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7" r:id="rId1"/>
  </p:sldMasterIdLst>
  <p:notesMasterIdLst>
    <p:notesMasterId r:id="rId34"/>
  </p:notesMasterIdLst>
  <p:sldIdLst>
    <p:sldId id="511" r:id="rId2"/>
    <p:sldId id="591" r:id="rId3"/>
    <p:sldId id="599" r:id="rId4"/>
    <p:sldId id="592" r:id="rId5"/>
    <p:sldId id="594" r:id="rId6"/>
    <p:sldId id="595" r:id="rId7"/>
    <p:sldId id="593" r:id="rId8"/>
    <p:sldId id="596" r:id="rId9"/>
    <p:sldId id="602" r:id="rId10"/>
    <p:sldId id="603" r:id="rId11"/>
    <p:sldId id="604" r:id="rId12"/>
    <p:sldId id="614" r:id="rId13"/>
    <p:sldId id="609" r:id="rId14"/>
    <p:sldId id="621" r:id="rId15"/>
    <p:sldId id="624" r:id="rId16"/>
    <p:sldId id="597" r:id="rId17"/>
    <p:sldId id="628" r:id="rId18"/>
    <p:sldId id="627" r:id="rId19"/>
    <p:sldId id="633" r:id="rId20"/>
    <p:sldId id="634" r:id="rId21"/>
    <p:sldId id="635" r:id="rId22"/>
    <p:sldId id="636" r:id="rId23"/>
    <p:sldId id="637" r:id="rId24"/>
    <p:sldId id="640" r:id="rId25"/>
    <p:sldId id="631" r:id="rId26"/>
    <p:sldId id="641" r:id="rId27"/>
    <p:sldId id="642" r:id="rId28"/>
    <p:sldId id="643" r:id="rId29"/>
    <p:sldId id="652" r:id="rId30"/>
    <p:sldId id="653" r:id="rId31"/>
    <p:sldId id="654" r:id="rId32"/>
    <p:sldId id="646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B941"/>
    <a:srgbClr val="0D1319"/>
    <a:srgbClr val="0C1116"/>
    <a:srgbClr val="F4AB18"/>
    <a:srgbClr val="FFFFFF"/>
    <a:srgbClr val="FF3300"/>
    <a:srgbClr val="1D2B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vijetli stil 3 - Isticanj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917" autoAdjust="0"/>
    <p:restoredTop sz="92652" autoAdjust="0"/>
  </p:normalViewPr>
  <p:slideViewPr>
    <p:cSldViewPr>
      <p:cViewPr>
        <p:scale>
          <a:sx n="60" d="100"/>
          <a:sy n="60" d="100"/>
        </p:scale>
        <p:origin x="-150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0B6182-4219-4F2B-A824-2273D11ABA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23461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FEC3A-2783-41A8-AD9C-B9815A6A34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5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16C9-F874-45BF-9017-DECE909AB193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6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7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FCAAA-57E5-423F-B780-C1EADE1571C6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70434-17DB-482B-AA10-C5AF8A805487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55C2-3C7D-49FD-80FE-66E76D1680E8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E9B7E-CF3A-45DB-B97F-9DD90442E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3E58-50BC-4862-8A6A-1FD19B7F6037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5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0" y="6497960"/>
            <a:ext cx="1383432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0CE6-58DB-4551-BB40-839DA8496ACF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7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9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601E-A902-4BBD-AAB9-42C2918ECFE5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6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7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289C9-73E4-4822-80A9-ACBDD3EAEFBA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9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10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651A0-563B-471F-9749-617611BC519D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4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B3C77-4C81-436B-B365-49A8EB3AA12C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3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4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EB711-530B-4379-AA62-94DEFA6B2CE2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7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8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4DF4-16EC-46DB-95FB-EBCDE15BF308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7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Rezervirano mjesto teksta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12A8C6-A8ED-4CE1-A966-76DDF533059E}" type="datetime1">
              <a:rPr lang="en-US" smtClean="0"/>
              <a:pPr>
                <a:defRPr/>
              </a:pPr>
              <a:t>11/29/2015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30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2276872"/>
            <a:ext cx="5616624" cy="1609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dirty="0" err="1" smtClean="0"/>
              <a:t>Ms</a:t>
            </a:r>
            <a:r>
              <a:rPr lang="hr-HR" sz="6000" dirty="0" smtClean="0"/>
              <a:t> Word 2010</a:t>
            </a:r>
            <a:endParaRPr lang="en-US" sz="6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221088"/>
            <a:ext cx="6629400" cy="923925"/>
          </a:xfrm>
        </p:spPr>
        <p:txBody>
          <a:bodyPr/>
          <a:lstStyle/>
          <a:p>
            <a:pPr algn="ctr" eaLnBrk="1" hangingPunct="1">
              <a:spcBef>
                <a:spcPct val="60000"/>
              </a:spcBef>
            </a:pPr>
            <a:r>
              <a:rPr lang="hr-HR" sz="3200" dirty="0"/>
              <a:t>Oblikovanje znakova i </a:t>
            </a:r>
            <a:r>
              <a:rPr lang="hr-HR" sz="3200" dirty="0" smtClean="0"/>
              <a:t>odlomaka</a:t>
            </a:r>
            <a:endParaRPr lang="en-US" sz="32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7084" y="5517232"/>
            <a:ext cx="204387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19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714" y="4724399"/>
            <a:ext cx="3583486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 descr="http://studentblog.worldcampus.psu.edu/wp-content/uploads/2013/07/MS-Word-2010-Font-Dialogue-Box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371600"/>
            <a:ext cx="4370832" cy="542404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88840"/>
            <a:ext cx="3384376" cy="4093914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</a:pPr>
            <a:r>
              <a:rPr lang="hr-HR" dirty="0"/>
              <a:t>Za </a:t>
            </a:r>
            <a:r>
              <a:rPr lang="en-US" dirty="0" err="1"/>
              <a:t>grup</a:t>
            </a:r>
            <a:r>
              <a:rPr lang="hr-HR" dirty="0"/>
              <a:t>u</a:t>
            </a:r>
            <a:r>
              <a:rPr lang="en-US" dirty="0"/>
              <a:t> </a:t>
            </a:r>
            <a:r>
              <a:rPr lang="hr-HR" b="1" i="1" dirty="0" smtClean="0"/>
              <a:t>Font</a:t>
            </a:r>
            <a:r>
              <a:rPr lang="hr-HR" dirty="0" smtClean="0"/>
              <a:t> </a:t>
            </a:r>
            <a:r>
              <a:rPr lang="hr-HR" dirty="0"/>
              <a:t>moguće </a:t>
            </a:r>
            <a:r>
              <a:rPr lang="hr-HR" dirty="0" smtClean="0"/>
              <a:t>je otvoriti </a:t>
            </a:r>
            <a:r>
              <a:rPr lang="hr-HR" dirty="0"/>
              <a:t>pripadajući </a:t>
            </a:r>
            <a:r>
              <a:rPr lang="hr-HR" b="1" i="1" dirty="0"/>
              <a:t>dijaloški okvir</a:t>
            </a:r>
            <a:r>
              <a:rPr lang="hr-HR" dirty="0" smtClean="0"/>
              <a:t>.</a:t>
            </a:r>
            <a:endParaRPr lang="en-US" dirty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48064" y="180042"/>
            <a:ext cx="2090735" cy="1154111"/>
            <a:chOff x="385" y="2160"/>
            <a:chExt cx="1633" cy="817"/>
          </a:xfrm>
        </p:grpSpPr>
        <p:pic>
          <p:nvPicPr>
            <p:cNvPr id="9" name="Picture 5" descr="a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5" y="2160"/>
              <a:ext cx="1633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1847" y="2808"/>
              <a:ext cx="171" cy="169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r-Latn-CS" b="0"/>
            </a:p>
          </p:txBody>
        </p:sp>
      </p:grp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093156" y="2279124"/>
            <a:ext cx="4060244" cy="3664476"/>
          </a:xfrm>
          <a:prstGeom prst="roundRect">
            <a:avLst>
              <a:gd name="adj" fmla="val 471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 b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304800" y="4724400"/>
            <a:ext cx="719138" cy="2889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5934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Prenositelj oblikovanja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Oblikovanje znakova može se prenijeti na drugi tekst naredbom </a:t>
            </a:r>
            <a:r>
              <a:rPr lang="hr-HR" b="1" i="1" dirty="0" smtClean="0"/>
              <a:t>Format Painter</a:t>
            </a:r>
            <a:r>
              <a:rPr lang="hr-HR" dirty="0" smtClean="0"/>
              <a:t>. </a:t>
            </a:r>
            <a:r>
              <a:rPr lang="hr-HR" dirty="0" smtClean="0"/>
              <a:t>Potrebno je:</a:t>
            </a:r>
          </a:p>
          <a:p>
            <a:pPr eaLnBrk="1" hangingPunct="1">
              <a:defRPr/>
            </a:pPr>
            <a:endParaRPr lang="hr-HR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51520" y="2646889"/>
            <a:ext cx="4728344" cy="380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600"/>
              </a:spcBef>
            </a:pPr>
            <a:r>
              <a:rPr lang="hr-HR" sz="2700" dirty="0"/>
              <a:t>označiti </a:t>
            </a:r>
            <a:r>
              <a:rPr lang="hr-HR" sz="2700" b="1" i="1" dirty="0"/>
              <a:t>znakove izvornog oblikovanja</a:t>
            </a:r>
            <a:r>
              <a:rPr lang="hr-HR" sz="2700" dirty="0"/>
              <a:t>,</a:t>
            </a:r>
          </a:p>
          <a:p>
            <a:pPr lvl="1">
              <a:spcBef>
                <a:spcPts val="600"/>
              </a:spcBef>
            </a:pPr>
            <a:r>
              <a:rPr lang="hr-HR" sz="2700" dirty="0"/>
              <a:t>birati </a:t>
            </a:r>
            <a:r>
              <a:rPr lang="hr-HR" sz="2700" b="1" i="1" dirty="0" smtClean="0"/>
              <a:t>Format Painter</a:t>
            </a:r>
            <a:r>
              <a:rPr lang="hr-HR" sz="2700" dirty="0" smtClean="0"/>
              <a:t> (poprima izgled </a:t>
            </a:r>
            <a:r>
              <a:rPr lang="hr-HR" sz="2700" dirty="0"/>
              <a:t>kista),</a:t>
            </a:r>
          </a:p>
          <a:p>
            <a:pPr lvl="1">
              <a:spcBef>
                <a:spcPts val="600"/>
              </a:spcBef>
            </a:pPr>
            <a:r>
              <a:rPr lang="hr-HR" sz="2700" dirty="0"/>
              <a:t>označiti </a:t>
            </a:r>
            <a:r>
              <a:rPr lang="hr-HR" sz="2700" b="1" i="1" dirty="0"/>
              <a:t>znakove na koje se želi prenijeti izvorno oblikovanje</a:t>
            </a:r>
            <a:r>
              <a:rPr lang="hr-HR" sz="2700" dirty="0"/>
              <a:t>.</a:t>
            </a:r>
            <a:endParaRPr lang="en-US" sz="2700" dirty="0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819400"/>
            <a:ext cx="2708624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324600" y="4419600"/>
            <a:ext cx="4318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 dirty="0" smtClean="0">
                <a:solidFill>
                  <a:srgbClr val="FF0000"/>
                </a:solidFill>
              </a:rPr>
              <a:t>2</a:t>
            </a:r>
            <a:endParaRPr lang="hr-HR" sz="2800" b="1" dirty="0">
              <a:solidFill>
                <a:srgbClr val="FF0000"/>
              </a:solidFill>
            </a:endParaRPr>
          </a:p>
        </p:txBody>
      </p:sp>
      <p:sp>
        <p:nvSpPr>
          <p:cNvPr id="27" name="AutoShape 10"/>
          <p:cNvSpPr>
            <a:spLocks noChangeArrowheads="1"/>
          </p:cNvSpPr>
          <p:nvPr/>
        </p:nvSpPr>
        <p:spPr bwMode="auto">
          <a:xfrm>
            <a:off x="6934199" y="3200400"/>
            <a:ext cx="1066801" cy="457200"/>
          </a:xfrm>
          <a:prstGeom prst="roundRect">
            <a:avLst>
              <a:gd name="adj" fmla="val 751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9" name="AutoShape 10"/>
          <p:cNvSpPr>
            <a:spLocks noChangeArrowheads="1"/>
          </p:cNvSpPr>
          <p:nvPr/>
        </p:nvSpPr>
        <p:spPr bwMode="auto">
          <a:xfrm>
            <a:off x="6781800" y="4495800"/>
            <a:ext cx="1828800" cy="423912"/>
          </a:xfrm>
          <a:prstGeom prst="roundRect">
            <a:avLst>
              <a:gd name="adj" fmla="val 751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7950183" y="3200400"/>
            <a:ext cx="4318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 dirty="0" smtClean="0">
                <a:solidFill>
                  <a:srgbClr val="FF0000"/>
                </a:solidFill>
              </a:rPr>
              <a:t>1</a:t>
            </a:r>
            <a:endParaRPr lang="hr-H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http://images.ntwind.com/winsnap3/popup-word-styl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3563544"/>
            <a:ext cx="3733800" cy="3218256"/>
          </a:xfrm>
          <a:prstGeom prst="rect">
            <a:avLst/>
          </a:prstGeom>
          <a:noFill/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Primjena stila 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227640" cy="2179637"/>
          </a:xfrm>
        </p:spPr>
        <p:txBody>
          <a:bodyPr/>
          <a:lstStyle/>
          <a:p>
            <a:pPr algn="just" eaLnBrk="1" hangingPunct="1"/>
            <a:r>
              <a:rPr lang="en-US" dirty="0" err="1"/>
              <a:t>Stil</a:t>
            </a:r>
            <a:r>
              <a:rPr lang="en-US" dirty="0"/>
              <a:t> je </a:t>
            </a:r>
            <a:r>
              <a:rPr lang="en-US" b="1" i="1" dirty="0" err="1" smtClean="0"/>
              <a:t>skup</a:t>
            </a:r>
            <a:r>
              <a:rPr lang="sr-Latn-ME" b="1" i="1" dirty="0" smtClean="0"/>
              <a:t> </a:t>
            </a:r>
            <a:r>
              <a:rPr lang="en-US" b="1" i="1" dirty="0" err="1" smtClean="0"/>
              <a:t>oblikovanja</a:t>
            </a:r>
            <a:r>
              <a:rPr lang="en-US" b="1" i="1" dirty="0" smtClean="0"/>
              <a:t> </a:t>
            </a:r>
            <a:r>
              <a:rPr lang="hr-HR" dirty="0" smtClean="0"/>
              <a:t>sačuvan </a:t>
            </a:r>
            <a:r>
              <a:rPr lang="hr-HR" dirty="0"/>
              <a:t>pod odgovarajućim imenom u obliku dokumenta </a:t>
            </a:r>
            <a:r>
              <a:rPr lang="hr-HR" dirty="0" smtClean="0"/>
              <a:t>(predloška), </a:t>
            </a:r>
            <a:r>
              <a:rPr lang="hr-HR" dirty="0"/>
              <a:t>a koristi se </a:t>
            </a:r>
            <a:r>
              <a:rPr lang="hr-HR" b="1" i="1" dirty="0"/>
              <a:t>za </a:t>
            </a:r>
            <a:r>
              <a:rPr lang="hr-HR" b="1" i="1" dirty="0" smtClean="0"/>
              <a:t>lakše </a:t>
            </a:r>
            <a:r>
              <a:rPr lang="hr-HR" b="1" i="1" dirty="0"/>
              <a:t>oblikovanje teksta</a:t>
            </a:r>
            <a:r>
              <a:rPr lang="hr-HR" dirty="0" smtClean="0"/>
              <a:t>. Može </a:t>
            </a:r>
            <a:r>
              <a:rPr lang="hr-HR" dirty="0" smtClean="0"/>
              <a:t> </a:t>
            </a:r>
            <a:r>
              <a:rPr lang="hr-HR" dirty="0" smtClean="0"/>
              <a:t>se</a:t>
            </a:r>
            <a:r>
              <a:rPr lang="en-US" dirty="0" smtClean="0"/>
              <a:t> </a:t>
            </a:r>
            <a:r>
              <a:rPr lang="en-US" b="1" i="1" dirty="0" err="1"/>
              <a:t>primijeniti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b="1" i="1" dirty="0" err="1"/>
              <a:t>izmijeniti</a:t>
            </a:r>
            <a:r>
              <a:rPr lang="hr-HR" dirty="0"/>
              <a:t>, a moguće je stvoriti i </a:t>
            </a:r>
            <a:r>
              <a:rPr lang="hr-HR" b="1" i="1" dirty="0"/>
              <a:t>vlastite stilove</a:t>
            </a:r>
            <a:r>
              <a:rPr lang="hr-HR" dirty="0"/>
              <a:t>.</a:t>
            </a:r>
            <a:endParaRPr lang="en-US" dirty="0"/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4953000" y="3657600"/>
            <a:ext cx="3505200" cy="2057400"/>
          </a:xfrm>
          <a:prstGeom prst="roundRect">
            <a:avLst>
              <a:gd name="adj" fmla="val 4065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660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Primjena stila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Za provjeru izgleda pojedinog stila potrebno je </a:t>
            </a:r>
            <a:r>
              <a:rPr lang="hr-HR" b="1" i="1" dirty="0"/>
              <a:t>označiti tekst</a:t>
            </a:r>
            <a:r>
              <a:rPr lang="hr-HR" dirty="0"/>
              <a:t> a zatim </a:t>
            </a:r>
            <a:r>
              <a:rPr lang="hr-HR" b="1" i="1" dirty="0" smtClean="0"/>
              <a:t>Kursor </a:t>
            </a:r>
            <a:r>
              <a:rPr lang="hr-HR" b="1" i="1" dirty="0"/>
              <a:t>miša postaviti na oznaku željenog stila</a:t>
            </a:r>
            <a:r>
              <a:rPr lang="hr-HR" dirty="0"/>
              <a:t>. Stil se odabire </a:t>
            </a:r>
            <a:r>
              <a:rPr lang="hr-HR" b="1" i="1" dirty="0"/>
              <a:t>klikom miša</a:t>
            </a:r>
            <a:r>
              <a:rPr lang="hr-HR" dirty="0"/>
              <a:t>.</a:t>
            </a:r>
            <a:endParaRPr lang="en-US" dirty="0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603784" y="3068960"/>
            <a:ext cx="6280583" cy="3490292"/>
            <a:chOff x="1254" y="2255"/>
            <a:chExt cx="3342" cy="1806"/>
          </a:xfrm>
        </p:grpSpPr>
        <p:pic>
          <p:nvPicPr>
            <p:cNvPr id="8" name="Picture 4" descr="wo9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54" y="2255"/>
              <a:ext cx="3342" cy="180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1519" y="3101"/>
              <a:ext cx="1270" cy="29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061" y="3521"/>
              <a:ext cx="273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 flipV="1">
              <a:off x="2784" y="3360"/>
              <a:ext cx="272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stealth" w="lg" len="lg"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xmlns="" val="1438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800600"/>
            <a:ext cx="5757862" cy="1323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2265853" y="4746805"/>
            <a:ext cx="5247960" cy="1653997"/>
            <a:chOff x="2424" y="2388"/>
            <a:chExt cx="2497" cy="1114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2424" y="2424"/>
              <a:ext cx="336" cy="25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3969" y="3143"/>
              <a:ext cx="681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" name="AutoShape 7"/>
            <p:cNvSpPr>
              <a:spLocks noChangeArrowheads="1"/>
            </p:cNvSpPr>
            <p:nvPr/>
          </p:nvSpPr>
          <p:spPr bwMode="auto">
            <a:xfrm>
              <a:off x="3865" y="2783"/>
              <a:ext cx="635" cy="25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724" y="2388"/>
              <a:ext cx="272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dirty="0">
                  <a:solidFill>
                    <a:srgbClr val="FF0000"/>
                  </a:solidFill>
                </a:rPr>
                <a:t>1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4649" y="3157"/>
              <a:ext cx="27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2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3848" y="2732"/>
              <a:ext cx="27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>
                  <a:solidFill>
                    <a:srgbClr val="FF0000"/>
                  </a:solidFill>
                </a:rPr>
                <a:t>3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Poravnanje odlomka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686800" cy="3094037"/>
          </a:xfrm>
        </p:spPr>
        <p:txBody>
          <a:bodyPr/>
          <a:lstStyle/>
          <a:p>
            <a:pPr eaLnBrk="1" hangingPunct="1">
              <a:spcBef>
                <a:spcPct val="45000"/>
              </a:spcBef>
              <a:tabLst>
                <a:tab pos="3584575" algn="l"/>
              </a:tabLst>
            </a:pPr>
            <a:r>
              <a:rPr lang="hr-HR" dirty="0"/>
              <a:t>T</a:t>
            </a:r>
            <a:r>
              <a:rPr lang="en-US" dirty="0" err="1"/>
              <a:t>ekst</a:t>
            </a:r>
            <a:r>
              <a:rPr lang="en-US" dirty="0"/>
              <a:t> </a:t>
            </a:r>
            <a:r>
              <a:rPr lang="hr-HR" dirty="0"/>
              <a:t>u </a:t>
            </a:r>
            <a:r>
              <a:rPr lang="en-US" dirty="0" err="1"/>
              <a:t>odlomk</a:t>
            </a:r>
            <a:r>
              <a:rPr lang="hr-HR" dirty="0"/>
              <a:t>u može se poravnati:</a:t>
            </a:r>
          </a:p>
          <a:p>
            <a:pPr marL="800100" lvl="1" eaLnBrk="1" hangingPunct="1"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lijevom</a:t>
            </a:r>
            <a:r>
              <a:rPr lang="en-US" dirty="0"/>
              <a:t>  </a:t>
            </a:r>
            <a:r>
              <a:rPr lang="en-US" dirty="0" err="1"/>
              <a:t>rubu</a:t>
            </a:r>
            <a:r>
              <a:rPr lang="hr-HR" dirty="0"/>
              <a:t>,</a:t>
            </a:r>
            <a:endParaRPr lang="en-US" dirty="0">
              <a:sym typeface="Symbol" pitchFamily="18" charset="2"/>
            </a:endParaRPr>
          </a:p>
          <a:p>
            <a:pPr marL="800100" lvl="1" eaLnBrk="1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hr-HR" dirty="0"/>
              <a:t>po </a:t>
            </a:r>
            <a:r>
              <a:rPr lang="en-US" dirty="0" err="1"/>
              <a:t>desnom</a:t>
            </a:r>
            <a:r>
              <a:rPr lang="en-US" dirty="0"/>
              <a:t> </a:t>
            </a:r>
            <a:r>
              <a:rPr lang="en-US" dirty="0" err="1"/>
              <a:t>rubu</a:t>
            </a:r>
            <a:r>
              <a:rPr lang="hr-HR" dirty="0"/>
              <a:t>,</a:t>
            </a:r>
            <a:endParaRPr lang="en-US" dirty="0">
              <a:sym typeface="Symbol" pitchFamily="18" charset="2"/>
            </a:endParaRPr>
          </a:p>
          <a:p>
            <a:pPr marL="800100" lvl="1" eaLnBrk="1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ruba</a:t>
            </a:r>
            <a:r>
              <a:rPr lang="hr-HR" dirty="0"/>
              <a:t>,</a:t>
            </a:r>
            <a:endParaRPr lang="en-US" dirty="0">
              <a:sym typeface="Symbol" pitchFamily="18" charset="2"/>
            </a:endParaRPr>
          </a:p>
          <a:p>
            <a:pPr marL="800100" lvl="1" eaLnBrk="1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hr-HR" dirty="0"/>
              <a:t>po sredini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hr-HR" dirty="0"/>
              <a:t>radnog p</a:t>
            </a:r>
            <a:r>
              <a:rPr lang="en-US" dirty="0" err="1"/>
              <a:t>odručja</a:t>
            </a:r>
            <a:r>
              <a:rPr lang="hr-HR" dirty="0"/>
              <a:t>.</a:t>
            </a:r>
            <a:endParaRPr lang="en-US" dirty="0"/>
          </a:p>
        </p:txBody>
      </p:sp>
      <p:pic>
        <p:nvPicPr>
          <p:cNvPr id="9" name="Picture 4" descr="wo65"/>
          <p:cNvPicPr>
            <a:picLocks noChangeAspect="1" noChangeArrowheads="1"/>
          </p:cNvPicPr>
          <p:nvPr/>
        </p:nvPicPr>
        <p:blipFill>
          <a:blip r:embed="rId3" cstate="print"/>
          <a:srcRect l="2808" t="8000" r="76140" b="9334"/>
          <a:stretch>
            <a:fillRect/>
          </a:stretch>
        </p:blipFill>
        <p:spPr bwMode="auto">
          <a:xfrm>
            <a:off x="3713714" y="2015615"/>
            <a:ext cx="419100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0" name="Picture 5" descr="wo65"/>
          <p:cNvPicPr>
            <a:picLocks noChangeArrowheads="1"/>
          </p:cNvPicPr>
          <p:nvPr/>
        </p:nvPicPr>
        <p:blipFill>
          <a:blip r:embed="rId3" cstate="print"/>
          <a:srcRect l="52516" r="24269" b="12094"/>
          <a:stretch>
            <a:fillRect/>
          </a:stretch>
        </p:blipFill>
        <p:spPr bwMode="auto">
          <a:xfrm>
            <a:off x="3750927" y="2608487"/>
            <a:ext cx="417512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" name="Picture 6" descr="wo65"/>
          <p:cNvPicPr>
            <a:picLocks noChangeArrowheads="1"/>
          </p:cNvPicPr>
          <p:nvPr/>
        </p:nvPicPr>
        <p:blipFill>
          <a:blip r:embed="rId3" cstate="print"/>
          <a:srcRect l="75192" r="795" b="6047"/>
          <a:stretch>
            <a:fillRect/>
          </a:stretch>
        </p:blipFill>
        <p:spPr bwMode="auto">
          <a:xfrm>
            <a:off x="3133412" y="3274994"/>
            <a:ext cx="420687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" name="Picture 7" descr="wo65"/>
          <p:cNvPicPr>
            <a:picLocks noChangeArrowheads="1"/>
          </p:cNvPicPr>
          <p:nvPr/>
        </p:nvPicPr>
        <p:blipFill>
          <a:blip r:embed="rId3" cstate="print"/>
          <a:srcRect l="26656" r="50925" b="15118"/>
          <a:stretch>
            <a:fillRect/>
          </a:stretch>
        </p:blipFill>
        <p:spPr bwMode="auto">
          <a:xfrm>
            <a:off x="8595534" y="3977126"/>
            <a:ext cx="417512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07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content.gcflearnfree.org/topics/174/wd10_line_spac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676400"/>
            <a:ext cx="3352800" cy="441960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Promjena proreda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47249"/>
            <a:ext cx="5305003" cy="4525962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/>
              <a:t>Prored je </a:t>
            </a:r>
            <a:r>
              <a:rPr lang="hr-HR" b="1" i="1" dirty="0"/>
              <a:t>razmak između </a:t>
            </a:r>
            <a:br>
              <a:rPr lang="hr-HR" b="1" i="1" dirty="0"/>
            </a:br>
            <a:r>
              <a:rPr lang="hr-HR" b="1" i="1" dirty="0"/>
              <a:t>dva susjedna </a:t>
            </a:r>
            <a:r>
              <a:rPr lang="hr-HR" b="1" i="1" dirty="0" smtClean="0"/>
              <a:t>reda </a:t>
            </a:r>
            <a:r>
              <a:rPr lang="hr-HR" dirty="0" smtClean="0"/>
              <a:t>teksta</a:t>
            </a:r>
            <a:r>
              <a:rPr lang="hr-HR" dirty="0"/>
              <a:t>.</a:t>
            </a:r>
          </a:p>
          <a:p>
            <a:pPr eaLnBrk="1" hangingPunct="1">
              <a:defRPr/>
            </a:pPr>
            <a:r>
              <a:rPr lang="hr-HR" spc="-80" dirty="0"/>
              <a:t>Da bi se promijenio, po označavanju teksta treba birati: </a:t>
            </a:r>
          </a:p>
          <a:p>
            <a:pPr marL="901700" lvl="1" indent="-280988" algn="just" eaLnBrk="1" hangingPunct="1">
              <a:defRPr/>
            </a:pPr>
            <a:r>
              <a:rPr lang="hr-HR" dirty="0"/>
              <a:t>kartica </a:t>
            </a:r>
            <a:r>
              <a:rPr lang="hr-HR" b="1" i="1" dirty="0" smtClean="0"/>
              <a:t>Home,</a:t>
            </a:r>
            <a:r>
              <a:rPr lang="hr-HR" dirty="0" smtClean="0"/>
              <a:t> </a:t>
            </a:r>
            <a:r>
              <a:rPr lang="hr-HR" dirty="0"/>
              <a:t>grupa </a:t>
            </a:r>
            <a:r>
              <a:rPr lang="hr-HR" b="1" i="1" dirty="0" smtClean="0"/>
              <a:t>Paragraph</a:t>
            </a:r>
            <a:r>
              <a:rPr lang="hr-HR" dirty="0" smtClean="0"/>
              <a:t>, naredba  </a:t>
            </a:r>
            <a:r>
              <a:rPr lang="hr-HR" b="1" i="1" dirty="0" smtClean="0"/>
              <a:t>Line spacing</a:t>
            </a:r>
            <a:r>
              <a:rPr lang="hr-HR" dirty="0" smtClean="0"/>
              <a:t>, </a:t>
            </a:r>
            <a:r>
              <a:rPr lang="hr-HR" dirty="0" smtClean="0"/>
              <a:t>a potom željeni </a:t>
            </a:r>
            <a:r>
              <a:rPr lang="hr-HR" dirty="0"/>
              <a:t>prored.</a:t>
            </a:r>
            <a:endParaRPr lang="en-US" dirty="0"/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6553474" y="2362431"/>
            <a:ext cx="2438400" cy="3505199"/>
            <a:chOff x="3962" y="1407"/>
            <a:chExt cx="1536" cy="2208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058" y="1551"/>
              <a:ext cx="272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3962" y="1743"/>
              <a:ext cx="1536" cy="1872"/>
            </a:xfrm>
            <a:prstGeom prst="roundRect">
              <a:avLst>
                <a:gd name="adj" fmla="val 4671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346" y="1407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826" y="2127"/>
              <a:ext cx="2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dirty="0" smtClean="0">
                  <a:solidFill>
                    <a:srgbClr val="FF0000"/>
                  </a:solidFill>
                </a:rPr>
                <a:t>2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2770" name="AutoShape 2" descr="Image result for word 2010 home line sp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1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Promjena proreda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3960440" cy="3026965"/>
          </a:xfrm>
        </p:spPr>
        <p:txBody>
          <a:bodyPr/>
          <a:lstStyle/>
          <a:p>
            <a:r>
              <a:rPr lang="hr-HR" dirty="0"/>
              <a:t>Osim ponuđenih vrijednosti proreda mogu </a:t>
            </a:r>
            <a:r>
              <a:rPr lang="hr-HR" dirty="0" smtClean="0"/>
              <a:t>se zadati </a:t>
            </a:r>
            <a:r>
              <a:rPr lang="hr-HR" dirty="0"/>
              <a:t>i </a:t>
            </a:r>
            <a:r>
              <a:rPr lang="hr-HR" dirty="0" smtClean="0"/>
              <a:t>proizvoljne vrijednosti, biranjem naredbe </a:t>
            </a:r>
            <a:r>
              <a:rPr lang="hr-HR" b="1" i="1" dirty="0" smtClean="0"/>
              <a:t>Line spacing options.</a:t>
            </a:r>
            <a:endParaRPr lang="hr-HR" dirty="0" smtClean="0"/>
          </a:p>
          <a:p>
            <a:pPr lvl="0" algn="just"/>
            <a:endParaRPr lang="hr-HR" sz="2000" dirty="0" smtClean="0"/>
          </a:p>
          <a:p>
            <a:pPr lvl="0" algn="just"/>
            <a:r>
              <a:rPr lang="hr-HR" sz="2000" dirty="0" smtClean="0"/>
              <a:t>Ako </a:t>
            </a:r>
            <a:r>
              <a:rPr lang="hr-HR" sz="2000" dirty="0"/>
              <a:t>se zadaje višestruka vrijednost proreda, treba paziti na </a:t>
            </a:r>
            <a:r>
              <a:rPr lang="hr-HR" sz="2000" b="1" i="1" dirty="0"/>
              <a:t>izgled decimalnog separatora</a:t>
            </a:r>
            <a:r>
              <a:rPr lang="hr-HR" sz="2000" dirty="0" smtClean="0"/>
              <a:t>!</a:t>
            </a:r>
            <a:endParaRPr lang="hr-HR" sz="2000" dirty="0"/>
          </a:p>
        </p:txBody>
      </p:sp>
      <p:pic>
        <p:nvPicPr>
          <p:cNvPr id="7" name="Picture 5" descr="wo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0836" y="606324"/>
            <a:ext cx="34020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945348" y="2892340"/>
            <a:ext cx="1571634" cy="122873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pSp>
        <p:nvGrpSpPr>
          <p:cNvPr id="9" name="Grupa 8"/>
          <p:cNvGrpSpPr/>
          <p:nvPr/>
        </p:nvGrpSpPr>
        <p:grpSpPr>
          <a:xfrm>
            <a:off x="6802472" y="249134"/>
            <a:ext cx="2147874" cy="1857388"/>
            <a:chOff x="5292725" y="2500306"/>
            <a:chExt cx="3213100" cy="2714644"/>
          </a:xfrm>
        </p:grpSpPr>
        <p:pic>
          <p:nvPicPr>
            <p:cNvPr id="10" name="Picture 4" descr="wo67"/>
            <p:cNvPicPr>
              <a:picLocks noChangeAspect="1" noChangeArrowheads="1"/>
            </p:cNvPicPr>
            <p:nvPr/>
          </p:nvPicPr>
          <p:blipFill>
            <a:blip r:embed="rId3" cstate="print"/>
            <a:srcRect t="17749" b="16125"/>
            <a:stretch>
              <a:fillRect/>
            </a:stretch>
          </p:blipFill>
          <p:spPr bwMode="auto">
            <a:xfrm>
              <a:off x="5292725" y="2500306"/>
              <a:ext cx="3213100" cy="2714644"/>
            </a:xfrm>
            <a:prstGeom prst="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</p:pic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435600" y="2635250"/>
              <a:ext cx="431800" cy="3603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5857884" y="4857760"/>
              <a:ext cx="1922482" cy="290511"/>
            </a:xfrm>
            <a:prstGeom prst="roundRect">
              <a:avLst>
                <a:gd name="adj" fmla="val 4671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pic>
        <p:nvPicPr>
          <p:cNvPr id="13" name="Picture 5" descr="wo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895" y="5373216"/>
            <a:ext cx="2670170" cy="77775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7205969" y="5730406"/>
            <a:ext cx="655656" cy="38259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79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Razmak između odlomaka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Odlomke je moguće razmaknuti tako da se zada količina </a:t>
            </a:r>
            <a:r>
              <a:rPr lang="hr-HR" b="1" i="1" dirty="0"/>
              <a:t>praznog prostora prije ili poslije odlomka</a:t>
            </a:r>
            <a:r>
              <a:rPr lang="hr-HR" dirty="0"/>
              <a:t>.</a:t>
            </a:r>
          </a:p>
          <a:p>
            <a:pPr eaLnBrk="1" hangingPunct="1"/>
            <a:r>
              <a:rPr lang="hr-HR" dirty="0"/>
              <a:t>Odlomak treba označiti, a potom u cjelini </a:t>
            </a:r>
            <a:r>
              <a:rPr lang="hr-HR" b="1" i="1" dirty="0"/>
              <a:t>Razmak</a:t>
            </a:r>
            <a:r>
              <a:rPr lang="hr-HR" dirty="0"/>
              <a:t> zadati vrijednosti </a:t>
            </a:r>
            <a:r>
              <a:rPr lang="hr-HR" b="1" i="1" dirty="0"/>
              <a:t>Prije</a:t>
            </a:r>
            <a:r>
              <a:rPr lang="hr-HR" dirty="0"/>
              <a:t> ili </a:t>
            </a:r>
            <a:r>
              <a:rPr lang="hr-HR" b="1" i="1" dirty="0"/>
              <a:t>Poslije</a:t>
            </a:r>
            <a:r>
              <a:rPr lang="hr-HR" dirty="0"/>
              <a:t> odlomka.</a:t>
            </a:r>
            <a:endParaRPr lang="en-US" dirty="0"/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00411" y="3820758"/>
            <a:ext cx="5688632" cy="2456457"/>
            <a:chOff x="1429" y="2568"/>
            <a:chExt cx="2903" cy="1192"/>
          </a:xfrm>
        </p:grpSpPr>
        <p:pic>
          <p:nvPicPr>
            <p:cNvPr id="8" name="Picture 4" descr="wo6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9" y="2614"/>
              <a:ext cx="2903" cy="114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429" y="2614"/>
              <a:ext cx="382" cy="16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1429" y="2798"/>
              <a:ext cx="1360" cy="33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780" y="283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2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837" y="2568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1</a:t>
              </a:r>
              <a:endParaRPr lang="en-US" sz="24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402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LENJIR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4771256" cy="4525962"/>
          </a:xfrm>
        </p:spPr>
        <p:txBody>
          <a:bodyPr/>
          <a:lstStyle/>
          <a:p>
            <a:pPr eaLnBrk="1" hangingPunct="1"/>
            <a:r>
              <a:rPr lang="hr-HR" dirty="0" smtClean="0"/>
              <a:t>Vodoravni i horizontalni lenjiri </a:t>
            </a:r>
            <a:r>
              <a:rPr lang="hr-HR" dirty="0"/>
              <a:t>omogućavaju lakše snalaženje u dokumentu.</a:t>
            </a:r>
          </a:p>
          <a:p>
            <a:pPr eaLnBrk="1" hangingPunct="1"/>
            <a:r>
              <a:rPr lang="hr-HR" b="1" i="1" dirty="0" smtClean="0"/>
              <a:t>Siva</a:t>
            </a:r>
            <a:r>
              <a:rPr lang="hr-HR" dirty="0" smtClean="0"/>
              <a:t> </a:t>
            </a:r>
            <a:r>
              <a:rPr lang="hr-HR" dirty="0"/>
              <a:t>područja </a:t>
            </a:r>
            <a:r>
              <a:rPr lang="hr-HR" dirty="0" smtClean="0"/>
              <a:t>lenjira</a:t>
            </a:r>
            <a:r>
              <a:rPr lang="hr-HR" dirty="0" smtClean="0"/>
              <a:t> </a:t>
            </a:r>
            <a:r>
              <a:rPr lang="hr-HR" dirty="0"/>
              <a:t>nazivaju se </a:t>
            </a:r>
            <a:r>
              <a:rPr lang="hr-HR" b="1" i="1" dirty="0"/>
              <a:t>margine</a:t>
            </a:r>
            <a:r>
              <a:rPr lang="hr-HR" dirty="0"/>
              <a:t>.</a:t>
            </a:r>
          </a:p>
          <a:p>
            <a:pPr eaLnBrk="1" hangingPunct="1"/>
            <a:r>
              <a:rPr lang="hr-HR" b="1" i="1" dirty="0"/>
              <a:t>Bijela</a:t>
            </a:r>
            <a:r>
              <a:rPr lang="hr-HR" dirty="0"/>
              <a:t> područja </a:t>
            </a:r>
            <a:r>
              <a:rPr lang="hr-HR" dirty="0" smtClean="0"/>
              <a:t>lenjira </a:t>
            </a:r>
            <a:r>
              <a:rPr lang="hr-HR" dirty="0" smtClean="0"/>
              <a:t>označavaju </a:t>
            </a:r>
            <a:r>
              <a:rPr lang="hr-HR" b="1" i="1" dirty="0"/>
              <a:t>radno područje</a:t>
            </a:r>
            <a:r>
              <a:rPr lang="hr-HR" dirty="0"/>
              <a:t>.</a:t>
            </a:r>
          </a:p>
          <a:p>
            <a:pPr eaLnBrk="1" hangingPunct="1"/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692695"/>
            <a:ext cx="3960440" cy="5316755"/>
          </a:xfrm>
          <a:prstGeom prst="rect">
            <a:avLst/>
          </a:prstGeom>
        </p:spPr>
      </p:pic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329331" y="753710"/>
            <a:ext cx="3660290" cy="27944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047012" y="981298"/>
            <a:ext cx="244919" cy="502815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7172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UvlaČENJE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Na </a:t>
            </a:r>
            <a:r>
              <a:rPr lang="hr-HR" dirty="0" smtClean="0"/>
              <a:t>lenjiru </a:t>
            </a:r>
            <a:r>
              <a:rPr lang="hr-HR" dirty="0"/>
              <a:t>se nalaze </a:t>
            </a:r>
            <a:r>
              <a:rPr lang="hr-HR" b="1" i="1" dirty="0"/>
              <a:t>oznake </a:t>
            </a:r>
            <a:r>
              <a:rPr lang="hr-HR" b="1" i="1" dirty="0" smtClean="0"/>
              <a:t>za uvlačenje</a:t>
            </a:r>
            <a:r>
              <a:rPr lang="hr-HR" dirty="0" smtClean="0"/>
              <a:t>.</a:t>
            </a:r>
            <a:endParaRPr lang="hr-HR" dirty="0"/>
          </a:p>
          <a:p>
            <a:pPr eaLnBrk="1" hangingPunct="1"/>
            <a:endParaRPr lang="hr-HR" dirty="0"/>
          </a:p>
          <a:p>
            <a:pPr eaLnBrk="1" hangingPunct="1"/>
            <a:endParaRPr lang="hr-HR" dirty="0" smtClean="0"/>
          </a:p>
          <a:p>
            <a:pPr eaLnBrk="1" hangingPunct="1"/>
            <a:endParaRPr lang="hr-HR" sz="1100" dirty="0"/>
          </a:p>
          <a:p>
            <a:pPr eaLnBrk="1" hangingPunct="1">
              <a:spcBef>
                <a:spcPts val="1200"/>
              </a:spcBef>
            </a:pPr>
            <a:r>
              <a:rPr lang="hr-HR" dirty="0" smtClean="0"/>
              <a:t>Upotrebom </a:t>
            </a:r>
            <a:r>
              <a:rPr lang="hr-HR" dirty="0"/>
              <a:t>oznaka </a:t>
            </a:r>
            <a:r>
              <a:rPr lang="hr-HR" dirty="0" smtClean="0"/>
              <a:t>uvlačenja </a:t>
            </a:r>
            <a:r>
              <a:rPr lang="hr-HR" dirty="0"/>
              <a:t>odlomak se može </a:t>
            </a:r>
            <a:r>
              <a:rPr lang="hr-HR" b="1" i="1" dirty="0"/>
              <a:t>uvući s jedne</a:t>
            </a:r>
            <a:r>
              <a:rPr lang="hr-HR" dirty="0"/>
              <a:t> ili </a:t>
            </a:r>
            <a:r>
              <a:rPr lang="hr-HR" altLang="zh-CN" b="1" i="1" dirty="0"/>
              <a:t>s obje </a:t>
            </a:r>
            <a:r>
              <a:rPr lang="hr-HR" b="1" i="1" dirty="0"/>
              <a:t>strane</a:t>
            </a:r>
            <a:r>
              <a:rPr lang="hr-HR" dirty="0"/>
              <a:t>. </a:t>
            </a:r>
          </a:p>
          <a:p>
            <a:pPr eaLnBrk="1" hangingPunct="1"/>
            <a:r>
              <a:rPr lang="hr-HR" dirty="0"/>
              <a:t>Odgovarajućom oznakom </a:t>
            </a:r>
            <a:r>
              <a:rPr lang="hr-HR" dirty="0" smtClean="0"/>
              <a:t>uvlačenja moguće </a:t>
            </a:r>
            <a:r>
              <a:rPr lang="hr-HR" dirty="0"/>
              <a:t>je </a:t>
            </a:r>
            <a:r>
              <a:rPr lang="hr-HR" b="1" i="1" dirty="0"/>
              <a:t>uvući ili izvući prvi redak odlomka</a:t>
            </a:r>
            <a:r>
              <a:rPr lang="hr-HR" dirty="0"/>
              <a:t>.</a:t>
            </a:r>
            <a:endParaRPr lang="en-US" dirty="0"/>
          </a:p>
        </p:txBody>
      </p:sp>
      <p:pic>
        <p:nvPicPr>
          <p:cNvPr id="7" name="Picture 4" descr="wo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80298"/>
            <a:ext cx="6553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842453" y="3547752"/>
            <a:ext cx="2700300" cy="432049"/>
          </a:xfrm>
          <a:prstGeom prst="wedgeRectCallout">
            <a:avLst>
              <a:gd name="adj1" fmla="val -42321"/>
              <a:gd name="adj2" fmla="val -203712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uvlaka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prvog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reda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0" y="2348880"/>
            <a:ext cx="2555776" cy="467518"/>
          </a:xfrm>
          <a:prstGeom prst="wedgeRectCallout">
            <a:avLst>
              <a:gd name="adj1" fmla="val 52573"/>
              <a:gd name="adj2" fmla="val 86617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ijevo uvlačenje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228183" y="2084701"/>
            <a:ext cx="2611017" cy="467518"/>
          </a:xfrm>
          <a:prstGeom prst="wedgeRectCallout">
            <a:avLst>
              <a:gd name="adj1" fmla="val -38348"/>
              <a:gd name="adj2" fmla="val 13741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esno uvlačenje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0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Označavanje teksta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hr-HR" dirty="0"/>
              <a:t>Tekst kojem se želi mijenjati izgled znakova, veličina, boja, stil ispisa i sl. treba </a:t>
            </a:r>
            <a:r>
              <a:rPr lang="hr-HR" b="1" i="1" dirty="0"/>
              <a:t>označiti</a:t>
            </a:r>
            <a:r>
              <a:rPr lang="hr-HR" dirty="0"/>
              <a:t>.</a:t>
            </a:r>
          </a:p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hr-HR" dirty="0"/>
              <a:t>Tekst se označava tako da se mišem, uz pritisnutu lijevu tipku, prevuče preko njega. </a:t>
            </a:r>
            <a:endParaRPr lang="en-US" dirty="0"/>
          </a:p>
        </p:txBody>
      </p:sp>
      <p:pic>
        <p:nvPicPr>
          <p:cNvPr id="9" name="Picture 6" descr="w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18179" y="4130143"/>
            <a:ext cx="6553200" cy="13906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84296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Uvlačenje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Odlomak </a:t>
            </a:r>
            <a:r>
              <a:rPr lang="hr-HR" b="1" i="1" dirty="0"/>
              <a:t>uobičajeno</a:t>
            </a:r>
            <a:r>
              <a:rPr lang="hr-HR" dirty="0"/>
              <a:t> izgleda ovako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4" descr="wo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6624637" cy="34210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9426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Uvlačenje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 bi se odlomak </a:t>
            </a:r>
            <a:r>
              <a:rPr lang="hr-HR" b="1" i="1" dirty="0"/>
              <a:t>uvukao i s lijeve i s desne strane</a:t>
            </a:r>
            <a:r>
              <a:rPr lang="hr-HR" dirty="0"/>
              <a:t>, (s obzirom na zadano radno područje) za </a:t>
            </a:r>
            <a:r>
              <a:rPr lang="hr-HR" b="1" i="1" dirty="0"/>
              <a:t>npr. 2,5 cm</a:t>
            </a:r>
            <a:r>
              <a:rPr lang="hr-HR" dirty="0"/>
              <a:t>, potrebno je mišem pomaknuti oznake </a:t>
            </a:r>
            <a:r>
              <a:rPr lang="hr-HR" dirty="0" smtClean="0"/>
              <a:t>uvlačenja na </a:t>
            </a:r>
            <a:r>
              <a:rPr lang="hr-HR" dirty="0"/>
              <a:t>zadani položaj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7" name="Grupa 6"/>
          <p:cNvGrpSpPr/>
          <p:nvPr/>
        </p:nvGrpSpPr>
        <p:grpSpPr>
          <a:xfrm>
            <a:off x="1547664" y="3676308"/>
            <a:ext cx="5976664" cy="2849036"/>
            <a:chOff x="2268538" y="3429000"/>
            <a:chExt cx="5045075" cy="2633663"/>
          </a:xfrm>
        </p:grpSpPr>
        <p:pic>
          <p:nvPicPr>
            <p:cNvPr id="8" name="Picture 4" descr="wo76"/>
            <p:cNvPicPr>
              <a:picLocks noChangeAspect="1" noChangeArrowheads="1"/>
            </p:cNvPicPr>
            <p:nvPr/>
          </p:nvPicPr>
          <p:blipFill>
            <a:blip r:embed="rId2" cstate="print"/>
            <a:srcRect b="25166"/>
            <a:stretch>
              <a:fillRect/>
            </a:stretch>
          </p:blipFill>
          <p:spPr bwMode="auto">
            <a:xfrm>
              <a:off x="2268538" y="3486150"/>
              <a:ext cx="5045075" cy="257651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2916238" y="3443288"/>
              <a:ext cx="792162" cy="27305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940425" y="3429000"/>
              <a:ext cx="792163" cy="27305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xmlns="" val="26618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 bi se </a:t>
            </a:r>
            <a:r>
              <a:rPr lang="hr-HR" b="1" i="1" dirty="0"/>
              <a:t>prvi redak odlomka uvukao </a:t>
            </a:r>
            <a:r>
              <a:rPr lang="hr-HR" dirty="0"/>
              <a:t>u odnosu na ostali tekst, </a:t>
            </a:r>
            <a:r>
              <a:rPr lang="hr-HR" b="1" i="1" dirty="0"/>
              <a:t>za npr. 4 cm</a:t>
            </a:r>
            <a:r>
              <a:rPr lang="hr-HR" dirty="0"/>
              <a:t>, potrebno je mišem pomaknuti oznaku </a:t>
            </a:r>
            <a:r>
              <a:rPr lang="hr-HR" dirty="0" smtClean="0"/>
              <a:t>uvlačenja </a:t>
            </a:r>
            <a:r>
              <a:rPr lang="hr-HR" dirty="0"/>
              <a:t>prvog </a:t>
            </a:r>
            <a:r>
              <a:rPr lang="hr-HR" dirty="0" smtClean="0"/>
              <a:t>reda teksta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473167" y="3126338"/>
            <a:ext cx="6336704" cy="3384376"/>
            <a:chOff x="1338" y="2160"/>
            <a:chExt cx="3130" cy="1633"/>
          </a:xfrm>
        </p:grpSpPr>
        <p:pic>
          <p:nvPicPr>
            <p:cNvPr id="7" name="Picture 4" descr="wo7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38" y="2205"/>
              <a:ext cx="3130" cy="158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55" y="2170"/>
              <a:ext cx="771" cy="17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3923" y="2160"/>
              <a:ext cx="272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xmlns="" val="167858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 bi se </a:t>
            </a:r>
            <a:r>
              <a:rPr lang="hr-HR" b="1" i="1" dirty="0"/>
              <a:t>prvi redak odlomka izvukao </a:t>
            </a:r>
            <a:r>
              <a:rPr lang="hr-HR" dirty="0"/>
              <a:t>u odnosu na ostali tekst, </a:t>
            </a:r>
            <a:r>
              <a:rPr lang="hr-HR" b="1" i="1" dirty="0"/>
              <a:t>za npr. 4 cm</a:t>
            </a:r>
            <a:r>
              <a:rPr lang="hr-HR" dirty="0"/>
              <a:t>, potrebno je mišem pomaknuti lijevu oznaku uvlake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475656" y="3284538"/>
            <a:ext cx="6336704" cy="3096790"/>
            <a:chOff x="1292" y="2160"/>
            <a:chExt cx="3324" cy="1676"/>
          </a:xfrm>
        </p:grpSpPr>
        <p:pic>
          <p:nvPicPr>
            <p:cNvPr id="7" name="Picture 4" descr="wo79"/>
            <p:cNvPicPr>
              <a:picLocks noChangeAspect="1" noChangeArrowheads="1"/>
            </p:cNvPicPr>
            <p:nvPr/>
          </p:nvPicPr>
          <p:blipFill>
            <a:blip r:embed="rId2" cstate="print"/>
            <a:srcRect b="21661"/>
            <a:stretch>
              <a:fillRect/>
            </a:stretch>
          </p:blipFill>
          <p:spPr bwMode="auto">
            <a:xfrm>
              <a:off x="1292" y="2205"/>
              <a:ext cx="3324" cy="1631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10" y="2160"/>
              <a:ext cx="849" cy="19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4059" y="2187"/>
              <a:ext cx="272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xmlns="" val="55447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makeofficework.com/images/indents_paragraph_dialog_box.png"/>
          <p:cNvPicPr>
            <a:picLocks noChangeAspect="1" noChangeArrowheads="1"/>
          </p:cNvPicPr>
          <p:nvPr/>
        </p:nvPicPr>
        <p:blipFill>
          <a:blip r:embed="rId2"/>
          <a:srcRect b="48759"/>
          <a:stretch>
            <a:fillRect/>
          </a:stretch>
        </p:blipFill>
        <p:spPr bwMode="auto">
          <a:xfrm>
            <a:off x="4114800" y="1143000"/>
            <a:ext cx="4547937" cy="3200400"/>
          </a:xfrm>
          <a:prstGeom prst="rect">
            <a:avLst/>
          </a:prstGeom>
          <a:noFill/>
        </p:spPr>
      </p:pic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4267200" y="3147441"/>
            <a:ext cx="4191000" cy="119595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18434" name="Picture 2" descr="http://www.znanje.org/ebooks/wordMMXEngl/01/03_ribbon_page_layout_tab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876800"/>
            <a:ext cx="8926277" cy="1219200"/>
          </a:xfrm>
          <a:prstGeom prst="rect">
            <a:avLst/>
          </a:prstGeom>
          <a:noFill/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3403104" cy="3170981"/>
          </a:xfrm>
        </p:spPr>
        <p:txBody>
          <a:bodyPr/>
          <a:lstStyle/>
          <a:p>
            <a:pPr algn="just" eaLnBrk="1" hangingPunct="1"/>
            <a:r>
              <a:rPr lang="hr-HR" dirty="0"/>
              <a:t>Osim oznakama na </a:t>
            </a:r>
            <a:r>
              <a:rPr lang="hr-HR" dirty="0" smtClean="0"/>
              <a:t>lenjiru</a:t>
            </a:r>
            <a:r>
              <a:rPr lang="hr-HR" dirty="0" smtClean="0"/>
              <a:t>, </a:t>
            </a:r>
            <a:r>
              <a:rPr lang="hr-HR" b="1" i="1" dirty="0" smtClean="0"/>
              <a:t>uvlačenje</a:t>
            </a:r>
            <a:r>
              <a:rPr lang="hr-HR" dirty="0" smtClean="0"/>
              <a:t> </a:t>
            </a:r>
            <a:r>
              <a:rPr lang="hr-HR" dirty="0"/>
              <a:t>i </a:t>
            </a:r>
            <a:r>
              <a:rPr lang="hr-HR" b="1" i="1" dirty="0"/>
              <a:t>razmaci prije ili poslije odlomka </a:t>
            </a:r>
            <a:r>
              <a:rPr lang="hr-HR" dirty="0"/>
              <a:t>mogu se podesiti i ovako:</a:t>
            </a:r>
          </a:p>
        </p:txBody>
      </p:sp>
      <p:grpSp>
        <p:nvGrpSpPr>
          <p:cNvPr id="14" name="Grupa 13"/>
          <p:cNvGrpSpPr/>
          <p:nvPr/>
        </p:nvGrpSpPr>
        <p:grpSpPr>
          <a:xfrm>
            <a:off x="1676401" y="5094321"/>
            <a:ext cx="4869287" cy="1103456"/>
            <a:chOff x="2903773" y="4357898"/>
            <a:chExt cx="4217437" cy="1103456"/>
          </a:xfrm>
        </p:grpSpPr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>
              <a:off x="2903773" y="4357898"/>
              <a:ext cx="791988" cy="26489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5477737" y="5207177"/>
              <a:ext cx="1008063" cy="25417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4817747" y="4512020"/>
              <a:ext cx="2303463" cy="69515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40000" y="4800600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 dirty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4267200" y="5818704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 dirty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4953000" y="5181600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 dirty="0">
                <a:solidFill>
                  <a:srgbClr val="FF0000"/>
                </a:solidFill>
              </a:rPr>
              <a:t>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58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 i sjenčanja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Da bi se dio teksta (ili cijela stranica) učinio uočljivijim, istaknutijim, može ga se obrubiti ili </a:t>
            </a:r>
            <a:r>
              <a:rPr lang="hr-HR" dirty="0" smtClean="0"/>
              <a:t>sjenčiti</a:t>
            </a:r>
            <a:r>
              <a:rPr lang="hr-HR" dirty="0"/>
              <a:t>, kao što pokazuje slika:</a:t>
            </a:r>
            <a:endParaRPr lang="en-US" dirty="0"/>
          </a:p>
        </p:txBody>
      </p:sp>
      <p:pic>
        <p:nvPicPr>
          <p:cNvPr id="7" name="Picture 5" descr="wo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140968"/>
            <a:ext cx="5328592" cy="322193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453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www.znanje.org/ebooks/wordMMXEngl/01/03_ribbon_page_layout_tab12.JPG"/>
          <p:cNvPicPr>
            <a:picLocks noChangeAspect="1" noChangeArrowheads="1"/>
          </p:cNvPicPr>
          <p:nvPr/>
        </p:nvPicPr>
        <p:blipFill>
          <a:blip r:embed="rId2"/>
          <a:srcRect r="56463"/>
          <a:stretch>
            <a:fillRect/>
          </a:stretch>
        </p:blipFill>
        <p:spPr bwMode="auto">
          <a:xfrm>
            <a:off x="1066800" y="3657600"/>
            <a:ext cx="6120765" cy="192024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Za postavljanje obruba, potrebno je po označavanju birati:</a:t>
            </a:r>
          </a:p>
          <a:p>
            <a:pPr lvl="1" eaLnBrk="1" hangingPunct="1"/>
            <a:r>
              <a:rPr lang="hr-HR" dirty="0"/>
              <a:t>kartica </a:t>
            </a:r>
            <a:r>
              <a:rPr lang="hr-HR" b="1" i="1" dirty="0" smtClean="0"/>
              <a:t>Page Layout</a:t>
            </a:r>
            <a:r>
              <a:rPr lang="hr-HR" dirty="0" smtClean="0"/>
              <a:t>, </a:t>
            </a:r>
            <a:r>
              <a:rPr lang="hr-HR" dirty="0"/>
              <a:t>grupa </a:t>
            </a:r>
            <a:r>
              <a:rPr lang="hr-HR" b="1" i="1" dirty="0" smtClean="0"/>
              <a:t>Page Background</a:t>
            </a:r>
            <a:r>
              <a:rPr lang="hr-HR" dirty="0" smtClean="0"/>
              <a:t>, </a:t>
            </a:r>
            <a:r>
              <a:rPr lang="hr-HR" dirty="0"/>
              <a:t>a potom </a:t>
            </a:r>
            <a:r>
              <a:rPr lang="hr-HR" b="1" i="1" dirty="0" smtClean="0"/>
              <a:t>Page Borders</a:t>
            </a:r>
            <a:r>
              <a:rPr lang="hr-HR" dirty="0" smtClean="0"/>
              <a:t>.</a:t>
            </a:r>
            <a:endParaRPr lang="hr-HR" dirty="0"/>
          </a:p>
          <a:p>
            <a:pPr eaLnBrk="1" hangingPunct="1">
              <a:buNone/>
            </a:pPr>
            <a:endParaRPr lang="en-US" dirty="0"/>
          </a:p>
        </p:txBody>
      </p:sp>
      <p:grpSp>
        <p:nvGrpSpPr>
          <p:cNvPr id="7" name="Grupa 6"/>
          <p:cNvGrpSpPr/>
          <p:nvPr/>
        </p:nvGrpSpPr>
        <p:grpSpPr>
          <a:xfrm>
            <a:off x="3373478" y="3998912"/>
            <a:ext cx="4195763" cy="1666875"/>
            <a:chOff x="3832225" y="3905250"/>
            <a:chExt cx="4195763" cy="1666875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832225" y="3970338"/>
              <a:ext cx="1316038" cy="3222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119688" y="3905250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1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6300788" y="5229225"/>
              <a:ext cx="1441450" cy="2921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5984875" y="5114925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2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6300788" y="4941888"/>
              <a:ext cx="1441450" cy="2921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7596188" y="4581525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3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571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officetooltips.com/images/tips/251_2016/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95400"/>
            <a:ext cx="5257800" cy="4094923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3289465" y="1935677"/>
            <a:ext cx="1591294" cy="1469251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059832" y="692696"/>
            <a:ext cx="1944216" cy="467518"/>
          </a:xfrm>
          <a:prstGeom prst="wedgeRectCallout">
            <a:avLst>
              <a:gd name="adj1" fmla="val 11649"/>
              <a:gd name="adj2" fmla="val 241561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Stil obruba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2188486" y="1935677"/>
            <a:ext cx="1005975" cy="254132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359532" y="1772816"/>
            <a:ext cx="1584176" cy="806398"/>
          </a:xfrm>
          <a:prstGeom prst="wedgeRectCallout">
            <a:avLst>
              <a:gd name="adj1" fmla="val 64567"/>
              <a:gd name="adj2" fmla="val 88090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Postavke obruba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3290756" y="3573016"/>
            <a:ext cx="1591294" cy="1087406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11560" y="5137004"/>
            <a:ext cx="1863891" cy="864096"/>
          </a:xfrm>
          <a:prstGeom prst="wedgeRectCallout">
            <a:avLst>
              <a:gd name="adj1" fmla="val 111826"/>
              <a:gd name="adj2" fmla="val -10990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Boja i širina obruba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5004048" y="2514600"/>
            <a:ext cx="2016223" cy="1684329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004047" y="4275117"/>
            <a:ext cx="2299278" cy="439387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396514" y="5137004"/>
            <a:ext cx="1944216" cy="1483319"/>
          </a:xfrm>
          <a:prstGeom prst="wedgeRectCallout">
            <a:avLst>
              <a:gd name="adj1" fmla="val -31718"/>
              <a:gd name="adj2" fmla="val -8390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Obrub oko odlomka ili odabranog teksta.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439231" y="599108"/>
            <a:ext cx="1944216" cy="1483319"/>
          </a:xfrm>
          <a:prstGeom prst="wedgeRectCallout">
            <a:avLst>
              <a:gd name="adj1" fmla="val -37826"/>
              <a:gd name="adj2" fmla="val 10823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Postavljanje pojedinih stranica obruba.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1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www.officetooltips.com/images/tips/251_2016/2.png"/>
          <p:cNvPicPr>
            <a:picLocks noChangeAspect="1" noChangeArrowheads="1"/>
          </p:cNvPicPr>
          <p:nvPr/>
        </p:nvPicPr>
        <p:blipFill>
          <a:blip r:embed="rId2"/>
          <a:srcRect r="76812" b="68366"/>
          <a:stretch>
            <a:fillRect/>
          </a:stretch>
        </p:blipFill>
        <p:spPr bwMode="auto">
          <a:xfrm>
            <a:off x="5486400" y="4648200"/>
            <a:ext cx="1219200" cy="129540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Uklanjanje obruba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Obrub se uklanja tako da se označi obrubljeno područje pa odabere:</a:t>
            </a:r>
          </a:p>
          <a:p>
            <a:pPr lvl="1" eaLnBrk="1" hangingPunct="1"/>
            <a:r>
              <a:rPr lang="hr-HR" dirty="0"/>
              <a:t>kartica </a:t>
            </a:r>
            <a:r>
              <a:rPr lang="hr-HR" b="1" i="1" dirty="0" smtClean="0"/>
              <a:t>Page Layout</a:t>
            </a:r>
            <a:r>
              <a:rPr lang="hr-HR" dirty="0" smtClean="0"/>
              <a:t>, </a:t>
            </a:r>
            <a:r>
              <a:rPr lang="hr-HR" dirty="0"/>
              <a:t>grupa </a:t>
            </a:r>
            <a:r>
              <a:rPr lang="hr-HR" b="1" i="1" dirty="0" smtClean="0"/>
              <a:t>Page background</a:t>
            </a:r>
            <a:r>
              <a:rPr lang="hr-HR" dirty="0" smtClean="0"/>
              <a:t>, </a:t>
            </a:r>
            <a:r>
              <a:rPr lang="hr-HR" dirty="0"/>
              <a:t>a potom </a:t>
            </a:r>
            <a:r>
              <a:rPr lang="hr-HR" b="1" i="1" dirty="0" smtClean="0"/>
              <a:t>Page Borders</a:t>
            </a:r>
            <a:r>
              <a:rPr lang="hr-HR" dirty="0" smtClean="0"/>
              <a:t>,</a:t>
            </a:r>
            <a:endParaRPr lang="hr-HR" dirty="0"/>
          </a:p>
          <a:p>
            <a:pPr lvl="1" eaLnBrk="1" hangingPunct="1"/>
            <a:r>
              <a:rPr lang="hr-HR" dirty="0"/>
              <a:t>na kartici </a:t>
            </a:r>
            <a:r>
              <a:rPr lang="hr-HR" b="1" i="1" dirty="0" smtClean="0"/>
              <a:t>Borders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birati </a:t>
            </a:r>
            <a:r>
              <a:rPr lang="hr-HR" b="1" i="1" dirty="0" smtClean="0"/>
              <a:t>None</a:t>
            </a:r>
            <a:r>
              <a:rPr lang="hr-HR" dirty="0" smtClean="0"/>
              <a:t>.</a:t>
            </a:r>
            <a:endParaRPr lang="en-US" dirty="0"/>
          </a:p>
        </p:txBody>
      </p:sp>
      <p:grpSp>
        <p:nvGrpSpPr>
          <p:cNvPr id="7" name="Grupa 6"/>
          <p:cNvGrpSpPr/>
          <p:nvPr/>
        </p:nvGrpSpPr>
        <p:grpSpPr>
          <a:xfrm>
            <a:off x="4432332" y="5275422"/>
            <a:ext cx="1753051" cy="736294"/>
            <a:chOff x="3924300" y="5084763"/>
            <a:chExt cx="1635125" cy="677862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4932363" y="5084763"/>
              <a:ext cx="627062" cy="6778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3924300" y="5373688"/>
              <a:ext cx="100806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xmlns="" val="7817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s://www.webucator.com/blog/wp-content/uploads/2011/01/word-page-borders.png"/>
          <p:cNvPicPr>
            <a:picLocks noChangeAspect="1" noChangeArrowheads="1"/>
          </p:cNvPicPr>
          <p:nvPr/>
        </p:nvPicPr>
        <p:blipFill>
          <a:blip r:embed="rId2"/>
          <a:srcRect r="22881" b="61165"/>
          <a:stretch>
            <a:fillRect/>
          </a:stretch>
        </p:blipFill>
        <p:spPr bwMode="auto">
          <a:xfrm>
            <a:off x="2667000" y="4495800"/>
            <a:ext cx="3900488" cy="1524000"/>
          </a:xfrm>
          <a:prstGeom prst="rect">
            <a:avLst/>
          </a:prstGeom>
          <a:noFill/>
        </p:spPr>
      </p:pic>
      <p:pic>
        <p:nvPicPr>
          <p:cNvPr id="21" name="Picture 2" descr="http://www.znanje.org/ebooks/wordMMXEngl/01/03_ribbon_page_layout_tab12.JPG"/>
          <p:cNvPicPr>
            <a:picLocks noChangeAspect="1" noChangeArrowheads="1"/>
          </p:cNvPicPr>
          <p:nvPr/>
        </p:nvPicPr>
        <p:blipFill>
          <a:blip r:embed="rId3"/>
          <a:srcRect r="56463"/>
          <a:stretch>
            <a:fillRect/>
          </a:stretch>
        </p:blipFill>
        <p:spPr bwMode="auto">
          <a:xfrm>
            <a:off x="1752600" y="2438400"/>
            <a:ext cx="4419600" cy="1828800"/>
          </a:xfrm>
          <a:prstGeom prst="rect">
            <a:avLst/>
          </a:prstGeom>
          <a:noFill/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Sjenčanje</a:t>
            </a:r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304800" y="1554163"/>
            <a:ext cx="7507560" cy="1370781"/>
          </a:xfrm>
        </p:spPr>
        <p:txBody>
          <a:bodyPr/>
          <a:lstStyle/>
          <a:p>
            <a:pPr algn="just"/>
            <a:r>
              <a:rPr lang="hr-HR" dirty="0"/>
              <a:t>Da bi se postavilo sjenčanje, potrebno je</a:t>
            </a:r>
            <a:r>
              <a:rPr lang="hr-HR" b="1" i="1" dirty="0"/>
              <a:t> po označavanju</a:t>
            </a:r>
            <a:r>
              <a:rPr lang="hr-HR" dirty="0"/>
              <a:t> birati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8" name="Grupa 7"/>
          <p:cNvGrpSpPr/>
          <p:nvPr/>
        </p:nvGrpSpPr>
        <p:grpSpPr>
          <a:xfrm>
            <a:off x="3410896" y="2746903"/>
            <a:ext cx="3133301" cy="1540996"/>
            <a:chOff x="3832225" y="3905250"/>
            <a:chExt cx="3879791" cy="1639181"/>
          </a:xfrm>
        </p:grpSpPr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3832225" y="3970338"/>
              <a:ext cx="1316038" cy="3222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119688" y="3905250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dirty="0">
                  <a:solidFill>
                    <a:srgbClr val="FF0000"/>
                  </a:solidFill>
                </a:rPr>
                <a:t>1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5984817" y="5229223"/>
              <a:ext cx="1441450" cy="29209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553018" y="5087231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>
                  <a:solidFill>
                    <a:srgbClr val="FF0000"/>
                  </a:solidFill>
                </a:rPr>
                <a:t>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5984817" y="4941886"/>
              <a:ext cx="1441450" cy="29209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7280216" y="4581523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3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upa 19"/>
          <p:cNvGrpSpPr/>
          <p:nvPr/>
        </p:nvGrpSpPr>
        <p:grpSpPr>
          <a:xfrm>
            <a:off x="3968257" y="4735195"/>
            <a:ext cx="983803" cy="461665"/>
            <a:chOff x="5991227" y="4793104"/>
            <a:chExt cx="983803" cy="461665"/>
          </a:xfrm>
        </p:grpSpPr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6648451" y="4793104"/>
              <a:ext cx="32657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 smtClean="0">
                  <a:solidFill>
                    <a:srgbClr val="FF0000"/>
                  </a:solidFill>
                </a:rPr>
                <a:t>4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AutoShape 5"/>
            <p:cNvSpPr>
              <a:spLocks noChangeArrowheads="1"/>
            </p:cNvSpPr>
            <p:nvPr/>
          </p:nvSpPr>
          <p:spPr bwMode="auto">
            <a:xfrm>
              <a:off x="5991227" y="4904373"/>
              <a:ext cx="657224" cy="23912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xmlns="" val="21281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Times New Roman" pitchFamily="18" charset="0"/>
              </a:rPr>
              <a:t>Označavanje teksta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7043751"/>
              </p:ext>
            </p:extLst>
          </p:nvPr>
        </p:nvGraphicFramePr>
        <p:xfrm>
          <a:off x="683568" y="1556792"/>
          <a:ext cx="7776864" cy="453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95122"/>
                <a:gridCol w="5881742"/>
              </a:tblGrid>
              <a:tr h="86409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Kursor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unutar odlomka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Kursor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lijevo od odlomka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(Kursor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se preoblikuje u strelicu), 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Riječ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Kursor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unutar riječi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Cijeli tekst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26695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Kursor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lijevo od teksta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(Kursor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se preoblikuje u strelicu), pa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puta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kliknuti lijevom tipkom miša.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759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8950" y="1333500"/>
            <a:ext cx="52006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Sjenčanje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3136900" y="1971674"/>
            <a:ext cx="1520825" cy="4572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99592" y="1988840"/>
            <a:ext cx="1584176" cy="806398"/>
          </a:xfrm>
          <a:prstGeom prst="wedgeRectCallout">
            <a:avLst>
              <a:gd name="adj1" fmla="val 90421"/>
              <a:gd name="adj2" fmla="val -1112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Boja ispune.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3134246" y="2438401"/>
            <a:ext cx="2229842" cy="1998712"/>
          </a:xfrm>
          <a:prstGeom prst="roundRect">
            <a:avLst>
              <a:gd name="adj" fmla="val 2998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67544" y="3418672"/>
            <a:ext cx="2268252" cy="806398"/>
          </a:xfrm>
          <a:prstGeom prst="wedgeRectCallout">
            <a:avLst>
              <a:gd name="adj1" fmla="val 82204"/>
              <a:gd name="adj2" fmla="val -26484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Uzorak i boja uzorka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796136" y="4234594"/>
            <a:ext cx="2304256" cy="5048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292080" y="5468700"/>
            <a:ext cx="3048650" cy="812276"/>
          </a:xfrm>
          <a:prstGeom prst="wedgeRectCallout">
            <a:avLst>
              <a:gd name="adj1" fmla="val -15783"/>
              <a:gd name="adj2" fmla="val -14136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Sjenčanje odlomka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ili odabranog teksta.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9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/>
          <a:srcRect r="35531" b="54286"/>
          <a:stretch>
            <a:fillRect/>
          </a:stretch>
        </p:blipFill>
        <p:spPr bwMode="auto">
          <a:xfrm>
            <a:off x="4711700" y="2743200"/>
            <a:ext cx="40513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Uklanjanje sjenčanja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49045"/>
            <a:ext cx="8686800" cy="4525962"/>
          </a:xfrm>
        </p:spPr>
        <p:txBody>
          <a:bodyPr/>
          <a:lstStyle/>
          <a:p>
            <a:r>
              <a:rPr lang="hr-HR" dirty="0"/>
              <a:t>Sjenčanje se uklanja tako da se </a:t>
            </a:r>
            <a:r>
              <a:rPr lang="hr-HR" b="1" i="1" dirty="0"/>
              <a:t>označi sjenčano područje</a:t>
            </a:r>
            <a:r>
              <a:rPr lang="hr-HR" dirty="0"/>
              <a:t> pa odabere</a:t>
            </a:r>
            <a:r>
              <a:rPr lang="hr-HR" dirty="0" smtClean="0"/>
              <a:t>:</a:t>
            </a:r>
          </a:p>
          <a:p>
            <a:pPr lvl="1"/>
            <a:r>
              <a:rPr lang="hr-HR" dirty="0"/>
              <a:t>na kartici </a:t>
            </a:r>
            <a:r>
              <a:rPr lang="hr-HR" b="1" i="1" dirty="0" smtClean="0"/>
              <a:t>Shadings</a:t>
            </a:r>
            <a:r>
              <a:rPr lang="hr-HR" dirty="0" smtClean="0"/>
              <a:t>:</a:t>
            </a:r>
            <a:endParaRPr lang="hr-HR" dirty="0"/>
          </a:p>
          <a:p>
            <a:pPr marL="1609725" lvl="2" indent="-339725"/>
            <a:r>
              <a:rPr lang="hr-HR" sz="2800" dirty="0"/>
              <a:t>Ispuna: </a:t>
            </a:r>
            <a:r>
              <a:rPr lang="hr-HR" sz="2800" b="1" i="1" dirty="0"/>
              <a:t>Bez boje</a:t>
            </a:r>
            <a:r>
              <a:rPr lang="hr-HR" sz="2800" dirty="0"/>
              <a:t>,</a:t>
            </a:r>
          </a:p>
          <a:p>
            <a:pPr marL="1609725" lvl="2" indent="-339725"/>
            <a:r>
              <a:rPr lang="hr-HR" sz="2800" dirty="0"/>
              <a:t>Stil: </a:t>
            </a:r>
            <a:r>
              <a:rPr lang="hr-HR" sz="2800" b="1" i="1" dirty="0"/>
              <a:t>Očisti</a:t>
            </a:r>
            <a:r>
              <a:rPr lang="hr-HR" dirty="0" smtClean="0"/>
              <a:t>.</a:t>
            </a:r>
            <a:endParaRPr lang="en-US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04048" y="3523101"/>
            <a:ext cx="1800225" cy="5778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04048" y="4100951"/>
            <a:ext cx="2635002" cy="61392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712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0" y="1219200"/>
            <a:ext cx="52006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323528" y="151309"/>
            <a:ext cx="3043064" cy="1675656"/>
          </a:xfrm>
        </p:spPr>
        <p:txBody>
          <a:bodyPr/>
          <a:lstStyle/>
          <a:p>
            <a:r>
              <a:rPr lang="hr-HR" dirty="0"/>
              <a:t>Obrub oko stranice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603358" y="4725144"/>
            <a:ext cx="3041588" cy="1738520"/>
          </a:xfrm>
          <a:prstGeom prst="wedgeRectCallout">
            <a:avLst>
              <a:gd name="adj1" fmla="val -19096"/>
              <a:gd name="adj2" fmla="val -7235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Bef>
                <a:spcPct val="35000"/>
              </a:spcBef>
              <a:buClr>
                <a:srgbClr val="FFCC66"/>
              </a:buClr>
              <a:buSzPct val="75000"/>
              <a:buFont typeface="Wingdings" pitchFamily="2" charset="2"/>
              <a:buNone/>
            </a:pPr>
            <a:r>
              <a:rPr lang="hr-HR" sz="2400" dirty="0"/>
              <a:t>O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brub oko stranice može se postaviti oko svih stranica ili samo oko odabranih.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178595" y="3508744"/>
            <a:ext cx="1350335" cy="1786270"/>
          </a:xfrm>
          <a:prstGeom prst="roundRect">
            <a:avLst>
              <a:gd name="adj" fmla="val 75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52642" y="4158141"/>
            <a:ext cx="2304256" cy="2297906"/>
          </a:xfrm>
          <a:prstGeom prst="wedgeRectCallout">
            <a:avLst>
              <a:gd name="adj1" fmla="val 129270"/>
              <a:gd name="adj2" fmla="val -22320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rgbClr val="FFCC66"/>
              </a:buClr>
              <a:buSzPct val="75000"/>
              <a:buFont typeface="Wingdings" pitchFamily="2" charset="2"/>
              <a:buNone/>
              <a:tabLst>
                <a:tab pos="1930400" algn="l"/>
              </a:tabLst>
            </a:pP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Za posebne potrebe može se u ponudi </a:t>
            </a:r>
            <a:r>
              <a:rPr lang="hr-HR" sz="2400" b="1" i="1" dirty="0">
                <a:solidFill>
                  <a:schemeClr val="accent2">
                    <a:lumMod val="50000"/>
                  </a:schemeClr>
                </a:solidFill>
              </a:rPr>
              <a:t>Efekt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 izabrati okvir prigodnog uzorka.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715000" y="3622806"/>
            <a:ext cx="2287028" cy="949194"/>
          </a:xfrm>
          <a:prstGeom prst="roundRect">
            <a:avLst>
              <a:gd name="adj" fmla="val 75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636335" y="1600200"/>
            <a:ext cx="903767" cy="266654"/>
          </a:xfrm>
          <a:prstGeom prst="roundRect">
            <a:avLst>
              <a:gd name="adj" fmla="val 75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4129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6211416" cy="4525962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dirty="0"/>
              <a:t>Odabranom tekstu može se mijenjati: 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izgled</a:t>
            </a:r>
            <a:r>
              <a:rPr lang="hr-HR" dirty="0"/>
              <a:t> znaka (</a:t>
            </a:r>
            <a:r>
              <a:rPr lang="hr-HR" dirty="0" smtClean="0"/>
              <a:t>eng</a:t>
            </a:r>
            <a:r>
              <a:rPr lang="hr-HR" dirty="0"/>
              <a:t>. font),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veličina</a:t>
            </a:r>
            <a:r>
              <a:rPr lang="hr-HR" dirty="0"/>
              <a:t> znaka, 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boja</a:t>
            </a:r>
            <a:r>
              <a:rPr lang="hr-HR" dirty="0"/>
              <a:t> znaka,</a:t>
            </a:r>
          </a:p>
          <a:p>
            <a:pPr lvl="1" eaLnBrk="1" hangingPunct="1">
              <a:lnSpc>
                <a:spcPct val="130000"/>
              </a:lnSpc>
              <a:spcBef>
                <a:spcPts val="600"/>
              </a:spcBef>
              <a:tabLst>
                <a:tab pos="1698625" algn="l"/>
              </a:tabLst>
            </a:pPr>
            <a:r>
              <a:rPr lang="hr-HR" b="1" i="1" dirty="0"/>
              <a:t>stil</a:t>
            </a:r>
            <a:r>
              <a:rPr lang="hr-HR" dirty="0"/>
              <a:t> </a:t>
            </a:r>
            <a:r>
              <a:rPr lang="hr-HR" dirty="0" smtClean="0"/>
              <a:t>ispisa: </a:t>
            </a:r>
            <a:r>
              <a:rPr lang="hr-HR" dirty="0"/>
              <a:t/>
            </a:r>
            <a:br>
              <a:rPr lang="hr-HR" dirty="0"/>
            </a:br>
            <a:r>
              <a:rPr lang="hr-HR" sz="2400" dirty="0" smtClean="0"/>
              <a:t>(podebljano </a:t>
            </a:r>
            <a:r>
              <a:rPr lang="hr-HR" sz="2400" dirty="0"/>
              <a:t>(engl. </a:t>
            </a:r>
            <a:r>
              <a:rPr lang="hr-HR" sz="2400" dirty="0" err="1"/>
              <a:t>bold</a:t>
            </a:r>
            <a:r>
              <a:rPr lang="hr-HR" sz="2400" dirty="0"/>
              <a:t>), </a:t>
            </a:r>
            <a:r>
              <a:rPr lang="hr-HR" sz="2400" dirty="0" smtClean="0"/>
              <a:t>nakošeno </a:t>
            </a:r>
            <a:br>
              <a:rPr lang="hr-HR" sz="2400" dirty="0" smtClean="0"/>
            </a:br>
            <a:r>
              <a:rPr lang="hr-HR" sz="2400" dirty="0" smtClean="0"/>
              <a:t>(</a:t>
            </a:r>
            <a:r>
              <a:rPr lang="hr-HR" sz="2400" dirty="0"/>
              <a:t>engl. </a:t>
            </a:r>
            <a:r>
              <a:rPr lang="hr-HR" sz="2400" dirty="0" err="1"/>
              <a:t>italic</a:t>
            </a:r>
            <a:r>
              <a:rPr lang="hr-HR" sz="2400" dirty="0"/>
              <a:t>), </a:t>
            </a:r>
            <a:r>
              <a:rPr lang="hr-HR" sz="2400" dirty="0" smtClean="0"/>
              <a:t>podvučeno </a:t>
            </a:r>
            <a:r>
              <a:rPr lang="hr-HR" sz="2400" dirty="0"/>
              <a:t>(engl. </a:t>
            </a:r>
            <a:r>
              <a:rPr lang="hr-HR" sz="2400" dirty="0" err="1"/>
              <a:t>underline</a:t>
            </a:r>
            <a:r>
              <a:rPr lang="hr-HR" sz="2400" dirty="0"/>
              <a:t>).</a:t>
            </a:r>
            <a:endParaRPr lang="en-US" sz="2400" dirty="0"/>
          </a:p>
        </p:txBody>
      </p:sp>
      <p:pic>
        <p:nvPicPr>
          <p:cNvPr id="7" name="Picture 4" descr="w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700808"/>
            <a:ext cx="218150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81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4064" y="3926955"/>
            <a:ext cx="6117336" cy="194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Za </a:t>
            </a:r>
            <a:r>
              <a:rPr lang="hr-HR" b="1" i="1" dirty="0"/>
              <a:t>promjenu izgleda teksta </a:t>
            </a:r>
            <a:r>
              <a:rPr lang="hr-HR" dirty="0"/>
              <a:t>potrebno ga je označiti, pa birati:</a:t>
            </a:r>
          </a:p>
          <a:p>
            <a:pPr lvl="1" eaLnBrk="1" hangingPunct="1">
              <a:defRPr/>
            </a:pPr>
            <a:r>
              <a:rPr lang="hr-HR" dirty="0"/>
              <a:t>kartica </a:t>
            </a:r>
            <a:r>
              <a:rPr lang="en-US" b="1" i="1" dirty="0" smtClean="0"/>
              <a:t>Home</a:t>
            </a:r>
            <a:r>
              <a:rPr lang="hr-HR" dirty="0" smtClean="0"/>
              <a:t>, </a:t>
            </a:r>
            <a:r>
              <a:rPr lang="hr-HR" dirty="0"/>
              <a:t>grupa </a:t>
            </a:r>
            <a:r>
              <a:rPr lang="hr-HR" b="1" i="1" dirty="0"/>
              <a:t>Font</a:t>
            </a:r>
            <a:r>
              <a:rPr lang="hr-HR" dirty="0"/>
              <a:t>, a potom </a:t>
            </a:r>
            <a:r>
              <a:rPr lang="hr-HR" dirty="0" smtClean="0"/>
              <a:t>željen</a:t>
            </a:r>
            <a:r>
              <a:rPr lang="en-US" dirty="0" smtClean="0"/>
              <a:t>u </a:t>
            </a:r>
            <a:r>
              <a:rPr lang="en-US" dirty="0" err="1" smtClean="0"/>
              <a:t>naredbu</a:t>
            </a:r>
            <a:r>
              <a:rPr lang="hr-HR" dirty="0" smtClean="0"/>
              <a:t>.</a:t>
            </a:r>
            <a:endParaRPr lang="hr-HR" dirty="0"/>
          </a:p>
          <a:p>
            <a:pPr eaLnBrk="1" hangingPunct="1">
              <a:defRPr/>
            </a:pPr>
            <a:endParaRPr lang="hr-HR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087563" y="4246563"/>
            <a:ext cx="900261" cy="33456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953000" y="5631775"/>
            <a:ext cx="863600" cy="2889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10800000" flipV="1">
            <a:off x="5816600" y="5562599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961367" y="438783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10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Times New Roman" pitchFamily="18" charset="0"/>
              </a:rPr>
              <a:t>Oblikovanje teksta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44" t="35935"/>
          <a:stretch/>
        </p:blipFill>
        <p:spPr>
          <a:xfrm>
            <a:off x="2051720" y="2636912"/>
            <a:ext cx="5140300" cy="1622660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7035194" y="2075562"/>
            <a:ext cx="1969414" cy="1206188"/>
          </a:xfrm>
          <a:prstGeom prst="wedgeRectCallout">
            <a:avLst>
              <a:gd name="adj1" fmla="val -77312"/>
              <a:gd name="adj2" fmla="val 31877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velika/mala slova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364138" y="4042101"/>
            <a:ext cx="1901974" cy="893861"/>
          </a:xfrm>
          <a:prstGeom prst="wedgeRectCallout">
            <a:avLst>
              <a:gd name="adj1" fmla="val -17966"/>
              <a:gd name="adj2" fmla="val -7578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boje znaka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2161845" y="2797113"/>
            <a:ext cx="1852016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58822" y="1226517"/>
            <a:ext cx="2124945" cy="1296144"/>
          </a:xfrm>
          <a:prstGeom prst="wedgeRectCallout">
            <a:avLst>
              <a:gd name="adj1" fmla="val 42616"/>
              <a:gd name="adj2" fmla="val 71726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oblika znaka</a:t>
            </a: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(engl. font)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4013860" y="2797112"/>
            <a:ext cx="825980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6482281" y="3356388"/>
            <a:ext cx="674112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4839839" y="2797111"/>
            <a:ext cx="872191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275856" y="1268760"/>
            <a:ext cx="1655763" cy="1165125"/>
          </a:xfrm>
          <a:prstGeom prst="wedgeRectCallout">
            <a:avLst>
              <a:gd name="adj1" fmla="val 25550"/>
              <a:gd name="adj2" fmla="val 88816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veličine znaka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179665" y="1226517"/>
            <a:ext cx="2312904" cy="935037"/>
          </a:xfrm>
          <a:prstGeom prst="wedgeRectCallout">
            <a:avLst>
              <a:gd name="adj1" fmla="val -35276"/>
              <a:gd name="adj2" fmla="val 12344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povećaj/smanji veličinu fonta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AutoShape 14"/>
          <p:cNvSpPr>
            <a:spLocks noChangeArrowheads="1"/>
          </p:cNvSpPr>
          <p:nvPr/>
        </p:nvSpPr>
        <p:spPr bwMode="auto">
          <a:xfrm>
            <a:off x="5723904" y="2797113"/>
            <a:ext cx="758377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3028209" y="3356386"/>
            <a:ext cx="787956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136361" y="4396450"/>
            <a:ext cx="1571543" cy="1263687"/>
          </a:xfrm>
          <a:prstGeom prst="wedgeRectCallout">
            <a:avLst>
              <a:gd name="adj1" fmla="val 39131"/>
              <a:gd name="adj2" fmla="val -10606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stila  podvlake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2199840" y="3356386"/>
            <a:ext cx="825980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60726" y="3783422"/>
            <a:ext cx="1655763" cy="1152540"/>
          </a:xfrm>
          <a:prstGeom prst="wedgeRectCallout">
            <a:avLst>
              <a:gd name="adj1" fmla="val 72168"/>
              <a:gd name="adj2" fmla="val -56897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715963" algn="l"/>
              </a:tabLst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promjena </a:t>
            </a: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stila znaka</a:t>
            </a:r>
            <a:endParaRPr lang="hr-HR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AutoShape 14"/>
          <p:cNvSpPr>
            <a:spLocks noChangeArrowheads="1"/>
          </p:cNvSpPr>
          <p:nvPr/>
        </p:nvSpPr>
        <p:spPr bwMode="auto">
          <a:xfrm>
            <a:off x="4227892" y="3356384"/>
            <a:ext cx="787956" cy="4211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5752303" y="3351577"/>
            <a:ext cx="674112" cy="4210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5598533" y="5660137"/>
            <a:ext cx="1894036" cy="793199"/>
          </a:xfrm>
          <a:prstGeom prst="wedgeRectCallout">
            <a:avLst>
              <a:gd name="adj1" fmla="val -28241"/>
              <a:gd name="adj2" fmla="val -25629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b="1" i="1" dirty="0">
                <a:solidFill>
                  <a:schemeClr val="accent2">
                    <a:lumMod val="50000"/>
                  </a:schemeClr>
                </a:solidFill>
              </a:rPr>
              <a:t>markiranje</a:t>
            </a: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 teksta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011957" y="4407849"/>
            <a:ext cx="1655763" cy="935037"/>
          </a:xfrm>
          <a:prstGeom prst="wedgeRectCallout">
            <a:avLst>
              <a:gd name="adj1" fmla="val -14615"/>
              <a:gd name="adj2" fmla="val -126750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2">
                    <a:lumMod val="50000"/>
                  </a:schemeClr>
                </a:solidFill>
              </a:rPr>
              <a:t>indeks, eksponent</a:t>
            </a:r>
            <a:endParaRPr lang="hr-H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alatn</a:t>
            </a:r>
            <a:r>
              <a:rPr lang="hr-HR" dirty="0"/>
              <a:t>a</a:t>
            </a:r>
            <a:r>
              <a:rPr lang="en-US" dirty="0"/>
              <a:t> </a:t>
            </a:r>
            <a:r>
              <a:rPr lang="en-US" dirty="0" err="1"/>
              <a:t>trak</a:t>
            </a:r>
            <a:r>
              <a:rPr lang="hr-HR" dirty="0"/>
              <a:t>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Promjenu izgleda teksta omogućava i </a:t>
            </a:r>
            <a:r>
              <a:rPr lang="hr-HR" b="1" i="1" dirty="0"/>
              <a:t>mini alatna </a:t>
            </a:r>
            <a:r>
              <a:rPr lang="hr-HR" b="1" i="1" dirty="0" smtClean="0"/>
              <a:t>traka</a:t>
            </a:r>
            <a:r>
              <a:rPr lang="hr-HR" dirty="0" smtClean="0"/>
              <a:t> koja se prikazuje </a:t>
            </a:r>
            <a:r>
              <a:rPr lang="hr-HR" dirty="0"/>
              <a:t>nakon označavanja teksta.</a:t>
            </a:r>
            <a:r>
              <a:rPr lang="fi-FI" dirty="0"/>
              <a:t> </a:t>
            </a:r>
            <a:endParaRPr lang="hr-HR" dirty="0"/>
          </a:p>
        </p:txBody>
      </p:sp>
      <p:pic>
        <p:nvPicPr>
          <p:cNvPr id="7" name="Picture 2" descr="wo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15758" y="3068960"/>
            <a:ext cx="4392613" cy="15573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834896" y="3140397"/>
            <a:ext cx="3529012" cy="86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677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Veličina znakova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6499448" cy="4525962"/>
          </a:xfrm>
        </p:spPr>
        <p:txBody>
          <a:bodyPr/>
          <a:lstStyle/>
          <a:p>
            <a:pPr eaLnBrk="1" hangingPunct="1"/>
            <a:r>
              <a:rPr lang="hr-HR" dirty="0"/>
              <a:t>Veličina znakova izražava se u </a:t>
            </a:r>
            <a:r>
              <a:rPr lang="hr-HR" dirty="0" smtClean="0"/>
              <a:t>t</a:t>
            </a:r>
            <a:r>
              <a:rPr lang="en-US" dirty="0" smtClean="0"/>
              <a:t>a</a:t>
            </a:r>
            <a:r>
              <a:rPr lang="hr-HR" dirty="0" smtClean="0"/>
              <a:t>čkama</a:t>
            </a:r>
            <a:r>
              <a:rPr lang="hr-HR" dirty="0"/>
              <a:t>.</a:t>
            </a:r>
          </a:p>
          <a:p>
            <a:r>
              <a:rPr lang="hr-HR" dirty="0"/>
              <a:t>Točka iznosi približno 1/72 </a:t>
            </a:r>
            <a:r>
              <a:rPr lang="hr-HR" dirty="0" smtClean="0"/>
              <a:t> </a:t>
            </a:r>
            <a:r>
              <a:rPr lang="hr-HR" dirty="0"/>
              <a:t>(inča).</a:t>
            </a:r>
            <a:br>
              <a:rPr lang="hr-HR" dirty="0"/>
            </a:br>
            <a:r>
              <a:rPr lang="hr-HR" dirty="0"/>
              <a:t>(</a:t>
            </a:r>
            <a:r>
              <a:rPr lang="hr-HR" dirty="0" smtClean="0"/>
              <a:t>1/72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hr-HR" dirty="0" smtClean="0"/>
              <a:t>nča  </a:t>
            </a:r>
            <a:r>
              <a:rPr lang="hr-HR" dirty="0"/>
              <a:t>= 0,0353 cm).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	</a:t>
            </a:r>
            <a:endParaRPr lang="en-US" sz="2000" dirty="0"/>
          </a:p>
        </p:txBody>
      </p:sp>
      <p:pic>
        <p:nvPicPr>
          <p:cNvPr id="8" name="Picture 4" descr="wo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864096" cy="52656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61199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Oblikovanje teksta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2015.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AutoNum type="arabicPeriod"/>
            </a:pPr>
            <a:r>
              <a:rPr lang="hr-HR" altLang="zh-CN" dirty="0"/>
              <a:t>Odabirom </a:t>
            </a:r>
            <a:r>
              <a:rPr lang="hr-HR" altLang="zh-CN" b="1" i="1" dirty="0"/>
              <a:t>boje osvjetljenja </a:t>
            </a:r>
            <a:r>
              <a:rPr lang="hr-HR" altLang="zh-CN" dirty="0"/>
              <a:t>teksta moguće je načiniti da tekst izgleda kao da je označen markerom.</a:t>
            </a:r>
          </a:p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AutoNum type="arabicPeriod"/>
            </a:pPr>
            <a:r>
              <a:rPr lang="hr-HR" altLang="zh-CN" dirty="0"/>
              <a:t>Jednom napisana slova </a:t>
            </a:r>
            <a:br>
              <a:rPr lang="hr-HR" altLang="zh-CN" dirty="0"/>
            </a:br>
            <a:r>
              <a:rPr lang="hr-HR" altLang="zh-CN" dirty="0"/>
              <a:t>moguće je </a:t>
            </a:r>
            <a:br>
              <a:rPr lang="hr-HR" altLang="zh-CN" dirty="0"/>
            </a:br>
            <a:r>
              <a:rPr lang="hr-HR" altLang="zh-CN" dirty="0"/>
              <a:t>pretvarati </a:t>
            </a:r>
            <a:r>
              <a:rPr lang="hr-HR" altLang="zh-CN" b="1" i="1" dirty="0"/>
              <a:t>u mala </a:t>
            </a:r>
            <a:br>
              <a:rPr lang="hr-HR" altLang="zh-CN" b="1" i="1" dirty="0"/>
            </a:br>
            <a:r>
              <a:rPr lang="hr-HR" altLang="zh-CN" b="1" i="1" dirty="0"/>
              <a:t>ili velika </a:t>
            </a:r>
            <a:r>
              <a:rPr lang="hr-HR" altLang="zh-CN" dirty="0" smtClean="0"/>
              <a:t>. </a:t>
            </a:r>
            <a:endParaRPr lang="hr-HR" altLang="zh-CN" dirty="0"/>
          </a:p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AutoNum type="arabicPeriod"/>
            </a:pPr>
            <a:r>
              <a:rPr lang="hr-HR" dirty="0"/>
              <a:t>Razni </a:t>
            </a:r>
            <a:r>
              <a:rPr lang="hr-HR" altLang="zh-CN" b="1" i="1" dirty="0"/>
              <a:t>stilovi i </a:t>
            </a:r>
            <a:br>
              <a:rPr lang="hr-HR" altLang="zh-CN" b="1" i="1" dirty="0"/>
            </a:br>
            <a:r>
              <a:rPr lang="hr-HR" altLang="zh-CN" b="1" i="1" dirty="0" smtClean="0"/>
              <a:t>boje </a:t>
            </a:r>
          </a:p>
          <a:p>
            <a:pPr marL="441325" indent="-441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10000"/>
              <a:buNone/>
            </a:pPr>
            <a:r>
              <a:rPr lang="hr-HR" altLang="zh-CN" b="1" i="1" dirty="0" smtClean="0"/>
              <a:t> </a:t>
            </a:r>
            <a:r>
              <a:rPr lang="hr-HR" altLang="zh-CN" b="1" i="1" dirty="0" smtClean="0"/>
              <a:t>   </a:t>
            </a:r>
            <a:r>
              <a:rPr lang="hr-HR" altLang="zh-CN" b="1" i="1" dirty="0" smtClean="0"/>
              <a:t>podv</a:t>
            </a:r>
            <a:r>
              <a:rPr lang="en-US" altLang="zh-CN" b="1" i="1" dirty="0" smtClean="0"/>
              <a:t>la</a:t>
            </a:r>
            <a:r>
              <a:rPr lang="sr-Latn-ME" altLang="zh-CN" b="1" i="1" dirty="0" smtClean="0"/>
              <a:t>čenja.</a:t>
            </a:r>
            <a:endParaRPr lang="en-US" dirty="0"/>
          </a:p>
        </p:txBody>
      </p:sp>
      <p:pic>
        <p:nvPicPr>
          <p:cNvPr id="20" name="Picture 4" descr="wo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24944"/>
            <a:ext cx="2804303" cy="248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7210047" y="3314801"/>
            <a:ext cx="295983" cy="22523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17" name="Picture 8" descr="wo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3316431"/>
            <a:ext cx="2985937" cy="211283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7212929" y="3551799"/>
            <a:ext cx="1296144" cy="1872208"/>
          </a:xfrm>
          <a:prstGeom prst="roundRect">
            <a:avLst>
              <a:gd name="adj" fmla="val 395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323583" y="3825957"/>
            <a:ext cx="260452" cy="26223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5359380" y="4071888"/>
            <a:ext cx="1679975" cy="1356018"/>
          </a:xfrm>
          <a:prstGeom prst="roundRect">
            <a:avLst>
              <a:gd name="adj" fmla="val 751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7219973" y="2890689"/>
            <a:ext cx="431817" cy="47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357849" y="3358284"/>
            <a:ext cx="431817" cy="47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9" name="Slika 8" descr="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4678" y="4000504"/>
            <a:ext cx="1928826" cy="2501446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</p:pic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357554" y="4357694"/>
            <a:ext cx="357190" cy="28575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714744" y="4071942"/>
            <a:ext cx="4318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3357554" y="4643446"/>
            <a:ext cx="1785950" cy="1857388"/>
          </a:xfrm>
          <a:prstGeom prst="roundRect">
            <a:avLst>
              <a:gd name="adj" fmla="val 751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641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nda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7258</TotalTime>
  <Words>1011</Words>
  <Application>Microsoft Office PowerPoint</Application>
  <PresentationFormat>On-screen Show (4:3)</PresentationFormat>
  <Paragraphs>213</Paragraphs>
  <Slides>32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sanda</vt:lpstr>
      <vt:lpstr>Ms Word 2010</vt:lpstr>
      <vt:lpstr>Označavanje teksta</vt:lpstr>
      <vt:lpstr>Označavanje teksta</vt:lpstr>
      <vt:lpstr>Oblikovanje teksta</vt:lpstr>
      <vt:lpstr>Oblikovanje teksta</vt:lpstr>
      <vt:lpstr>Oblikovanje teksta</vt:lpstr>
      <vt:lpstr>Mini alatna traka</vt:lpstr>
      <vt:lpstr>Veličina znakova</vt:lpstr>
      <vt:lpstr>Oblikovanje teksta</vt:lpstr>
      <vt:lpstr>Oblikovanje teksta</vt:lpstr>
      <vt:lpstr>Prenositelj oblikovanja</vt:lpstr>
      <vt:lpstr>Primjena stila </vt:lpstr>
      <vt:lpstr>Primjena stila</vt:lpstr>
      <vt:lpstr>Poravnanje odlomka</vt:lpstr>
      <vt:lpstr>Promjena proreda</vt:lpstr>
      <vt:lpstr>Promjena proreda</vt:lpstr>
      <vt:lpstr>Razmak između odlomaka</vt:lpstr>
      <vt:lpstr>LENJIR</vt:lpstr>
      <vt:lpstr>UvlaČENJE</vt:lpstr>
      <vt:lpstr>Uvlačenje</vt:lpstr>
      <vt:lpstr>Uvlačenje</vt:lpstr>
      <vt:lpstr>Uvlake</vt:lpstr>
      <vt:lpstr>Uvlake</vt:lpstr>
      <vt:lpstr>Uvlake</vt:lpstr>
      <vt:lpstr>Obrubi i sjenčanja</vt:lpstr>
      <vt:lpstr>Obrubi</vt:lpstr>
      <vt:lpstr>Obrubi</vt:lpstr>
      <vt:lpstr>Uklanjanje obruba</vt:lpstr>
      <vt:lpstr>Sjenčanje</vt:lpstr>
      <vt:lpstr>Sjenčanje</vt:lpstr>
      <vt:lpstr>Uklanjanje sjenčanja</vt:lpstr>
      <vt:lpstr>Obrub oko stranice</vt:lpstr>
    </vt:vector>
  </TitlesOfParts>
  <Company>MZOŠ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2007</dc:title>
  <dc:creator>Ostali</dc:creator>
  <cp:lastModifiedBy>MarijaZ</cp:lastModifiedBy>
  <cp:revision>680</cp:revision>
  <dcterms:created xsi:type="dcterms:W3CDTF">2008-06-17T13:53:05Z</dcterms:created>
  <dcterms:modified xsi:type="dcterms:W3CDTF">2015-11-29T21:31:32Z</dcterms:modified>
</cp:coreProperties>
</file>