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324" r:id="rId4"/>
    <p:sldId id="343" r:id="rId5"/>
    <p:sldId id="325" r:id="rId6"/>
    <p:sldId id="326" r:id="rId7"/>
    <p:sldId id="327" r:id="rId8"/>
    <p:sldId id="330" r:id="rId9"/>
    <p:sldId id="328" r:id="rId10"/>
    <p:sldId id="329" r:id="rId11"/>
    <p:sldId id="331" r:id="rId12"/>
    <p:sldId id="332" r:id="rId13"/>
    <p:sldId id="333" r:id="rId14"/>
    <p:sldId id="334" r:id="rId15"/>
    <p:sldId id="335" r:id="rId16"/>
    <p:sldId id="341" r:id="rId17"/>
    <p:sldId id="336" r:id="rId18"/>
    <p:sldId id="337" r:id="rId19"/>
    <p:sldId id="338" r:id="rId20"/>
    <p:sldId id="339" r:id="rId21"/>
    <p:sldId id="342" r:id="rId22"/>
    <p:sldId id="340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04" r:id="rId38"/>
    <p:sldId id="359" r:id="rId39"/>
    <p:sldId id="358" r:id="rId40"/>
    <p:sldId id="360" r:id="rId41"/>
    <p:sldId id="361" r:id="rId42"/>
    <p:sldId id="362" r:id="rId43"/>
    <p:sldId id="364" r:id="rId44"/>
    <p:sldId id="365" r:id="rId45"/>
    <p:sldId id="366" r:id="rId46"/>
    <p:sldId id="363" r:id="rId47"/>
    <p:sldId id="367" r:id="rId48"/>
    <p:sldId id="368" r:id="rId49"/>
    <p:sldId id="369" r:id="rId50"/>
    <p:sldId id="370" r:id="rId51"/>
    <p:sldId id="37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8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FB047-7B1D-4722-9219-84C741D47020}" type="datetimeFigureOut">
              <a:rPr lang="en-GB" smtClean="0"/>
              <a:pPr/>
              <a:t>29/12/2021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6BAA8-A163-4F81-AB2E-938046796D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19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306B13-6BDF-460F-A24D-CBF3519078A4}" type="datetime1">
              <a:rPr lang="en-US" smtClean="0"/>
              <a:t>12/29/2021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GB" smtClean="0"/>
              <a:t>AKTIV ENERGETIKE</a:t>
            </a:r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829BC2-2367-4106-A60B-526B2CE2F1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9E90-BD81-4B83-B008-7C85D0F17E75}" type="datetime1">
              <a:rPr lang="en-US" smtClean="0"/>
              <a:t>12/29/2021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AKTIV ENERGETIKE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7FBC-4ADC-4849-A1E0-427671B3E4DE}" type="datetime1">
              <a:rPr lang="en-US" smtClean="0"/>
              <a:t>12/29/2021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AKTIV ENERGETIKE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0596E3-8E34-4558-9880-A402AAA1E6F1}" type="datetime1">
              <a:rPr lang="en-US" smtClean="0"/>
              <a:t>12/29/2021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829BC2-2367-4106-A60B-526B2CE2F1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GB" smtClean="0"/>
              <a:t>AKTIV ENERGETIKE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E6DAF3-8911-4B47-8C43-019FAB8CC945}" type="datetime1">
              <a:rPr lang="en-US" smtClean="0"/>
              <a:t>12/29/2021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GB" smtClean="0"/>
              <a:t>AKTIV ENERGETIKE</a:t>
            </a:r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829BC2-2367-4106-A60B-526B2CE2F1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5A6-DDDB-43D8-B664-254E652441A8}" type="datetime1">
              <a:rPr lang="en-US" smtClean="0"/>
              <a:t>12/29/2021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AKTIV ENERGETIKE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5961-F854-449C-89DA-7D1E72DD0B55}" type="datetime1">
              <a:rPr lang="en-US" smtClean="0"/>
              <a:t>12/29/2021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AKTIV ENERGETIKE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B50FDA-1FCB-4189-89C9-67A953AF5199}" type="datetime1">
              <a:rPr lang="en-US" smtClean="0"/>
              <a:t>12/29/2021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829BC2-2367-4106-A60B-526B2CE2F1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GB" smtClean="0"/>
              <a:t>AKTIV ENERGETIKE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8FF7-BFB2-4F59-B8E6-98CA036BBB6E}" type="datetime1">
              <a:rPr lang="en-US" smtClean="0"/>
              <a:t>12/29/2021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AKTIV ENERGETIKE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C3B256-93E4-44FE-949B-9E8589C6BB9C}" type="datetime1">
              <a:rPr lang="en-US" smtClean="0"/>
              <a:t>12/29/2021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829BC2-2367-4106-A60B-526B2CE2F1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GB" smtClean="0"/>
              <a:t>AKTIV ENERGETIKE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B2D70A-D10D-4459-9F32-265E81A7322F}" type="datetime1">
              <a:rPr lang="en-US" smtClean="0"/>
              <a:t>12/29/2021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829BC2-2367-4106-A60B-526B2CE2F1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GB" smtClean="0"/>
              <a:t>AKTIV ENERGETIKE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F44155-1B97-4C1C-8F86-BD8F28665ECA}" type="datetime1">
              <a:rPr lang="en-US" smtClean="0"/>
              <a:t>12/29/2021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AKTIV ENERGETIKE</a:t>
            </a: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829BC2-2367-4106-A60B-526B2CE2F1C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2635624" cy="216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7864" y="2996952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002060"/>
                </a:solidFill>
              </a:rPr>
              <a:t>Elektromotorni</a:t>
            </a:r>
            <a:r>
              <a:rPr lang="en-GB" sz="4800" b="1" dirty="0" smtClean="0">
                <a:solidFill>
                  <a:srgbClr val="002060"/>
                </a:solidFill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</a:rPr>
              <a:t>pogoni</a:t>
            </a:r>
            <a:endParaRPr lang="sr-Latn-CS" sz="4800" b="1" dirty="0" smtClean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24936" cy="5616624"/>
          </a:xfrm>
        </p:spPr>
        <p:txBody>
          <a:bodyPr>
            <a:normAutofit/>
          </a:bodyPr>
          <a:lstStyle/>
          <a:p>
            <a:pPr algn="just"/>
            <a:r>
              <a:rPr lang="en-GB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Sinhron</a:t>
            </a:r>
            <a:r>
              <a:rPr lang="sr-Latn-C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</a:t>
            </a:r>
            <a:r>
              <a:rPr lang="sr-Latn-C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šine</a:t>
            </a:r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imaju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istu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sinhronu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brzinu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obrtanja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rotora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obrtnog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magnetnog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polja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statora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CS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CS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3200" dirty="0" smtClean="0">
                <a:latin typeface="Arial" pitchFamily="34" charset="0"/>
                <a:cs typeface="Arial" pitchFamily="34" charset="0"/>
              </a:rPr>
              <a:t> Mogu da rade i u generatorskom i u motornom režimu rada, ali se u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glavnom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32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oriste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generatori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elektranama</a:t>
            </a:r>
            <a:r>
              <a:rPr lang="sr-Latn-C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r-Latn-C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424936" cy="5760640"/>
          </a:xfrm>
        </p:spPr>
        <p:txBody>
          <a:bodyPr>
            <a:normAutofit/>
          </a:bodyPr>
          <a:lstStyle/>
          <a:p>
            <a:pPr algn="just"/>
            <a:r>
              <a:rPr lang="sr-Latn-CS" sz="2800" b="1" dirty="0" smtClean="0">
                <a:latin typeface="Arial" pitchFamily="34" charset="0"/>
                <a:cs typeface="Arial" pitchFamily="34" charset="0"/>
              </a:rPr>
              <a:t>Stator 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sinhronog motora je cilindričnog oblika,a njegovo magnetno kolo 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sastoji od tankih i međusobno izolovanih limova 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r-Latn-C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rim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enjuju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dv</a:t>
            </a:r>
            <a:r>
              <a:rPr lang="sr-Latn-ME" sz="2800" u="sng" dirty="0" smtClean="0">
                <a:latin typeface="Arial" pitchFamily="34" charset="0"/>
                <a:cs typeface="Arial" pitchFamily="34" charset="0"/>
              </a:rPr>
              <a:t>ij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r-Latn-ME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konstrukcije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rotora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Rotor</a:t>
            </a:r>
            <a:r>
              <a:rPr lang="sr-Latn-ME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sr-Latn-ME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isturenim</a:t>
            </a:r>
            <a:r>
              <a:rPr lang="sr-Latn-ME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polovima</a:t>
            </a: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Cilindrični</a:t>
            </a:r>
            <a:r>
              <a:rPr lang="sr-Latn-ME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rotor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r-Latn-C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587971" cy="249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357579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2555776" y="378904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04048" y="3356992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24936" cy="5616624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sr-Latn-CS" sz="3200" b="1" dirty="0" smtClean="0">
                <a:latin typeface="Arial" pitchFamily="34" charset="0"/>
                <a:cs typeface="Arial" pitchFamily="34" charset="0"/>
              </a:rPr>
              <a:t>Primjena sinhronih motora-z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pogon</a:t>
            </a:r>
            <a:r>
              <a:rPr lang="sr-Latn-CS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pumpi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, </a:t>
            </a:r>
            <a:endParaRPr lang="sr-Latn-C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ventilatora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, </a:t>
            </a:r>
            <a:endParaRPr lang="sr-Latn-C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kompresora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 </a:t>
            </a:r>
            <a:endParaRPr lang="sr-Latn-C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sr-Latn-CS" sz="32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ehanizama</a:t>
            </a:r>
            <a:r>
              <a:rPr lang="sr-Latn-C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None/>
            </a:pPr>
            <a:endParaRPr lang="sr-Latn-C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Naj</a:t>
            </a:r>
            <a:r>
              <a:rPr lang="sr-Latn-CS" sz="3200" dirty="0" smtClean="0">
                <a:latin typeface="Arial" pitchFamily="34" charset="0"/>
                <a:cs typeface="Arial" pitchFamily="34" charset="0"/>
              </a:rPr>
              <a:t>češće se koriste uprošćene konstrukcije koje rade kao kompenzatori za popravku snage mreže koja napaja veći broj asinhronih motora.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r-Latn-C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003232" cy="836712"/>
          </a:xfrm>
        </p:spPr>
        <p:txBody>
          <a:bodyPr>
            <a:normAutofit/>
          </a:bodyPr>
          <a:lstStyle/>
          <a:p>
            <a:r>
              <a:rPr lang="sr-Latn-CS" sz="3200" b="1" dirty="0" smtClean="0"/>
              <a:t>Da se podsjetimo...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24936" cy="5616624"/>
          </a:xfrm>
        </p:spPr>
        <p:txBody>
          <a:bodyPr>
            <a:normAutofit/>
          </a:bodyPr>
          <a:lstStyle/>
          <a:p>
            <a:pPr marL="514350" indent="-514350"/>
            <a:r>
              <a:rPr lang="sr-Latn-CS" sz="2800" dirty="0" smtClean="0">
                <a:latin typeface="Arial" pitchFamily="34" charset="0"/>
                <a:cs typeface="Arial" pitchFamily="34" charset="0"/>
              </a:rPr>
              <a:t>Kod </a:t>
            </a:r>
            <a:r>
              <a:rPr lang="sr-Latn-C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asinhronih mašina 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rzina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obrtanja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rotora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brzina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obrtanja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obrtnog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magnetnog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polja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GB" sz="2800" b="1" u="sng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sr-Latn-CS" sz="2800" b="1" u="sng" dirty="0" smtClean="0">
                <a:latin typeface="Arial" pitchFamily="34" charset="0"/>
                <a:cs typeface="Arial" pitchFamily="34" charset="0"/>
              </a:rPr>
              <a:t>je</a:t>
            </a:r>
            <a:r>
              <a:rPr lang="en-GB" sz="2800" b="1" u="sng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GB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u="sng" dirty="0" err="1" smtClean="0">
                <a:latin typeface="Arial" pitchFamily="34" charset="0"/>
                <a:cs typeface="Arial" pitchFamily="34" charset="0"/>
              </a:rPr>
              <a:t>sihnronizovane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pa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otuda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ime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sr-Latn-CS" sz="2800" u="sng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GB" sz="2800" u="sng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GB" sz="2800" u="sng" dirty="0" err="1" smtClean="0">
                <a:latin typeface="Arial" pitchFamily="34" charset="0"/>
                <a:cs typeface="Arial" pitchFamily="34" charset="0"/>
              </a:rPr>
              <a:t>mogu</a:t>
            </a:r>
            <a:r>
              <a:rPr lang="en-GB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u="sng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GB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u="sng" dirty="0" err="1" smtClean="0">
                <a:latin typeface="Arial" pitchFamily="34" charset="0"/>
                <a:cs typeface="Arial" pitchFamily="34" charset="0"/>
              </a:rPr>
              <a:t>proizvode</a:t>
            </a:r>
            <a:r>
              <a:rPr lang="en-GB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u="sng" dirty="0" err="1" smtClean="0">
                <a:latin typeface="Arial" pitchFamily="34" charset="0"/>
                <a:cs typeface="Arial" pitchFamily="34" charset="0"/>
              </a:rPr>
              <a:t>reaktivnu</a:t>
            </a:r>
            <a:r>
              <a:rPr lang="en-GB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u="sng" dirty="0" err="1" smtClean="0">
                <a:latin typeface="Arial" pitchFamily="34" charset="0"/>
                <a:cs typeface="Arial" pitchFamily="34" charset="0"/>
              </a:rPr>
              <a:t>snagu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pa se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uglavnom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koriste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elektromotori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sr-Latn-CS" sz="28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sr-Latn-CS" sz="28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r-Latn-C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684494"/>
            <a:ext cx="5100278" cy="3173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003232" cy="836712"/>
          </a:xfrm>
        </p:spPr>
        <p:txBody>
          <a:bodyPr>
            <a:normAutofit/>
          </a:bodyPr>
          <a:lstStyle/>
          <a:p>
            <a:r>
              <a:rPr lang="sr-Latn-CS" sz="3200" b="1" dirty="0" smtClean="0"/>
              <a:t>Da se podsjetimo...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24936" cy="5616624"/>
          </a:xfrm>
        </p:spPr>
        <p:txBody>
          <a:bodyPr>
            <a:normAutofit fontScale="85000" lnSpcReduction="20000"/>
          </a:bodyPr>
          <a:lstStyle/>
          <a:p>
            <a:pPr marL="514350" indent="-514350" algn="just"/>
            <a:r>
              <a:rPr lang="sr-Latn-CS" sz="3000" b="1" dirty="0" smtClean="0">
                <a:latin typeface="Arial" pitchFamily="34" charset="0"/>
                <a:cs typeface="Arial" pitchFamily="34" charset="0"/>
              </a:rPr>
              <a:t>Stator asinhronog motora-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identičan kao kod sinhronog motora.</a:t>
            </a:r>
          </a:p>
          <a:p>
            <a:pPr marL="514350" indent="-514350" algn="just">
              <a:buNone/>
            </a:pPr>
            <a:endParaRPr lang="sr-Latn-CS" sz="3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r-Latn-CS" sz="3000" b="1" dirty="0" smtClean="0">
                <a:latin typeface="Arial" pitchFamily="34" charset="0"/>
                <a:cs typeface="Arial" pitchFamily="34" charset="0"/>
              </a:rPr>
              <a:t>Rotor asinhronog motora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 se i</a:t>
            </a:r>
            <a:r>
              <a:rPr lang="en-GB" sz="3000" dirty="0" err="1" smtClean="0">
                <a:latin typeface="Arial" pitchFamily="34" charset="0"/>
                <a:cs typeface="Arial" pitchFamily="34" charset="0"/>
              </a:rPr>
              <a:t>zra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đuje se </a:t>
            </a:r>
            <a:r>
              <a:rPr lang="vi-VN" sz="3000" dirty="0" smtClean="0">
                <a:latin typeface="Arial" pitchFamily="34" charset="0"/>
                <a:cs typeface="Arial" pitchFamily="34" charset="0"/>
              </a:rPr>
              <a:t>feromagnetnog materijala </a:t>
            </a:r>
            <a:endParaRPr lang="sr-Latn-CS" sz="3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sz="3000" dirty="0" smtClean="0">
                <a:latin typeface="Arial" pitchFamily="34" charset="0"/>
                <a:cs typeface="Arial" pitchFamily="34" charset="0"/>
              </a:rPr>
              <a:t>Namotaji se na rotor sm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vi-VN" sz="3000" dirty="0" smtClean="0">
                <a:latin typeface="Arial" pitchFamily="34" charset="0"/>
                <a:cs typeface="Arial" pitchFamily="34" charset="0"/>
              </a:rPr>
              <a:t>eštaju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000" dirty="0" smtClean="0">
                <a:latin typeface="Arial" pitchFamily="34" charset="0"/>
                <a:cs typeface="Arial" pitchFamily="34" charset="0"/>
              </a:rPr>
              <a:t>na dva načina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zbog čega se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razlikuju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000" u="sng" dirty="0" smtClean="0">
                <a:latin typeface="Arial" pitchFamily="34" charset="0"/>
                <a:cs typeface="Arial" pitchFamily="34" charset="0"/>
              </a:rPr>
              <a:t>dv</a:t>
            </a:r>
            <a:r>
              <a:rPr lang="sr-Latn-CS" sz="3000" u="sng" dirty="0" smtClean="0">
                <a:latin typeface="Arial" pitchFamily="34" charset="0"/>
                <a:cs typeface="Arial" pitchFamily="34" charset="0"/>
              </a:rPr>
              <a:t>ij</a:t>
            </a:r>
            <a:r>
              <a:rPr lang="pt-BR" sz="3000" u="sng" dirty="0" smtClean="0">
                <a:latin typeface="Arial" pitchFamily="34" charset="0"/>
                <a:cs typeface="Arial" pitchFamily="34" charset="0"/>
              </a:rPr>
              <a:t>e podgrupe asinhronih mašina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Kavezni (kratkospojeni) rotor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Namotani rotor</a:t>
            </a:r>
          </a:p>
          <a:p>
            <a:pPr marL="514350" indent="-514350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r-Latn-C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005064"/>
            <a:ext cx="4032448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003232" cy="836712"/>
          </a:xfrm>
        </p:spPr>
        <p:txBody>
          <a:bodyPr>
            <a:normAutofit/>
          </a:bodyPr>
          <a:lstStyle/>
          <a:p>
            <a:r>
              <a:rPr lang="sr-Latn-CS" sz="3200" b="1" dirty="0" smtClean="0"/>
              <a:t>Da se podsjetimo...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424936" cy="5544616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sr-Latn-CS" sz="3800" b="1" dirty="0" smtClean="0">
                <a:latin typeface="Arial" pitchFamily="34" charset="0"/>
                <a:cs typeface="Arial" pitchFamily="34" charset="0"/>
              </a:rPr>
              <a:t>Prednosti asinhronih motora:</a:t>
            </a:r>
          </a:p>
          <a:p>
            <a:pPr>
              <a:buFont typeface="Wingdings" pitchFamily="2" charset="2"/>
              <a:buChar char="Ø"/>
            </a:pPr>
            <a:r>
              <a:rPr lang="sr-Latn-CS" sz="38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en-GB" sz="3800" dirty="0" err="1" smtClean="0">
                <a:latin typeface="Arial" pitchFamily="34" charset="0"/>
                <a:cs typeface="Arial" pitchFamily="34" charset="0"/>
              </a:rPr>
              <a:t>anja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dirty="0" err="1" smtClean="0">
                <a:latin typeface="Arial" pitchFamily="34" charset="0"/>
                <a:cs typeface="Arial" pitchFamily="34" charset="0"/>
              </a:rPr>
              <a:t>cijena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, </a:t>
            </a:r>
            <a:endParaRPr lang="sr-Latn-CS" sz="3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3800" dirty="0" smtClean="0">
                <a:latin typeface="Arial" pitchFamily="34" charset="0"/>
                <a:cs typeface="Arial" pitchFamily="34" charset="0"/>
              </a:rPr>
              <a:t> j</a:t>
            </a:r>
            <a:r>
              <a:rPr lang="en-GB" sz="3800" dirty="0" err="1" smtClean="0">
                <a:latin typeface="Arial" pitchFamily="34" charset="0"/>
                <a:cs typeface="Arial" pitchFamily="34" charset="0"/>
              </a:rPr>
              <a:t>ednostavnost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dirty="0" err="1" smtClean="0">
                <a:latin typeface="Arial" pitchFamily="34" charset="0"/>
                <a:cs typeface="Arial" pitchFamily="34" charset="0"/>
              </a:rPr>
              <a:t>konstrukcije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, </a:t>
            </a:r>
            <a:endParaRPr lang="sr-Latn-CS" sz="3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dirty="0" err="1" smtClean="0">
                <a:latin typeface="Arial" pitchFamily="34" charset="0"/>
                <a:cs typeface="Arial" pitchFamily="34" charset="0"/>
              </a:rPr>
              <a:t>manji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dirty="0" err="1" smtClean="0">
                <a:latin typeface="Arial" pitchFamily="34" charset="0"/>
                <a:cs typeface="Arial" pitchFamily="34" charset="0"/>
              </a:rPr>
              <a:t>momenat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dirty="0" err="1" smtClean="0">
                <a:latin typeface="Arial" pitchFamily="34" charset="0"/>
                <a:cs typeface="Arial" pitchFamily="34" charset="0"/>
              </a:rPr>
              <a:t>inercije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, </a:t>
            </a:r>
            <a:endParaRPr lang="sr-Latn-CS" sz="3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dirty="0" err="1" smtClean="0">
                <a:latin typeface="Arial" pitchFamily="34" charset="0"/>
                <a:cs typeface="Arial" pitchFamily="34" charset="0"/>
              </a:rPr>
              <a:t>robusnost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, </a:t>
            </a:r>
            <a:endParaRPr lang="sr-Latn-CS" sz="3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dirty="0" err="1" smtClean="0">
                <a:latin typeface="Arial" pitchFamily="34" charset="0"/>
                <a:cs typeface="Arial" pitchFamily="34" charset="0"/>
              </a:rPr>
              <a:t>pouzdanost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dirty="0" err="1" smtClean="0">
                <a:latin typeface="Arial" pitchFamily="34" charset="0"/>
                <a:cs typeface="Arial" pitchFamily="34" charset="0"/>
              </a:rPr>
              <a:t>sigurnost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GB" sz="3800" dirty="0" err="1" smtClean="0">
                <a:latin typeface="Arial" pitchFamily="34" charset="0"/>
                <a:cs typeface="Arial" pitchFamily="34" charset="0"/>
              </a:rPr>
              <a:t>radu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, </a:t>
            </a:r>
            <a:endParaRPr lang="sr-Latn-CS" sz="3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dirty="0" err="1" smtClean="0">
                <a:latin typeface="Arial" pitchFamily="34" charset="0"/>
                <a:cs typeface="Arial" pitchFamily="34" charset="0"/>
              </a:rPr>
              <a:t>lako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dirty="0" err="1" smtClean="0">
                <a:latin typeface="Arial" pitchFamily="34" charset="0"/>
                <a:cs typeface="Arial" pitchFamily="34" charset="0"/>
              </a:rPr>
              <a:t>održavanje</a:t>
            </a:r>
            <a:r>
              <a:rPr lang="sr-Latn-CS" sz="3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/>
            <a:endParaRPr lang="sr-Latn-CS" sz="33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/>
            <a:r>
              <a:rPr lang="sr-Latn-CS" sz="3700" b="1" dirty="0" smtClean="0">
                <a:latin typeface="Arial" pitchFamily="34" charset="0"/>
                <a:cs typeface="Arial" pitchFamily="34" charset="0"/>
              </a:rPr>
              <a:t>Nedostaci</a:t>
            </a:r>
            <a:r>
              <a:rPr lang="sr-Latn-C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3700" dirty="0" smtClean="0">
                <a:latin typeface="Arial" pitchFamily="34" charset="0"/>
                <a:cs typeface="Arial" pitchFamily="34" charset="0"/>
              </a:rPr>
              <a:t>su u</a:t>
            </a:r>
            <a:r>
              <a:rPr lang="en-GB" sz="3700" dirty="0" err="1" smtClean="0">
                <a:latin typeface="Arial" pitchFamily="34" charset="0"/>
                <a:cs typeface="Arial" pitchFamily="34" charset="0"/>
              </a:rPr>
              <a:t>glavnom</a:t>
            </a:r>
            <a:r>
              <a:rPr lang="en-GB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3700" dirty="0" smtClean="0">
                <a:latin typeface="Arial" pitchFamily="34" charset="0"/>
                <a:cs typeface="Arial" pitchFamily="34" charset="0"/>
              </a:rPr>
              <a:t>vezani </a:t>
            </a:r>
            <a:r>
              <a:rPr lang="en-GB" sz="37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GB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700" dirty="0" err="1" smtClean="0">
                <a:latin typeface="Arial" pitchFamily="34" charset="0"/>
                <a:cs typeface="Arial" pitchFamily="34" charset="0"/>
              </a:rPr>
              <a:t>uslove</a:t>
            </a:r>
            <a:r>
              <a:rPr lang="en-GB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700" dirty="0" err="1" smtClean="0">
                <a:latin typeface="Arial" pitchFamily="34" charset="0"/>
                <a:cs typeface="Arial" pitchFamily="34" charset="0"/>
              </a:rPr>
              <a:t>pokretanja</a:t>
            </a:r>
            <a:r>
              <a:rPr lang="en-GB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7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700" dirty="0" err="1" smtClean="0">
                <a:latin typeface="Arial" pitchFamily="34" charset="0"/>
                <a:cs typeface="Arial" pitchFamily="34" charset="0"/>
              </a:rPr>
              <a:t>mogućnost</a:t>
            </a:r>
            <a:r>
              <a:rPr lang="en-GB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700" dirty="0" err="1" smtClean="0">
                <a:latin typeface="Arial" pitchFamily="34" charset="0"/>
                <a:cs typeface="Arial" pitchFamily="34" charset="0"/>
              </a:rPr>
              <a:t>regulisanja</a:t>
            </a:r>
            <a:r>
              <a:rPr lang="en-GB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700" dirty="0" err="1" smtClean="0">
                <a:latin typeface="Arial" pitchFamily="34" charset="0"/>
                <a:cs typeface="Arial" pitchFamily="34" charset="0"/>
              </a:rPr>
              <a:t>brzine</a:t>
            </a:r>
            <a:r>
              <a:rPr lang="en-GB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700" dirty="0" err="1" smtClean="0">
                <a:latin typeface="Arial" pitchFamily="34" charset="0"/>
                <a:cs typeface="Arial" pitchFamily="34" charset="0"/>
              </a:rPr>
              <a:t>obrtanja</a:t>
            </a:r>
            <a:r>
              <a:rPr lang="en-GB" sz="37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GB" sz="3700" dirty="0" err="1" smtClean="0">
                <a:latin typeface="Arial" pitchFamily="34" charset="0"/>
                <a:cs typeface="Arial" pitchFamily="34" charset="0"/>
              </a:rPr>
              <a:t>širokim</a:t>
            </a:r>
            <a:r>
              <a:rPr lang="en-GB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700" dirty="0" err="1" smtClean="0">
                <a:latin typeface="Arial" pitchFamily="34" charset="0"/>
                <a:cs typeface="Arial" pitchFamily="34" charset="0"/>
              </a:rPr>
              <a:t>granicama</a:t>
            </a:r>
            <a:r>
              <a:rPr lang="en-GB" sz="37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CS" sz="3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r-Latn-C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1196752"/>
            <a:ext cx="5525612" cy="3806588"/>
          </a:xfrm>
        </p:spPr>
        <p:txBody>
          <a:bodyPr/>
          <a:lstStyle/>
          <a:p>
            <a:pPr algn="ctr"/>
            <a:r>
              <a:rPr lang="sr-Latn-CS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RADNIH MEHANIZAMA U EMP</a:t>
            </a:r>
            <a:endParaRPr lang="en-GB" sz="5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24936" cy="5616624"/>
          </a:xfrm>
        </p:spPr>
        <p:txBody>
          <a:bodyPr>
            <a:normAutofit lnSpcReduction="10000"/>
          </a:bodyPr>
          <a:lstStyle/>
          <a:p>
            <a:pPr marL="514350" indent="-514350" algn="just"/>
            <a:r>
              <a:rPr lang="sr-Latn-CS" sz="3000" b="1" i="1" dirty="0" smtClean="0">
                <a:solidFill>
                  <a:schemeClr val="tx2"/>
                </a:solidFill>
              </a:rPr>
              <a:t>Radna mašina </a:t>
            </a:r>
            <a:r>
              <a:rPr lang="sr-Latn-CS" sz="3000" i="1" dirty="0" smtClean="0"/>
              <a:t>je mehanički uređaj koji služi za obavljanje mehaničkog rada potrebnog tehnološkom procesu.</a:t>
            </a:r>
          </a:p>
          <a:p>
            <a:pPr marL="514350" indent="-514350">
              <a:buNone/>
            </a:pPr>
            <a:endParaRPr lang="sr-Latn-CS" sz="3000" i="1" dirty="0" smtClean="0"/>
          </a:p>
          <a:p>
            <a:pPr marL="514350" indent="-514350"/>
            <a:r>
              <a:rPr lang="sr-Latn-CS" sz="3000" b="1" dirty="0" smtClean="0"/>
              <a:t>Vrste radnih mehanizama u emp</a:t>
            </a:r>
            <a:r>
              <a:rPr lang="sr-Latn-CS" sz="30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GB" sz="3000" dirty="0" err="1" smtClean="0"/>
              <a:t>Pumpe</a:t>
            </a:r>
            <a:r>
              <a:rPr lang="sr-Latn-CS" sz="3000" dirty="0" smtClean="0"/>
              <a:t>, </a:t>
            </a:r>
            <a:endParaRPr lang="en-GB" sz="3000" dirty="0" smtClean="0"/>
          </a:p>
          <a:p>
            <a:pPr>
              <a:buFont typeface="Wingdings" pitchFamily="2" charset="2"/>
              <a:buChar char="Ø"/>
            </a:pPr>
            <a:r>
              <a:rPr lang="en-GB" sz="3000" dirty="0" err="1" smtClean="0"/>
              <a:t>Ventilatori</a:t>
            </a:r>
            <a:r>
              <a:rPr lang="sr-Latn-CS" sz="3000" dirty="0" smtClean="0"/>
              <a:t>, </a:t>
            </a:r>
            <a:endParaRPr lang="en-GB" sz="2600" dirty="0" smtClean="0"/>
          </a:p>
          <a:p>
            <a:pPr>
              <a:buFont typeface="Wingdings" pitchFamily="2" charset="2"/>
              <a:buChar char="Ø"/>
            </a:pPr>
            <a:r>
              <a:rPr lang="en-GB" sz="3000" dirty="0" err="1" smtClean="0"/>
              <a:t>Kompresori</a:t>
            </a:r>
            <a:r>
              <a:rPr lang="sr-Latn-CS" sz="3000" dirty="0" smtClean="0"/>
              <a:t>, </a:t>
            </a:r>
            <a:endParaRPr lang="en-GB" sz="2600" dirty="0" smtClean="0"/>
          </a:p>
          <a:p>
            <a:pPr>
              <a:buFont typeface="Wingdings" pitchFamily="2" charset="2"/>
              <a:buChar char="Ø"/>
            </a:pPr>
            <a:r>
              <a:rPr lang="sr-Latn-CS" sz="3000" dirty="0" smtClean="0"/>
              <a:t>Dizalice, </a:t>
            </a:r>
            <a:endParaRPr lang="en-GB" sz="2600" dirty="0" smtClean="0"/>
          </a:p>
          <a:p>
            <a:pPr>
              <a:buFont typeface="Wingdings" pitchFamily="2" charset="2"/>
              <a:buChar char="Ø"/>
            </a:pPr>
            <a:r>
              <a:rPr lang="en-GB" sz="3000" dirty="0" err="1" smtClean="0"/>
              <a:t>Alatne</a:t>
            </a:r>
            <a:r>
              <a:rPr lang="en-GB" sz="3000" dirty="0" smtClean="0"/>
              <a:t> ma</a:t>
            </a:r>
            <a:r>
              <a:rPr lang="sr-Latn-CS" sz="3000" dirty="0" smtClean="0"/>
              <a:t>šine, </a:t>
            </a:r>
            <a:endParaRPr lang="sr-Latn-CS" sz="2600" dirty="0" smtClean="0"/>
          </a:p>
          <a:p>
            <a:pPr>
              <a:buFont typeface="Wingdings" pitchFamily="2" charset="2"/>
              <a:buChar char="Ø"/>
            </a:pPr>
            <a:r>
              <a:rPr lang="sr-Latn-CS" sz="3000" dirty="0" smtClean="0"/>
              <a:t>Vučna vozila, itd.</a:t>
            </a:r>
            <a:endParaRPr lang="sr-Latn-CS" sz="2600" i="1" dirty="0" smtClean="0"/>
          </a:p>
          <a:p>
            <a:pPr marL="514350" indent="-514350">
              <a:buFont typeface="Wingdings" pitchFamily="2" charset="2"/>
              <a:buChar char="§"/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003232" cy="836712"/>
          </a:xfrm>
        </p:spPr>
        <p:txBody>
          <a:bodyPr>
            <a:normAutofit/>
          </a:bodyPr>
          <a:lstStyle/>
          <a:p>
            <a:r>
              <a:rPr lang="sr-Latn-CS" sz="3200" b="1" dirty="0" smtClean="0"/>
              <a:t>Da se podsjetimo...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24936" cy="5616624"/>
          </a:xfrm>
        </p:spPr>
        <p:txBody>
          <a:bodyPr>
            <a:normAutofit/>
          </a:bodyPr>
          <a:lstStyle/>
          <a:p>
            <a:pPr marL="514350" indent="-514350"/>
            <a:r>
              <a:rPr lang="sr-Latn-CS" sz="2800" b="1" dirty="0" smtClean="0">
                <a:solidFill>
                  <a:srgbClr val="FF0000"/>
                </a:solidFill>
              </a:rPr>
              <a:t>Pumpa</a:t>
            </a:r>
            <a:r>
              <a:rPr lang="sr-Latn-CS" sz="2800" dirty="0" smtClean="0"/>
              <a:t> je m</a:t>
            </a:r>
            <a:r>
              <a:rPr lang="vi-VN" sz="2800" dirty="0" smtClean="0"/>
              <a:t>ehanički uređaj koji pokreće tečnost sa nižeg nivoa na viši nivo putem prom</a:t>
            </a:r>
            <a:r>
              <a:rPr lang="sr-Latn-CS" sz="2800" dirty="0" smtClean="0"/>
              <a:t>j</a:t>
            </a:r>
            <a:r>
              <a:rPr lang="vi-VN" sz="2800" dirty="0" smtClean="0"/>
              <a:t>ene energije fluida unutar same pumpe</a:t>
            </a:r>
            <a:r>
              <a:rPr lang="sr-Latn-CS" sz="2800" dirty="0" smtClean="0"/>
              <a:t>.</a:t>
            </a:r>
          </a:p>
          <a:p>
            <a:pPr marL="514350" indent="-514350"/>
            <a:r>
              <a:rPr lang="sr-Latn-CS" sz="2800" b="1" dirty="0" smtClean="0"/>
              <a:t>Primjena pumpi:</a:t>
            </a:r>
          </a:p>
          <a:p>
            <a:pPr marL="742950" indent="-742950">
              <a:buAutoNum type="arabicPeriod"/>
            </a:pPr>
            <a:r>
              <a:rPr lang="sr-Latn-CS" sz="2800" i="1" dirty="0" smtClean="0"/>
              <a:t>Industrija,</a:t>
            </a:r>
          </a:p>
          <a:p>
            <a:pPr marL="742950" indent="-742950">
              <a:buAutoNum type="arabicPeriod"/>
            </a:pPr>
            <a:r>
              <a:rPr lang="sr-Latn-CS" sz="2800" i="1" dirty="0" smtClean="0"/>
              <a:t>Domaćinstva,</a:t>
            </a:r>
          </a:p>
          <a:p>
            <a:pPr marL="742950" indent="-742950">
              <a:buAutoNum type="arabicPeriod"/>
            </a:pPr>
            <a:r>
              <a:rPr lang="sr-Latn-CS" sz="2800" i="1" dirty="0" smtClean="0"/>
              <a:t>Automobili,</a:t>
            </a:r>
          </a:p>
          <a:p>
            <a:pPr marL="742950" indent="-742950">
              <a:buAutoNum type="arabicPeriod"/>
            </a:pPr>
            <a:r>
              <a:rPr lang="sr-Latn-CS" sz="2800" i="1" dirty="0" smtClean="0"/>
              <a:t>Brodovi,</a:t>
            </a:r>
          </a:p>
          <a:p>
            <a:pPr marL="742950" indent="-742950">
              <a:buAutoNum type="arabicPeriod"/>
            </a:pPr>
            <a:r>
              <a:rPr lang="sr-Latn-CS" sz="2800" i="1" dirty="0" smtClean="0"/>
              <a:t>Avioni,</a:t>
            </a:r>
          </a:p>
          <a:p>
            <a:pPr marL="742950" indent="-742950">
              <a:buAutoNum type="arabicPeriod"/>
            </a:pPr>
            <a:r>
              <a:rPr lang="sr-Latn-CS" sz="2800" i="1" dirty="0" smtClean="0"/>
              <a:t>Poljoprivreda</a:t>
            </a:r>
          </a:p>
          <a:p>
            <a:pPr marL="742950" indent="-742950">
              <a:buAutoNum type="arabicPeriod"/>
            </a:pPr>
            <a:r>
              <a:rPr lang="sr-Latn-CS" sz="2800" i="1" dirty="0" smtClean="0"/>
              <a:t>Rudarstvo,itd.</a:t>
            </a:r>
          </a:p>
          <a:p>
            <a:pPr marL="742950" indent="-742950">
              <a:buAutoNum type="arabicPeriod"/>
            </a:pPr>
            <a:endParaRPr lang="sr-Latn-CS" sz="2800" b="1" dirty="0" smtClean="0"/>
          </a:p>
          <a:p>
            <a:pPr marL="514350" indent="-514350">
              <a:buFont typeface="Wingdings" pitchFamily="2" charset="2"/>
              <a:buChar char="§"/>
            </a:pPr>
            <a:endParaRPr lang="sr-Latn-CS" sz="2800" dirty="0" smtClean="0"/>
          </a:p>
          <a:p>
            <a:pPr marL="514350" indent="-514350">
              <a:buFont typeface="Wingdings" pitchFamily="2" charset="2"/>
              <a:buChar char="§"/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003232" cy="836712"/>
          </a:xfrm>
        </p:spPr>
        <p:txBody>
          <a:bodyPr>
            <a:normAutofit/>
          </a:bodyPr>
          <a:lstStyle/>
          <a:p>
            <a:r>
              <a:rPr lang="sr-Latn-CS" sz="3200" b="1" dirty="0" smtClean="0"/>
              <a:t>Da se podsjetimo...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24936" cy="5616624"/>
          </a:xfrm>
        </p:spPr>
        <p:txBody>
          <a:bodyPr>
            <a:normAutofit/>
          </a:bodyPr>
          <a:lstStyle/>
          <a:p>
            <a:pPr marL="742950" indent="-742950" algn="just"/>
            <a:r>
              <a:rPr lang="sr-Latn-CS" sz="3200" b="1" dirty="0" smtClean="0">
                <a:solidFill>
                  <a:srgbClr val="FF0000"/>
                </a:solidFill>
              </a:rPr>
              <a:t>Ventilatori i kompresori </a:t>
            </a:r>
            <a:r>
              <a:rPr lang="sr-Latn-CS" sz="3200" dirty="0" smtClean="0"/>
              <a:t>su mašine za transport gasova.</a:t>
            </a:r>
          </a:p>
          <a:p>
            <a:pPr marL="742950" indent="-742950" algn="just"/>
            <a:r>
              <a:rPr lang="sr-Latn-CS" sz="3200" b="1" dirty="0" smtClean="0"/>
              <a:t>Ventilatori</a:t>
            </a:r>
            <a:r>
              <a:rPr lang="sr-Latn-CS" sz="3200" dirty="0" smtClean="0"/>
              <a:t>-vazdušni protok visokog volumena i niskog pritiska</a:t>
            </a:r>
          </a:p>
          <a:p>
            <a:pPr marL="742950" indent="-742950" algn="just"/>
            <a:r>
              <a:rPr lang="sr-Latn-CS" sz="3200" b="1" dirty="0" smtClean="0"/>
              <a:t>Kompresori</a:t>
            </a:r>
            <a:r>
              <a:rPr lang="sr-Latn-CS" sz="3200" dirty="0" smtClean="0"/>
              <a:t>-vazdušni protok niskog volumena i visokog pritiska</a:t>
            </a:r>
          </a:p>
          <a:p>
            <a:pPr marL="742950" indent="-742950" algn="just">
              <a:buNone/>
            </a:pPr>
            <a:endParaRPr lang="sr-Latn-CS" sz="3200" dirty="0" smtClean="0"/>
          </a:p>
          <a:p>
            <a:pPr marL="742950" indent="-742950" algn="just"/>
            <a:r>
              <a:rPr lang="sr-Latn-CS" sz="3200" i="1" dirty="0" smtClean="0"/>
              <a:t>Ventilatori stvaraju nalet svježeg vazduha, ali ne snižavaju temperaturu direktno !!!</a:t>
            </a:r>
          </a:p>
          <a:p>
            <a:pPr marL="514350" indent="-514350">
              <a:buFont typeface="Wingdings" pitchFamily="2" charset="2"/>
              <a:buChar char="§"/>
            </a:pPr>
            <a:endParaRPr lang="sr-Latn-CS" sz="2800" dirty="0" smtClean="0"/>
          </a:p>
          <a:p>
            <a:pPr marL="514350" indent="-514350">
              <a:buFont typeface="Wingdings" pitchFamily="2" charset="2"/>
              <a:buChar char="§"/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568952" cy="5205192"/>
          </a:xfrm>
        </p:spPr>
        <p:txBody>
          <a:bodyPr>
            <a:normAutofit fontScale="92500"/>
          </a:bodyPr>
          <a:lstStyle/>
          <a:p>
            <a:pPr algn="just"/>
            <a:r>
              <a:rPr lang="sr-Latn-CS" dirty="0" smtClean="0"/>
              <a:t> </a:t>
            </a:r>
            <a:r>
              <a:rPr lang="en-GB" sz="2800" b="1" i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Elektromotorni</a:t>
            </a:r>
            <a:r>
              <a:rPr lang="en-GB" sz="28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i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pogon</a:t>
            </a:r>
            <a:r>
              <a:rPr lang="en-GB" sz="28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elektromehani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kom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elektromotor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pokreće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radnu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mašinu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emu se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vrši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pretvaranje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elektri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ne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mehani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rad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28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oriste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industriji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rudarstvu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vozilima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aparatima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domaćinstvima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nim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alatima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klima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ure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đaj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pumpama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kompresorima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robotima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drugim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sistemima</a:t>
            </a:r>
            <a:r>
              <a:rPr lang="en-GB" sz="3200" dirty="0" smtClean="0">
                <a:latin typeface="Arial Narrow" pitchFamily="34" charset="0"/>
                <a:cs typeface="Arial" pitchFamily="34" charset="0"/>
              </a:rPr>
              <a:t>.</a:t>
            </a:r>
          </a:p>
          <a:p>
            <a:pPr algn="just"/>
            <a:endParaRPr lang="en-GB" sz="32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en-GB" sz="3200" dirty="0" err="1" smtClean="0">
                <a:latin typeface="Arial Narrow" pitchFamily="34" charset="0"/>
                <a:cs typeface="Arial" pitchFamily="34" charset="0"/>
              </a:rPr>
              <a:t>Mnogobrojne</a:t>
            </a:r>
            <a:r>
              <a:rPr lang="en-GB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 Narrow" pitchFamily="34" charset="0"/>
                <a:cs typeface="Arial" pitchFamily="34" charset="0"/>
              </a:rPr>
              <a:t>prednosti</a:t>
            </a:r>
            <a:r>
              <a:rPr lang="en-GB" sz="3200" dirty="0" smtClean="0">
                <a:latin typeface="Arial Narrow" pitchFamily="34" charset="0"/>
                <a:cs typeface="Arial" pitchFamily="34" charset="0"/>
              </a:rPr>
              <a:t> u </a:t>
            </a:r>
            <a:r>
              <a:rPr lang="en-GB" sz="3200" dirty="0" err="1" smtClean="0">
                <a:latin typeface="Arial Narrow" pitchFamily="34" charset="0"/>
                <a:cs typeface="Arial" pitchFamily="34" charset="0"/>
              </a:rPr>
              <a:t>odnosu</a:t>
            </a:r>
            <a:r>
              <a:rPr lang="en-GB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 Narrow" pitchFamily="34" charset="0"/>
                <a:cs typeface="Arial" pitchFamily="34" charset="0"/>
              </a:rPr>
              <a:t>na</a:t>
            </a:r>
            <a:r>
              <a:rPr lang="en-GB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 Narrow" pitchFamily="34" charset="0"/>
                <a:cs typeface="Arial" pitchFamily="34" charset="0"/>
              </a:rPr>
              <a:t>ostale</a:t>
            </a:r>
            <a:r>
              <a:rPr lang="en-GB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 Narrow" pitchFamily="34" charset="0"/>
                <a:cs typeface="Arial" pitchFamily="34" charset="0"/>
              </a:rPr>
              <a:t>vrste</a:t>
            </a:r>
            <a:r>
              <a:rPr lang="en-GB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 Narrow" pitchFamily="34" charset="0"/>
                <a:cs typeface="Arial" pitchFamily="34" charset="0"/>
              </a:rPr>
              <a:t>pogona</a:t>
            </a:r>
            <a:r>
              <a:rPr lang="en-GB" sz="3200" dirty="0" smtClean="0">
                <a:latin typeface="Arial Narrow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003232" cy="836712"/>
          </a:xfrm>
        </p:spPr>
        <p:txBody>
          <a:bodyPr>
            <a:normAutofit/>
          </a:bodyPr>
          <a:lstStyle/>
          <a:p>
            <a:r>
              <a:rPr lang="sr-Latn-CS" sz="3200" b="1" dirty="0" smtClean="0"/>
              <a:t>Da se podsjetimo...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352928" cy="5616624"/>
          </a:xfrm>
        </p:spPr>
        <p:txBody>
          <a:bodyPr>
            <a:normAutofit/>
          </a:bodyPr>
          <a:lstStyle/>
          <a:p>
            <a:pPr marL="742950" indent="-742950" algn="just"/>
            <a:r>
              <a:rPr lang="sr-Latn-CS" sz="3200" b="1" dirty="0" smtClean="0">
                <a:solidFill>
                  <a:srgbClr val="FF0000"/>
                </a:solidFill>
              </a:rPr>
              <a:t>Dizalice</a:t>
            </a:r>
            <a:r>
              <a:rPr lang="sr-Latn-CS" sz="3200" dirty="0" smtClean="0"/>
              <a:t> su v</a:t>
            </a:r>
            <a:r>
              <a:rPr lang="vi-VN" sz="3200" dirty="0" smtClean="0"/>
              <a:t>rsta transportnih uređaja</a:t>
            </a:r>
            <a:r>
              <a:rPr lang="sr-Latn-CS" sz="3200" dirty="0" smtClean="0"/>
              <a:t>.</a:t>
            </a:r>
          </a:p>
          <a:p>
            <a:pPr marL="742950" indent="-742950" algn="just">
              <a:buNone/>
            </a:pPr>
            <a:endParaRPr lang="sr-Latn-CS" sz="3200" dirty="0" smtClean="0"/>
          </a:p>
          <a:p>
            <a:pPr marL="742950" indent="-742950" algn="just"/>
            <a:r>
              <a:rPr lang="sr-Latn-CS" sz="3200" dirty="0" smtClean="0"/>
              <a:t>P</a:t>
            </a:r>
            <a:r>
              <a:rPr lang="vi-VN" sz="3200" dirty="0" smtClean="0"/>
              <a:t>rave </a:t>
            </a:r>
            <a:r>
              <a:rPr lang="sr-Latn-CS" sz="3200" dirty="0" smtClean="0"/>
              <a:t>se </a:t>
            </a:r>
            <a:r>
              <a:rPr lang="vi-VN" sz="3200" dirty="0" smtClean="0"/>
              <a:t>od metala, čelika i gvožđa</a:t>
            </a:r>
            <a:r>
              <a:rPr lang="sr-Latn-CS" sz="3200" dirty="0" smtClean="0"/>
              <a:t>.</a:t>
            </a:r>
          </a:p>
          <a:p>
            <a:pPr marL="742950" indent="-742950" algn="just">
              <a:buNone/>
            </a:pPr>
            <a:endParaRPr lang="sr-Latn-CS" sz="3200" dirty="0" smtClean="0"/>
          </a:p>
          <a:p>
            <a:pPr marL="742950" indent="-742950" algn="just"/>
            <a:r>
              <a:rPr lang="pt-BR" sz="3200" dirty="0" smtClean="0"/>
              <a:t>Korist</a:t>
            </a:r>
            <a:r>
              <a:rPr lang="sr-Latn-CS" sz="3200" dirty="0" smtClean="0"/>
              <a:t>e</a:t>
            </a:r>
            <a:r>
              <a:rPr lang="pt-BR" sz="3200" dirty="0" smtClean="0"/>
              <a:t> se za podizanje i spuštanje, ali i za horizontalno pomicanje</a:t>
            </a:r>
            <a:r>
              <a:rPr lang="sr-Latn-CS" sz="3200" dirty="0" smtClean="0"/>
              <a:t>.</a:t>
            </a:r>
          </a:p>
          <a:p>
            <a:pPr marL="742950" indent="-742950" algn="just">
              <a:buNone/>
            </a:pPr>
            <a:endParaRPr lang="sr-Latn-CS" sz="3200" dirty="0" smtClean="0"/>
          </a:p>
          <a:p>
            <a:pPr marL="742950" indent="-742950" algn="just"/>
            <a:r>
              <a:rPr lang="sr-Latn-CS" sz="3200" dirty="0" smtClean="0"/>
              <a:t>S</a:t>
            </a:r>
            <a:r>
              <a:rPr lang="en-GB" sz="3200" dirty="0" err="1" smtClean="0"/>
              <a:t>astoj</a:t>
            </a:r>
            <a:r>
              <a:rPr lang="sr-Latn-CS" sz="3200" dirty="0" smtClean="0"/>
              <a:t>e</a:t>
            </a:r>
            <a:r>
              <a:rPr lang="en-GB" sz="3200" dirty="0" smtClean="0"/>
              <a:t> </a:t>
            </a:r>
            <a:r>
              <a:rPr lang="sr-Latn-CS" sz="3200" dirty="0" smtClean="0"/>
              <a:t>se </a:t>
            </a:r>
            <a:r>
              <a:rPr lang="en-GB" sz="3200" dirty="0" err="1" smtClean="0"/>
              <a:t>od</a:t>
            </a:r>
            <a:r>
              <a:rPr lang="en-GB" sz="3200" dirty="0" smtClean="0"/>
              <a:t> </a:t>
            </a:r>
            <a:r>
              <a:rPr lang="en-GB" sz="3200" dirty="0" err="1" smtClean="0"/>
              <a:t>vitla</a:t>
            </a:r>
            <a:r>
              <a:rPr lang="en-GB" sz="3200" dirty="0" smtClean="0"/>
              <a:t>, </a:t>
            </a:r>
            <a:r>
              <a:rPr lang="en-GB" sz="3200" dirty="0" err="1" smtClean="0"/>
              <a:t>čelične</a:t>
            </a:r>
            <a:r>
              <a:rPr lang="en-GB" sz="3200" dirty="0" smtClean="0"/>
              <a:t> </a:t>
            </a:r>
            <a:r>
              <a:rPr lang="en-GB" sz="3200" dirty="0" err="1" smtClean="0"/>
              <a:t>užadi</a:t>
            </a:r>
            <a:r>
              <a:rPr lang="en-GB" sz="3200" dirty="0" smtClean="0"/>
              <a:t> </a:t>
            </a:r>
            <a:r>
              <a:rPr lang="en-GB" sz="3200" dirty="0" err="1" smtClean="0"/>
              <a:t>ili</a:t>
            </a:r>
            <a:r>
              <a:rPr lang="en-GB" sz="3200" dirty="0" smtClean="0"/>
              <a:t> </a:t>
            </a:r>
            <a:r>
              <a:rPr lang="en-GB" sz="3200" dirty="0" err="1" smtClean="0"/>
              <a:t>lanaca</a:t>
            </a:r>
            <a:r>
              <a:rPr lang="sr-Latn-CS" sz="3200" dirty="0" smtClean="0"/>
              <a:t> i kuke.</a:t>
            </a:r>
          </a:p>
          <a:p>
            <a:pPr marL="514350" indent="-514350">
              <a:buFont typeface="Wingdings" pitchFamily="2" charset="2"/>
              <a:buChar char="§"/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1196752"/>
            <a:ext cx="5484444" cy="3806588"/>
          </a:xfrm>
        </p:spPr>
        <p:txBody>
          <a:bodyPr/>
          <a:lstStyle/>
          <a:p>
            <a:pPr algn="ctr"/>
            <a:r>
              <a:rPr lang="sr-Latn-CS" sz="5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SPREŽNIH MEHANIZAMA U EMP</a:t>
            </a:r>
            <a:endParaRPr lang="en-GB" sz="5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352928" cy="5616624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sr-Latn-CS" sz="3200" b="1" dirty="0" smtClean="0">
                <a:latin typeface="Arial" pitchFamily="34" charset="0"/>
                <a:cs typeface="Arial" pitchFamily="34" charset="0"/>
              </a:rPr>
              <a:t>Vrste sprežnih mehanizama</a:t>
            </a:r>
            <a:r>
              <a:rPr lang="sr-Latn-CS" sz="3200" dirty="0" smtClean="0">
                <a:latin typeface="Arial" pitchFamily="34" charset="0"/>
                <a:cs typeface="Arial" pitchFamily="34" charset="0"/>
              </a:rPr>
              <a:t> u emp su:</a:t>
            </a:r>
          </a:p>
          <a:p>
            <a:r>
              <a:rPr lang="sr-Latn-CS" sz="3200" b="1" i="1" dirty="0" smtClean="0">
                <a:solidFill>
                  <a:schemeClr val="tx2"/>
                </a:solidFill>
              </a:rPr>
              <a:t> Spojnice, </a:t>
            </a:r>
            <a:endParaRPr lang="en-GB" sz="3200" b="1" i="1" dirty="0" smtClean="0">
              <a:solidFill>
                <a:schemeClr val="tx2"/>
              </a:solidFill>
            </a:endParaRPr>
          </a:p>
          <a:p>
            <a:r>
              <a:rPr lang="sr-Latn-CS" sz="3200" b="1" i="1" dirty="0" smtClean="0">
                <a:solidFill>
                  <a:schemeClr val="tx2"/>
                </a:solidFill>
              </a:rPr>
              <a:t> Reduktori, </a:t>
            </a:r>
            <a:endParaRPr lang="en-GB" sz="3200" b="1" i="1" dirty="0" smtClean="0">
              <a:solidFill>
                <a:schemeClr val="tx2"/>
              </a:solidFill>
            </a:endParaRPr>
          </a:p>
          <a:p>
            <a:r>
              <a:rPr lang="sr-Latn-CS" sz="3200" b="1" i="1" dirty="0" smtClean="0">
                <a:solidFill>
                  <a:schemeClr val="tx2"/>
                </a:solidFill>
              </a:rPr>
              <a:t> Remenice, itd.</a:t>
            </a:r>
            <a:endParaRPr lang="en-GB" sz="3200" b="1" i="1" dirty="0" smtClean="0">
              <a:solidFill>
                <a:schemeClr val="tx2"/>
              </a:solidFill>
            </a:endParaRPr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3561674" cy="196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21088"/>
            <a:ext cx="3411940" cy="245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49080"/>
            <a:ext cx="2466903" cy="24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352928" cy="5616624"/>
          </a:xfrm>
        </p:spPr>
        <p:txBody>
          <a:bodyPr>
            <a:normAutofit/>
          </a:bodyPr>
          <a:lstStyle/>
          <a:p>
            <a:pPr algn="just"/>
            <a:r>
              <a:rPr lang="sr-Latn-CS" sz="2800" b="1" dirty="0" smtClean="0">
                <a:solidFill>
                  <a:srgbClr val="FF0000"/>
                </a:solidFill>
              </a:rPr>
              <a:t>Spojnice</a:t>
            </a:r>
            <a:r>
              <a:rPr lang="sr-Latn-CS" sz="2800" b="1" dirty="0" smtClean="0"/>
              <a:t> </a:t>
            </a:r>
            <a:r>
              <a:rPr lang="sr-Latn-CS" sz="2800" dirty="0" smtClean="0"/>
              <a:t>su m</a:t>
            </a:r>
            <a:r>
              <a:rPr lang="en-GB" sz="2800" dirty="0" err="1" smtClean="0"/>
              <a:t>ašinski</a:t>
            </a:r>
            <a:r>
              <a:rPr lang="en-GB" sz="2800" dirty="0" smtClean="0"/>
              <a:t> </a:t>
            </a:r>
            <a:r>
              <a:rPr lang="en-GB" sz="2800" dirty="0" err="1" smtClean="0"/>
              <a:t>elementi</a:t>
            </a:r>
            <a:r>
              <a:rPr lang="en-GB" sz="2800" dirty="0" smtClean="0"/>
              <a:t> </a:t>
            </a:r>
            <a:r>
              <a:rPr lang="en-GB" sz="2800" dirty="0" err="1" smtClean="0"/>
              <a:t>koji</a:t>
            </a:r>
            <a:r>
              <a:rPr lang="en-GB" sz="2800" dirty="0" smtClean="0"/>
              <a:t> </a:t>
            </a:r>
            <a:r>
              <a:rPr lang="en-GB" sz="2800" dirty="0" err="1" smtClean="0"/>
              <a:t>služe</a:t>
            </a:r>
            <a:r>
              <a:rPr lang="en-GB" sz="2800" dirty="0" smtClean="0"/>
              <a:t> </a:t>
            </a:r>
            <a:r>
              <a:rPr lang="en-GB" sz="2800" dirty="0" err="1" smtClean="0"/>
              <a:t>za</a:t>
            </a:r>
            <a:r>
              <a:rPr lang="en-GB" sz="2800" dirty="0" smtClean="0"/>
              <a:t> </a:t>
            </a:r>
            <a:r>
              <a:rPr lang="en-GB" sz="2800" dirty="0" err="1" smtClean="0"/>
              <a:t>spajanje</a:t>
            </a:r>
            <a:r>
              <a:rPr lang="en-GB" sz="2800" dirty="0" smtClean="0"/>
              <a:t> </a:t>
            </a:r>
            <a:r>
              <a:rPr lang="en-GB" sz="2800" dirty="0" err="1" smtClean="0"/>
              <a:t>krajeva</a:t>
            </a:r>
            <a:r>
              <a:rPr lang="en-GB" sz="2800" dirty="0" smtClean="0"/>
              <a:t> </a:t>
            </a:r>
            <a:r>
              <a:rPr lang="en-GB" sz="2800" dirty="0" err="1" smtClean="0"/>
              <a:t>dva</a:t>
            </a:r>
            <a:r>
              <a:rPr lang="en-GB" sz="2800" dirty="0" smtClean="0"/>
              <a:t> </a:t>
            </a:r>
            <a:r>
              <a:rPr lang="en-GB" sz="2800" dirty="0" err="1" smtClean="0"/>
              <a:t>vratila</a:t>
            </a:r>
            <a:r>
              <a:rPr lang="en-GB" sz="2800" dirty="0" smtClean="0"/>
              <a:t> u </a:t>
            </a:r>
            <a:r>
              <a:rPr lang="en-GB" sz="2800" dirty="0" err="1" smtClean="0"/>
              <a:t>jednu</a:t>
            </a:r>
            <a:r>
              <a:rPr lang="en-GB" sz="2800" dirty="0" smtClean="0"/>
              <a:t> c</a:t>
            </a:r>
            <a:r>
              <a:rPr lang="sr-Latn-CS" sz="2800" dirty="0" smtClean="0"/>
              <a:t>j</a:t>
            </a:r>
            <a:r>
              <a:rPr lang="en-GB" sz="2800" dirty="0" err="1" smtClean="0"/>
              <a:t>elinu</a:t>
            </a:r>
            <a:r>
              <a:rPr lang="en-GB" sz="2800" dirty="0" smtClean="0"/>
              <a:t>.</a:t>
            </a:r>
            <a:endParaRPr lang="sr-Latn-CS" sz="2800" dirty="0" smtClean="0"/>
          </a:p>
          <a:p>
            <a:pPr algn="just">
              <a:buNone/>
            </a:pPr>
            <a:endParaRPr lang="sr-Latn-CS" sz="2800" dirty="0" smtClean="0"/>
          </a:p>
          <a:p>
            <a:pPr algn="just"/>
            <a:r>
              <a:rPr lang="sr-Latn-CS" sz="2800" b="1" dirty="0" smtClean="0">
                <a:solidFill>
                  <a:srgbClr val="FF0000"/>
                </a:solidFill>
              </a:rPr>
              <a:t>Reduktor</a:t>
            </a:r>
            <a:r>
              <a:rPr lang="sr-Latn-CS" sz="2800" dirty="0" smtClean="0"/>
              <a:t> je uređaj pomoću kojeg se smanjuje brzina obrtanja pogonskog vratila, radnog vretena i dr., a pritom se brzina obrtanja pogonske mašine ili motora ne mijenja. </a:t>
            </a:r>
          </a:p>
          <a:p>
            <a:pPr algn="just">
              <a:buNone/>
            </a:pPr>
            <a:endParaRPr lang="sr-Latn-CS" sz="2800" dirty="0" smtClean="0"/>
          </a:p>
          <a:p>
            <a:pPr algn="just"/>
            <a:r>
              <a:rPr lang="sr-Latn-CS" sz="2800" b="1" dirty="0" smtClean="0">
                <a:solidFill>
                  <a:srgbClr val="FF0000"/>
                </a:solidFill>
              </a:rPr>
              <a:t>Remenica</a:t>
            </a:r>
            <a:r>
              <a:rPr lang="sr-Latn-CS" sz="2800" dirty="0" smtClean="0"/>
              <a:t> je kolo za prihvat i vođenje remena u remenskom prenosu</a:t>
            </a:r>
            <a:r>
              <a:rPr lang="vi-VN" sz="2800" dirty="0" smtClean="0"/>
              <a:t>. </a:t>
            </a:r>
            <a:endParaRPr lang="sr-Latn-CS" sz="2800" dirty="0" smtClean="0"/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5919936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 smtClean="0"/>
              <a:t>Karakteristike</a:t>
            </a:r>
            <a:r>
              <a:rPr lang="en-GB" sz="4000" dirty="0" smtClean="0"/>
              <a:t> </a:t>
            </a:r>
            <a:r>
              <a:rPr lang="en-GB" sz="4000" dirty="0" err="1" smtClean="0"/>
              <a:t>i</a:t>
            </a:r>
            <a:r>
              <a:rPr lang="en-GB" sz="4000" dirty="0" smtClean="0"/>
              <a:t> </a:t>
            </a:r>
            <a:r>
              <a:rPr lang="en-GB" sz="4000" dirty="0" err="1" smtClean="0"/>
              <a:t>funkcija</a:t>
            </a:r>
            <a:r>
              <a:rPr lang="en-GB" sz="4000" dirty="0" smtClean="0"/>
              <a:t> </a:t>
            </a:r>
            <a:r>
              <a:rPr lang="en-GB" sz="4000" dirty="0" err="1" smtClean="0"/>
              <a:t>transformatora</a:t>
            </a:r>
            <a:r>
              <a:rPr lang="en-GB" sz="4000" dirty="0" smtClean="0"/>
              <a:t>, </a:t>
            </a:r>
            <a:r>
              <a:rPr lang="en-GB" sz="4000" dirty="0" err="1" smtClean="0"/>
              <a:t>upravlja</a:t>
            </a:r>
            <a:r>
              <a:rPr lang="sr-Latn-CS" sz="4000" dirty="0" smtClean="0"/>
              <a:t>čkih i regulacionih uređaja i otpornika</a:t>
            </a:r>
            <a:r>
              <a:rPr lang="en-GB" sz="4000" dirty="0" smtClean="0"/>
              <a:t>                                                    </a:t>
            </a: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976664"/>
          </a:xfrm>
        </p:spPr>
        <p:txBody>
          <a:bodyPr>
            <a:normAutofit/>
          </a:bodyPr>
          <a:lstStyle/>
          <a:p>
            <a:pPr algn="just"/>
            <a:r>
              <a:rPr lang="sr-Latn-CS" sz="2800" b="1" i="1" dirty="0" smtClean="0">
                <a:solidFill>
                  <a:srgbClr val="FF0000"/>
                </a:solidFill>
              </a:rPr>
              <a:t>Transformator</a:t>
            </a:r>
            <a:r>
              <a:rPr lang="en-GB" sz="2800" dirty="0" smtClean="0"/>
              <a:t> je </a:t>
            </a:r>
            <a:r>
              <a:rPr lang="en-GB" sz="2800" dirty="0" err="1" smtClean="0"/>
              <a:t>električna</a:t>
            </a:r>
            <a:r>
              <a:rPr lang="en-GB" sz="2800" dirty="0" smtClean="0"/>
              <a:t> </a:t>
            </a:r>
            <a:r>
              <a:rPr lang="en-GB" sz="2800" dirty="0" err="1" smtClean="0"/>
              <a:t>mašina</a:t>
            </a:r>
            <a:r>
              <a:rPr lang="en-GB" sz="2800" dirty="0" smtClean="0"/>
              <a:t>, </a:t>
            </a:r>
            <a:r>
              <a:rPr lang="en-GB" sz="2800" dirty="0" err="1" smtClean="0"/>
              <a:t>koja</a:t>
            </a:r>
            <a:r>
              <a:rPr lang="en-GB" sz="2800" dirty="0" smtClean="0"/>
              <a:t> </a:t>
            </a:r>
            <a:r>
              <a:rPr lang="en-GB" sz="2800" dirty="0" err="1" smtClean="0"/>
              <a:t>ima</a:t>
            </a:r>
            <a:r>
              <a:rPr lang="en-GB" sz="2800" dirty="0" smtClean="0"/>
              <a:t> </a:t>
            </a:r>
            <a:r>
              <a:rPr lang="en-GB" sz="2800" dirty="0" err="1" smtClean="0"/>
              <a:t>zadatak</a:t>
            </a:r>
            <a:r>
              <a:rPr lang="en-GB" sz="2800" dirty="0" smtClean="0"/>
              <a:t> </a:t>
            </a:r>
            <a:r>
              <a:rPr lang="en-GB" sz="2800" dirty="0" err="1" smtClean="0"/>
              <a:t>da</a:t>
            </a:r>
            <a:r>
              <a:rPr lang="en-GB" sz="2800" dirty="0" smtClean="0"/>
              <a:t> </a:t>
            </a:r>
            <a:r>
              <a:rPr lang="en-GB" sz="2800" dirty="0" err="1" smtClean="0"/>
              <a:t>transformiše</a:t>
            </a:r>
            <a:r>
              <a:rPr lang="sr-Latn-BA" altLang="en-US" sz="2800" dirty="0" smtClean="0"/>
              <a:t> naizmjeničnu struju date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frekvencije</a:t>
            </a:r>
            <a:r>
              <a:rPr lang="en-US" altLang="en-US" sz="2800" dirty="0" smtClean="0"/>
              <a:t> </a:t>
            </a:r>
            <a:r>
              <a:rPr lang="sr-Latn-BA" altLang="en-US" sz="2800" dirty="0" smtClean="0"/>
              <a:t>pod jednim naponom u naizmjeničnu struju iste frekvencije pod drugim naponom!</a:t>
            </a:r>
          </a:p>
          <a:p>
            <a:r>
              <a:rPr lang="en-GB" sz="2800" b="1" dirty="0" err="1" smtClean="0"/>
              <a:t>Osnovni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djelovi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transformatora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su</a:t>
            </a:r>
            <a:r>
              <a:rPr lang="en-GB" sz="2800" b="1" dirty="0" smtClean="0"/>
              <a:t>: </a:t>
            </a:r>
            <a:endParaRPr lang="sr-Latn-CS" sz="2800" b="1" dirty="0" smtClean="0"/>
          </a:p>
          <a:p>
            <a:pPr marL="742950" indent="-742950">
              <a:buFont typeface="+mj-lt"/>
              <a:buAutoNum type="arabicPeriod"/>
            </a:pPr>
            <a:r>
              <a:rPr lang="sr-Latn-CS" sz="2800" dirty="0" smtClean="0"/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magnetno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kolo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i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endParaRPr lang="sr-Latn-CS" sz="2800" b="1" dirty="0" smtClean="0">
              <a:solidFill>
                <a:schemeClr val="tx2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sr-Latn-CS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namotaji</a:t>
            </a:r>
            <a:r>
              <a:rPr lang="sr-Latn-CS" sz="2800" b="1" dirty="0" smtClean="0">
                <a:solidFill>
                  <a:schemeClr val="tx2"/>
                </a:solidFill>
              </a:rPr>
              <a:t> (primarni i sekundarni)</a:t>
            </a:r>
          </a:p>
          <a:p>
            <a:pPr marL="742950" indent="-742950">
              <a:buNone/>
            </a:pPr>
            <a:r>
              <a:rPr lang="sr-Latn-CS" sz="2800" b="1" dirty="0" smtClean="0"/>
              <a:t>Vrste transformatora:</a:t>
            </a:r>
          </a:p>
          <a:p>
            <a:pPr>
              <a:buFont typeface="Wingdings" pitchFamily="2" charset="2"/>
              <a:buChar char="Ø"/>
            </a:pPr>
            <a:r>
              <a:rPr lang="sr-Latn-CS" sz="2800" dirty="0" smtClean="0"/>
              <a:t>Transformatori snage</a:t>
            </a:r>
          </a:p>
          <a:p>
            <a:pPr>
              <a:buFont typeface="Wingdings" pitchFamily="2" charset="2"/>
              <a:buChar char="Ø"/>
            </a:pPr>
            <a:r>
              <a:rPr lang="sr-Latn-CS" sz="2800" dirty="0" smtClean="0"/>
              <a:t>Mjerni transformatori </a:t>
            </a:r>
          </a:p>
          <a:p>
            <a:pPr>
              <a:buFont typeface="Wingdings" pitchFamily="2" charset="2"/>
              <a:buChar char="Ø"/>
            </a:pPr>
            <a:r>
              <a:rPr lang="sr-Latn-CS" sz="2800" dirty="0" smtClean="0"/>
              <a:t>Autotransformatori</a:t>
            </a:r>
          </a:p>
          <a:p>
            <a:pPr marL="742950" indent="-742950">
              <a:buNone/>
            </a:pPr>
            <a:endParaRPr lang="sr-Latn-CS" sz="2800" b="1" dirty="0" smtClean="0">
              <a:solidFill>
                <a:schemeClr val="tx2"/>
              </a:solidFill>
            </a:endParaRPr>
          </a:p>
          <a:p>
            <a:pPr algn="just"/>
            <a:endParaRPr lang="en-GB" sz="2800" dirty="0" smtClean="0"/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9766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CS" sz="28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Regulator</a:t>
            </a:r>
            <a:r>
              <a:rPr lang="sr-Latn-CS" sz="2800" dirty="0" smtClean="0">
                <a:cs typeface="Calibri" panose="020F0502020204030204" pitchFamily="34" charset="0"/>
              </a:rPr>
              <a:t> je uređaj čija je funkcija </a:t>
            </a:r>
            <a:r>
              <a:rPr lang="vi-VN" sz="2800" dirty="0" smtClean="0">
                <a:cs typeface="Calibri" panose="020F0502020204030204" pitchFamily="34" charset="0"/>
              </a:rPr>
              <a:t>održavanje vr</a:t>
            </a:r>
            <a:r>
              <a:rPr lang="en-US" sz="2800" dirty="0" err="1" smtClean="0">
                <a:cs typeface="Calibri" panose="020F0502020204030204" pitchFamily="34" charset="0"/>
              </a:rPr>
              <a:t>ij</a:t>
            </a:r>
            <a:r>
              <a:rPr lang="vi-VN" sz="2800" dirty="0" smtClean="0">
                <a:cs typeface="Calibri" panose="020F0502020204030204" pitchFamily="34" charset="0"/>
              </a:rPr>
              <a:t>ednosti određene fizičke veličine u dozvoljenim</a:t>
            </a:r>
            <a:r>
              <a:rPr lang="en-US" sz="2800" dirty="0" smtClean="0">
                <a:cs typeface="Calibri" panose="020F0502020204030204" pitchFamily="34" charset="0"/>
              </a:rPr>
              <a:t> (</a:t>
            </a:r>
            <a:r>
              <a:rPr lang="en-US" sz="2800" dirty="0" err="1" smtClean="0">
                <a:cs typeface="Calibri" panose="020F0502020204030204" pitchFamily="34" charset="0"/>
              </a:rPr>
              <a:t>regularnim</a:t>
            </a:r>
            <a:r>
              <a:rPr lang="en-US" sz="2800" dirty="0" smtClean="0">
                <a:cs typeface="Calibri" panose="020F0502020204030204" pitchFamily="34" charset="0"/>
              </a:rPr>
              <a:t>) </a:t>
            </a:r>
            <a:r>
              <a:rPr lang="en-US" sz="2800" dirty="0" err="1" smtClean="0">
                <a:cs typeface="Calibri" panose="020F0502020204030204" pitchFamily="34" charset="0"/>
              </a:rPr>
              <a:t>granicama</a:t>
            </a:r>
            <a:r>
              <a:rPr lang="en-US" sz="2800" dirty="0" smtClean="0">
                <a:cs typeface="Calibri" panose="020F0502020204030204" pitchFamily="34" charset="0"/>
              </a:rPr>
              <a:t>. </a:t>
            </a:r>
            <a:endParaRPr lang="sr-Latn-CS" sz="2800" dirty="0" smtClean="0">
              <a:cs typeface="Calibri" panose="020F0502020204030204" pitchFamily="34" charset="0"/>
            </a:endParaRPr>
          </a:p>
          <a:p>
            <a:pPr algn="just">
              <a:buNone/>
            </a:pPr>
            <a:endParaRPr lang="sr-Latn-CS" sz="2800" dirty="0" smtClean="0">
              <a:cs typeface="Calibri" panose="020F0502020204030204" pitchFamily="34" charset="0"/>
            </a:endParaRPr>
          </a:p>
          <a:p>
            <a:r>
              <a:rPr lang="sr-Latn-ME" sz="2800" u="sng" dirty="0" smtClean="0"/>
              <a:t>N</a:t>
            </a:r>
            <a:r>
              <a:rPr lang="sr-Latn-ME" sz="2800" b="1" u="sng" dirty="0" smtClean="0"/>
              <a:t>ajznačajnija</a:t>
            </a:r>
            <a:r>
              <a:rPr lang="sr-Latn-ME" sz="2800" u="sng" dirty="0" smtClean="0"/>
              <a:t> podjela regulatora </a:t>
            </a:r>
            <a:r>
              <a:rPr lang="sr-Latn-CS" sz="2800" u="sng" dirty="0" smtClean="0"/>
              <a:t> (</a:t>
            </a:r>
            <a:r>
              <a:rPr lang="sr-Latn-CS" sz="2800" u="sng" dirty="0" smtClean="0">
                <a:solidFill>
                  <a:srgbClr val="7030A0"/>
                </a:solidFill>
              </a:rPr>
              <a:t>podjela s obzirom na karakter dejstva</a:t>
            </a:r>
            <a:r>
              <a:rPr lang="sr-Latn-CS" sz="2800" u="sng" dirty="0" smtClean="0"/>
              <a:t>) </a:t>
            </a:r>
            <a:r>
              <a:rPr lang="sr-Latn-ME" sz="2800" u="sng" dirty="0" smtClean="0"/>
              <a:t>na:</a:t>
            </a:r>
          </a:p>
          <a:p>
            <a:pPr>
              <a:buNone/>
            </a:pPr>
            <a:endParaRPr lang="sr-Latn-ME" sz="28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sr-Latn-ME" sz="2600" b="1" dirty="0" smtClean="0"/>
              <a:t>PROPORCIONALNE </a:t>
            </a:r>
            <a:r>
              <a:rPr lang="sr-Latn-ME" sz="2600" dirty="0" smtClean="0"/>
              <a:t>(P)</a:t>
            </a:r>
          </a:p>
          <a:p>
            <a:pPr marL="514350" indent="-514350">
              <a:buFont typeface="+mj-lt"/>
              <a:buAutoNum type="arabicPeriod"/>
            </a:pPr>
            <a:r>
              <a:rPr lang="sr-Latn-ME" sz="2600" b="1" dirty="0" smtClean="0"/>
              <a:t>INTEGRALNE</a:t>
            </a:r>
            <a:r>
              <a:rPr lang="sr-Latn-ME" sz="2600" dirty="0" smtClean="0"/>
              <a:t> (I)</a:t>
            </a:r>
          </a:p>
          <a:p>
            <a:pPr marL="514350" indent="-514350">
              <a:buFont typeface="+mj-lt"/>
              <a:buAutoNum type="arabicPeriod"/>
            </a:pPr>
            <a:r>
              <a:rPr lang="sr-Latn-ME" sz="2600" b="1" dirty="0" smtClean="0"/>
              <a:t>DIFERENCIJALNE </a:t>
            </a:r>
            <a:r>
              <a:rPr lang="sr-Latn-ME" sz="2600" dirty="0" smtClean="0"/>
              <a:t>(D)</a:t>
            </a:r>
          </a:p>
          <a:p>
            <a:pPr marL="514350" indent="-514350">
              <a:buFont typeface="+mj-lt"/>
              <a:buAutoNum type="arabicPeriod"/>
            </a:pPr>
            <a:r>
              <a:rPr lang="sr-Latn-ME" sz="2600" b="1" dirty="0" smtClean="0"/>
              <a:t>PROPORCIONALNO – INTEGRALNE </a:t>
            </a:r>
            <a:r>
              <a:rPr lang="sr-Latn-ME" sz="2600" dirty="0" smtClean="0"/>
              <a:t>(PI)</a:t>
            </a:r>
          </a:p>
          <a:p>
            <a:pPr marL="514350" indent="-514350">
              <a:buFont typeface="+mj-lt"/>
              <a:buAutoNum type="arabicPeriod"/>
            </a:pPr>
            <a:r>
              <a:rPr lang="sr-Latn-ME" sz="2600" b="1" dirty="0" smtClean="0"/>
              <a:t>PROPORCIONALNO – DIFERENECIJALNE </a:t>
            </a:r>
            <a:r>
              <a:rPr lang="sr-Latn-ME" sz="2600" dirty="0" smtClean="0"/>
              <a:t>(PD)</a:t>
            </a:r>
          </a:p>
          <a:p>
            <a:pPr marL="514350" indent="-514350">
              <a:buFont typeface="+mj-lt"/>
              <a:buAutoNum type="arabicPeriod"/>
            </a:pPr>
            <a:r>
              <a:rPr lang="sr-Latn-ME" sz="2600" b="1" dirty="0" smtClean="0"/>
              <a:t>PROPORCIONALNO – INTEGRALNO – DIFERENCIJALNE </a:t>
            </a:r>
            <a:r>
              <a:rPr lang="sr-Latn-ME" sz="2600" dirty="0" smtClean="0"/>
              <a:t>(PID)</a:t>
            </a:r>
            <a:endParaRPr lang="en-US" sz="2600" dirty="0" smtClean="0"/>
          </a:p>
          <a:p>
            <a:pPr algn="just"/>
            <a:endParaRPr lang="sr-Latn-CS" sz="2800" dirty="0" smtClean="0">
              <a:cs typeface="Calibri" panose="020F0502020204030204" pitchFamily="34" charset="0"/>
            </a:endParaRPr>
          </a:p>
          <a:p>
            <a:pPr marL="742950" indent="-742950">
              <a:buNone/>
            </a:pPr>
            <a:endParaRPr lang="sr-Latn-CS" sz="2800" b="1" dirty="0" smtClean="0">
              <a:solidFill>
                <a:schemeClr val="tx2"/>
              </a:solidFill>
            </a:endParaRPr>
          </a:p>
          <a:p>
            <a:pPr algn="just"/>
            <a:endParaRPr lang="en-GB" sz="2800" dirty="0" smtClean="0"/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688632"/>
          </a:xfrm>
        </p:spPr>
        <p:txBody>
          <a:bodyPr>
            <a:normAutofit/>
          </a:bodyPr>
          <a:lstStyle/>
          <a:p>
            <a:pPr algn="just"/>
            <a:r>
              <a:rPr lang="sr-Latn-C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Otpornici</a:t>
            </a:r>
            <a:r>
              <a:rPr lang="sr-Latn-CS" sz="2800" dirty="0" smtClean="0">
                <a:latin typeface="Arial" panose="020B0604020202020204" pitchFamily="34" charset="0"/>
              </a:rPr>
              <a:t> su pasivne električne komponente koje pružaju otpor proticanju struje.</a:t>
            </a:r>
          </a:p>
          <a:p>
            <a:pPr>
              <a:buNone/>
            </a:pPr>
            <a:endParaRPr lang="sr-Latn-CS" sz="3200" dirty="0" smtClean="0">
              <a:latin typeface="Arial" panose="020B0604020202020204" pitchFamily="34" charset="0"/>
            </a:endParaRPr>
          </a:p>
          <a:p>
            <a:r>
              <a:rPr lang="sr-Latn-CS" sz="2800" dirty="0" smtClean="0">
                <a:latin typeface="Arial" panose="020B0604020202020204" pitchFamily="34" charset="0"/>
              </a:rPr>
              <a:t>Mogu biti: 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sz="2800" b="1" dirty="0" smtClean="0">
                <a:latin typeface="Arial" panose="020B0604020202020204" pitchFamily="34" charset="0"/>
              </a:rPr>
              <a:t>FIKSNI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sz="2800" b="1" dirty="0" smtClean="0">
                <a:latin typeface="Arial" panose="020B0604020202020204" pitchFamily="34" charset="0"/>
              </a:rPr>
              <a:t>PROMJENLJIVI </a:t>
            </a:r>
          </a:p>
          <a:p>
            <a:pPr marL="514350" indent="-514350">
              <a:buNone/>
            </a:pPr>
            <a:endParaRPr lang="sr-Latn-CS" sz="3200" b="1" dirty="0" smtClean="0">
              <a:latin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sr-Latn-CS" sz="2800" b="1" dirty="0" smtClean="0">
                <a:latin typeface="Arial" panose="020B0604020202020204" pitchFamily="34" charset="0"/>
              </a:rPr>
              <a:t>Fiksni-</a:t>
            </a:r>
            <a:r>
              <a:rPr lang="sr-Latn-CS" sz="2800" dirty="0" smtClean="0">
                <a:latin typeface="Arial" panose="020B0604020202020204" pitchFamily="34" charset="0"/>
              </a:rPr>
              <a:t>otpor određen za vrijeme proizvodnje i ne može se kasnije mijenjati !!!</a:t>
            </a:r>
            <a:endParaRPr lang="sr-Latn-CS" sz="2800" dirty="0" smtClean="0">
              <a:cs typeface="Calibri" panose="020F0502020204030204" pitchFamily="34" charset="0"/>
            </a:endParaRPr>
          </a:p>
          <a:p>
            <a:pPr marL="742950" indent="-742950">
              <a:buNone/>
            </a:pPr>
            <a:endParaRPr lang="sr-Latn-CS" sz="2800" b="1" dirty="0" smtClean="0">
              <a:solidFill>
                <a:schemeClr val="tx2"/>
              </a:solidFill>
            </a:endParaRPr>
          </a:p>
          <a:p>
            <a:pPr algn="just"/>
            <a:endParaRPr lang="en-GB" sz="2800" dirty="0" smtClean="0"/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1196752"/>
            <a:ext cx="5484444" cy="51845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err="1" smtClean="0"/>
              <a:t>Karakteristike</a:t>
            </a:r>
            <a:r>
              <a:rPr lang="en-GB" sz="5400" dirty="0" smtClean="0"/>
              <a:t> </a:t>
            </a:r>
            <a:r>
              <a:rPr lang="en-GB" sz="5400" dirty="0" err="1" smtClean="0"/>
              <a:t>i</a:t>
            </a:r>
            <a:r>
              <a:rPr lang="en-GB" sz="5400" dirty="0" smtClean="0"/>
              <a:t> </a:t>
            </a:r>
            <a:r>
              <a:rPr lang="en-GB" sz="5400" dirty="0" err="1" smtClean="0"/>
              <a:t>funkcija</a:t>
            </a:r>
            <a:r>
              <a:rPr lang="en-GB" sz="5400" dirty="0" smtClean="0"/>
              <a:t> </a:t>
            </a:r>
            <a:r>
              <a:rPr lang="en-GB" sz="5400" dirty="0" err="1" smtClean="0"/>
              <a:t>potenciometra</a:t>
            </a:r>
            <a:r>
              <a:rPr lang="en-GB" sz="5400" dirty="0" smtClean="0"/>
              <a:t>, </a:t>
            </a:r>
            <a:r>
              <a:rPr lang="en-GB" sz="5400" dirty="0" err="1" smtClean="0"/>
              <a:t>prigu</a:t>
            </a:r>
            <a:r>
              <a:rPr lang="sr-Latn-CS" sz="5400" dirty="0" smtClean="0"/>
              <a:t>šnica</a:t>
            </a:r>
            <a:r>
              <a:rPr lang="en-GB" sz="5400" dirty="0" smtClean="0"/>
              <a:t> </a:t>
            </a:r>
            <a:r>
              <a:rPr lang="en-GB" sz="5400" dirty="0" err="1" smtClean="0"/>
              <a:t>i</a:t>
            </a:r>
            <a:r>
              <a:rPr lang="sr-Latn-CS" sz="5400" dirty="0" smtClean="0"/>
              <a:t> graničnih prekidača</a:t>
            </a: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688632"/>
          </a:xfrm>
        </p:spPr>
        <p:txBody>
          <a:bodyPr>
            <a:normAutofit/>
          </a:bodyPr>
          <a:lstStyle/>
          <a:p>
            <a:pPr marL="742950" indent="-742950" algn="just"/>
            <a:r>
              <a:rPr lang="sr-Latn-CS" sz="2800" b="1" dirty="0" smtClean="0">
                <a:solidFill>
                  <a:srgbClr val="FF0000"/>
                </a:solidFill>
              </a:rPr>
              <a:t>Potenciometar</a:t>
            </a:r>
            <a:r>
              <a:rPr lang="sr-Latn-CS" sz="2800" dirty="0" smtClean="0"/>
              <a:t> je o</a:t>
            </a:r>
            <a:r>
              <a:rPr lang="en-GB" sz="2800" dirty="0" err="1" smtClean="0"/>
              <a:t>tpornik</a:t>
            </a:r>
            <a:r>
              <a:rPr lang="en-GB" sz="2800" dirty="0" smtClean="0"/>
              <a:t> </a:t>
            </a:r>
            <a:r>
              <a:rPr lang="en-GB" sz="2800" dirty="0" err="1" smtClean="0"/>
              <a:t>promenljive</a:t>
            </a:r>
            <a:r>
              <a:rPr lang="en-GB" sz="2800" dirty="0" smtClean="0"/>
              <a:t> </a:t>
            </a:r>
            <a:r>
              <a:rPr lang="en-GB" sz="2800" dirty="0" err="1" smtClean="0"/>
              <a:t>otpornosti</a:t>
            </a:r>
            <a:r>
              <a:rPr lang="sr-Latn-CS" sz="2800" dirty="0" smtClean="0"/>
              <a:t>.</a:t>
            </a:r>
          </a:p>
          <a:p>
            <a:r>
              <a:rPr lang="en-GB" sz="2800" u="sng" dirty="0" err="1" smtClean="0"/>
              <a:t>Najčešći</a:t>
            </a:r>
            <a:r>
              <a:rPr lang="en-GB" sz="2800" u="sng" dirty="0" smtClean="0"/>
              <a:t> </a:t>
            </a:r>
            <a:r>
              <a:rPr lang="en-GB" sz="2800" u="sng" dirty="0" err="1" smtClean="0"/>
              <a:t>tipovi</a:t>
            </a:r>
            <a:r>
              <a:rPr lang="sr-Latn-CS" sz="2800" u="sng" dirty="0" smtClean="0"/>
              <a:t> potenciometra su</a:t>
            </a:r>
            <a:r>
              <a:rPr lang="sr-Latn-CS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err="1" smtClean="0"/>
              <a:t>klizni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endParaRPr lang="sr-Latn-C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 err="1" smtClean="0"/>
              <a:t>rotacioni</a:t>
            </a:r>
            <a:r>
              <a:rPr lang="en-GB" sz="2800" dirty="0" smtClean="0"/>
              <a:t> (</a:t>
            </a:r>
            <a:r>
              <a:rPr lang="en-GB" sz="2800" dirty="0" err="1" smtClean="0"/>
              <a:t>kružni</a:t>
            </a:r>
            <a:r>
              <a:rPr lang="en-GB" sz="2800" dirty="0" smtClean="0"/>
              <a:t>) </a:t>
            </a:r>
            <a:endParaRPr lang="sr-Latn-CS" sz="2800" dirty="0" smtClean="0"/>
          </a:p>
          <a:p>
            <a:pPr marL="742950" indent="-742950" algn="just"/>
            <a:endParaRPr lang="sr-Latn-CS" sz="2800" b="1" dirty="0" smtClean="0">
              <a:solidFill>
                <a:schemeClr val="tx2"/>
              </a:solidFill>
            </a:endParaRPr>
          </a:p>
          <a:p>
            <a:pPr algn="just"/>
            <a:endParaRPr lang="en-GB" sz="2800" dirty="0" smtClean="0"/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77072"/>
            <a:ext cx="3073112" cy="243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2540590" cy="283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547664" y="2924944"/>
            <a:ext cx="72008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63888" y="3429000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568952" cy="5205192"/>
          </a:xfrm>
        </p:spPr>
        <p:txBody>
          <a:bodyPr>
            <a:normAutofit/>
          </a:bodyPr>
          <a:lstStyle/>
          <a:p>
            <a:pPr algn="just"/>
            <a:r>
              <a:rPr lang="sr-Latn-C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Elementi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elektromotornih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pogona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None/>
            </a:pP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 marL="825246" indent="-742950" algn="just">
              <a:buFont typeface="+mj-lt"/>
              <a:buAutoNum type="arabicPeriod"/>
            </a:pPr>
            <a:r>
              <a:rPr lang="sr-Latn-CS" sz="36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vi-VN" sz="3600" b="1" dirty="0" smtClean="0">
                <a:latin typeface="Arial" pitchFamily="34" charset="0"/>
                <a:cs typeface="Arial" pitchFamily="34" charset="0"/>
              </a:rPr>
              <a:t>lektromotori, </a:t>
            </a:r>
            <a:endParaRPr lang="sr-Latn-CS" sz="3600" b="1" dirty="0" smtClean="0">
              <a:latin typeface="Arial" pitchFamily="34" charset="0"/>
              <a:cs typeface="Arial" pitchFamily="34" charset="0"/>
            </a:endParaRPr>
          </a:p>
          <a:p>
            <a:pPr marL="825246" indent="-742950" algn="just">
              <a:buFont typeface="+mj-lt"/>
              <a:buAutoNum type="arabicPeriod"/>
            </a:pPr>
            <a:r>
              <a:rPr lang="sr-Latn-CS" sz="36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vi-VN" sz="3600" b="1" dirty="0" smtClean="0">
                <a:latin typeface="Arial" pitchFamily="34" charset="0"/>
                <a:cs typeface="Arial" pitchFamily="34" charset="0"/>
              </a:rPr>
              <a:t>adni mehanizmi, </a:t>
            </a:r>
            <a:endParaRPr lang="sr-Latn-CS" sz="3600" b="1" dirty="0" smtClean="0">
              <a:latin typeface="Arial" pitchFamily="34" charset="0"/>
              <a:cs typeface="Arial" pitchFamily="34" charset="0"/>
            </a:endParaRPr>
          </a:p>
          <a:p>
            <a:pPr marL="825246" indent="-742950">
              <a:buFont typeface="+mj-lt"/>
              <a:buAutoNum type="arabicPeriod"/>
            </a:pPr>
            <a:r>
              <a:rPr lang="sr-Latn-CS" sz="3600" b="1" dirty="0" smtClean="0">
                <a:latin typeface="Arial" pitchFamily="34" charset="0"/>
                <a:cs typeface="Arial" pitchFamily="34" charset="0"/>
              </a:rPr>
              <a:t>Sprežni elementi između elektromotora i radnog mehanizma</a:t>
            </a:r>
          </a:p>
          <a:p>
            <a:pPr algn="just"/>
            <a:endParaRPr lang="en-GB" dirty="0" smtClean="0"/>
          </a:p>
          <a:p>
            <a:pPr algn="just"/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24936" cy="5688632"/>
          </a:xfrm>
        </p:spPr>
        <p:txBody>
          <a:bodyPr>
            <a:normAutofit/>
          </a:bodyPr>
          <a:lstStyle/>
          <a:p>
            <a:pPr marL="742950" indent="-742950" algn="just"/>
            <a:r>
              <a:rPr lang="sr-Latn-CS" sz="2800" b="1" dirty="0" smtClean="0">
                <a:solidFill>
                  <a:srgbClr val="FF0000"/>
                </a:solidFill>
              </a:rPr>
              <a:t>Prigušnica je </a:t>
            </a:r>
            <a:r>
              <a:rPr lang="sr-Latn-CS" sz="2800" dirty="0" smtClean="0"/>
              <a:t>i</a:t>
            </a:r>
            <a:r>
              <a:rPr lang="en-GB" sz="2800" dirty="0" err="1" smtClean="0"/>
              <a:t>ndukcioni</a:t>
            </a:r>
            <a:r>
              <a:rPr lang="en-GB" sz="2800" dirty="0" smtClean="0"/>
              <a:t> </a:t>
            </a:r>
            <a:r>
              <a:rPr lang="en-GB" sz="2800" dirty="0" err="1" smtClean="0"/>
              <a:t>kalem</a:t>
            </a:r>
            <a:r>
              <a:rPr lang="en-GB" sz="2800" dirty="0" smtClean="0"/>
              <a:t> </a:t>
            </a:r>
            <a:r>
              <a:rPr lang="en-GB" sz="2800" dirty="0" err="1" smtClean="0"/>
              <a:t>baziran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principu</a:t>
            </a:r>
            <a:r>
              <a:rPr lang="en-GB" sz="2800" dirty="0" smtClean="0"/>
              <a:t> </a:t>
            </a:r>
            <a:r>
              <a:rPr lang="en-GB" sz="2800" dirty="0" err="1" smtClean="0"/>
              <a:t>Faradejevog</a:t>
            </a:r>
            <a:r>
              <a:rPr lang="en-GB" sz="2800" dirty="0" smtClean="0"/>
              <a:t> </a:t>
            </a:r>
            <a:r>
              <a:rPr lang="en-GB" sz="2800" dirty="0" err="1" smtClean="0"/>
              <a:t>zakona</a:t>
            </a:r>
            <a:r>
              <a:rPr lang="en-GB" sz="2800" dirty="0" smtClean="0"/>
              <a:t> </a:t>
            </a:r>
            <a:r>
              <a:rPr lang="en-GB" sz="2800" dirty="0" err="1" smtClean="0"/>
              <a:t>elektromagnetne</a:t>
            </a:r>
            <a:r>
              <a:rPr lang="en-GB" sz="2800" dirty="0" smtClean="0"/>
              <a:t> </a:t>
            </a:r>
            <a:r>
              <a:rPr lang="en-GB" sz="2800" dirty="0" err="1" smtClean="0"/>
              <a:t>indukcije</a:t>
            </a:r>
            <a:r>
              <a:rPr lang="sr-Latn-CS" sz="2800" dirty="0" err="1" smtClean="0"/>
              <a:t>, a </a:t>
            </a:r>
            <a:r>
              <a:rPr lang="vi-VN" sz="2800" dirty="0" err="1" smtClean="0"/>
              <a:t>u elektromotornim pogonima </a:t>
            </a:r>
            <a:r>
              <a:rPr lang="sr-Latn-CS" sz="2800" dirty="0" err="1" smtClean="0"/>
              <a:t>se koristi </a:t>
            </a:r>
            <a:r>
              <a:rPr lang="vi-VN" sz="2800" dirty="0" smtClean="0"/>
              <a:t>za </a:t>
            </a:r>
            <a:r>
              <a:rPr lang="vi-VN" sz="2800" b="1" dirty="0" smtClean="0"/>
              <a:t>podešavanje napona</a:t>
            </a:r>
            <a:r>
              <a:rPr lang="sr-Latn-CS" sz="2800" dirty="0" smtClean="0"/>
              <a:t>.</a:t>
            </a:r>
          </a:p>
          <a:p>
            <a:pPr marL="742950" indent="-742950" algn="just">
              <a:buNone/>
            </a:pPr>
            <a:endParaRPr lang="sr-Latn-CS" sz="2800" dirty="0" smtClean="0"/>
          </a:p>
          <a:p>
            <a:pPr algn="just">
              <a:buNone/>
            </a:pPr>
            <a:r>
              <a:rPr lang="sr-Latn-CS" sz="2800" b="1" dirty="0" smtClean="0">
                <a:solidFill>
                  <a:srgbClr val="FF0000"/>
                </a:solidFill>
              </a:rPr>
              <a:t>Granični prekidač </a:t>
            </a:r>
            <a:r>
              <a:rPr lang="vi-VN" sz="2800" dirty="0" smtClean="0"/>
              <a:t>je prost elektromehanički uređaj</a:t>
            </a:r>
            <a:r>
              <a:rPr lang="sr-Latn-CS" sz="2800" dirty="0" smtClean="0"/>
              <a:t> </a:t>
            </a:r>
            <a:r>
              <a:rPr lang="vi-VN" sz="2800" dirty="0" smtClean="0"/>
              <a:t>koji zatvara ili otvara strujno kolo</a:t>
            </a:r>
            <a:r>
              <a:rPr lang="sr-Latn-CS" sz="2800" dirty="0" smtClean="0"/>
              <a:t>, čime </a:t>
            </a:r>
            <a:r>
              <a:rPr lang="vi-VN" sz="2800" u="sng" dirty="0" smtClean="0"/>
              <a:t>omogućuje</a:t>
            </a:r>
            <a:r>
              <a:rPr lang="vi-VN" sz="2800" dirty="0" smtClean="0"/>
              <a:t> ili </a:t>
            </a:r>
            <a:r>
              <a:rPr lang="vi-VN" sz="2800" u="sng" dirty="0" smtClean="0"/>
              <a:t>onemogućuje</a:t>
            </a:r>
            <a:r>
              <a:rPr lang="vi-VN" sz="2800" dirty="0" smtClean="0"/>
              <a:t> struju</a:t>
            </a:r>
            <a:r>
              <a:rPr lang="sr-Latn-CS" sz="2800" dirty="0" smtClean="0"/>
              <a:t>, a upotrebljava se za </a:t>
            </a:r>
            <a:r>
              <a:rPr lang="vi-VN" sz="2800" dirty="0" smtClean="0"/>
              <a:t>određivanje granične odnosno krajnje pozicije objekta koji se kreće.</a:t>
            </a:r>
            <a:endParaRPr lang="sr-Latn-CS" sz="2800" dirty="0" err="1" smtClean="0"/>
          </a:p>
          <a:p>
            <a:pPr algn="just"/>
            <a:endParaRPr lang="en-GB" sz="2800" dirty="0" smtClean="0"/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1196752"/>
            <a:ext cx="5484444" cy="51845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err="1" smtClean="0"/>
              <a:t>Karakteristike</a:t>
            </a:r>
            <a:r>
              <a:rPr lang="en-GB" sz="5400" dirty="0" smtClean="0"/>
              <a:t> </a:t>
            </a:r>
            <a:r>
              <a:rPr lang="en-GB" sz="5400" dirty="0" err="1" smtClean="0"/>
              <a:t>i</a:t>
            </a:r>
            <a:r>
              <a:rPr lang="en-GB" sz="5400" dirty="0" smtClean="0"/>
              <a:t> </a:t>
            </a:r>
            <a:r>
              <a:rPr lang="en-GB" sz="5400" dirty="0" err="1" smtClean="0"/>
              <a:t>funkcija</a:t>
            </a:r>
            <a:r>
              <a:rPr lang="sr-Latn-CS" sz="5400" dirty="0" smtClean="0"/>
              <a:t> osigurača, releja, senzora</a:t>
            </a:r>
            <a:r>
              <a:rPr lang="en-GB" sz="5400" dirty="0" smtClean="0"/>
              <a:t> </a:t>
            </a:r>
            <a:r>
              <a:rPr lang="en-GB" sz="5400" dirty="0" err="1" smtClean="0"/>
              <a:t>i</a:t>
            </a:r>
            <a:r>
              <a:rPr lang="en-GB" sz="5400" dirty="0" smtClean="0"/>
              <a:t> </a:t>
            </a:r>
            <a:r>
              <a:rPr lang="sr-Latn-CS" sz="5400" dirty="0" smtClean="0"/>
              <a:t>tastera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976664"/>
          </a:xfrm>
        </p:spPr>
        <p:txBody>
          <a:bodyPr>
            <a:normAutofit/>
          </a:bodyPr>
          <a:lstStyle/>
          <a:p>
            <a:pPr marL="742950" indent="-742950" algn="just"/>
            <a:r>
              <a:rPr lang="sr-Latn-CS" sz="2800" b="1" dirty="0" smtClean="0">
                <a:solidFill>
                  <a:srgbClr val="FF0000"/>
                </a:solidFill>
              </a:rPr>
              <a:t>Osigurači</a:t>
            </a:r>
            <a:r>
              <a:rPr lang="sr-Latn-CS" sz="2800" dirty="0" smtClean="0"/>
              <a:t> su zaštitni elementi čija je s</a:t>
            </a:r>
            <a:r>
              <a:rPr lang="en-GB" sz="2800" dirty="0" err="1" smtClean="0"/>
              <a:t>vrha</a:t>
            </a:r>
            <a:r>
              <a:rPr lang="en-GB" sz="2800" dirty="0" smtClean="0"/>
              <a:t> </a:t>
            </a:r>
            <a:r>
              <a:rPr lang="en-GB" sz="2800" dirty="0" err="1" smtClean="0"/>
              <a:t>da</a:t>
            </a:r>
            <a:r>
              <a:rPr lang="en-GB" sz="2800" dirty="0" smtClean="0"/>
              <a:t> u </a:t>
            </a:r>
            <a:r>
              <a:rPr lang="en-GB" sz="2800" dirty="0" err="1" smtClean="0"/>
              <a:t>slu</a:t>
            </a:r>
            <a:r>
              <a:rPr lang="sr-Latn-CS" sz="2800" dirty="0" smtClean="0"/>
              <a:t>č</a:t>
            </a:r>
            <a:r>
              <a:rPr lang="en-GB" sz="2800" dirty="0" err="1" smtClean="0"/>
              <a:t>aju</a:t>
            </a:r>
            <a:r>
              <a:rPr lang="en-GB" sz="2800" dirty="0" smtClean="0"/>
              <a:t> </a:t>
            </a:r>
            <a:r>
              <a:rPr lang="sr-Latn-CS" sz="2800" dirty="0" smtClean="0"/>
              <a:t>preopterećenja ili </a:t>
            </a:r>
            <a:r>
              <a:rPr lang="en-GB" sz="2800" dirty="0" err="1" smtClean="0"/>
              <a:t>kratkog</a:t>
            </a:r>
            <a:r>
              <a:rPr lang="en-GB" sz="2800" dirty="0" smtClean="0"/>
              <a:t> </a:t>
            </a:r>
            <a:r>
              <a:rPr lang="en-GB" sz="2800" dirty="0" err="1" smtClean="0"/>
              <a:t>spoja</a:t>
            </a:r>
            <a:r>
              <a:rPr lang="en-GB" sz="2800" dirty="0" smtClean="0"/>
              <a:t> </a:t>
            </a:r>
            <a:r>
              <a:rPr lang="en-GB" sz="2800" dirty="0" err="1" smtClean="0"/>
              <a:t>što</a:t>
            </a:r>
            <a:r>
              <a:rPr lang="en-GB" sz="2800" dirty="0" smtClean="0"/>
              <a:t> </a:t>
            </a:r>
            <a:r>
              <a:rPr lang="en-GB" sz="2800" dirty="0" err="1" smtClean="0"/>
              <a:t>prije</a:t>
            </a:r>
            <a:r>
              <a:rPr lang="en-GB" sz="2800" dirty="0" smtClean="0"/>
              <a:t> </a:t>
            </a:r>
            <a:r>
              <a:rPr lang="en-GB" sz="2800" dirty="0" err="1" smtClean="0"/>
              <a:t>prekin</a:t>
            </a:r>
            <a:r>
              <a:rPr lang="sr-Latn-CS" sz="2800" dirty="0" smtClean="0"/>
              <a:t>u</a:t>
            </a:r>
            <a:r>
              <a:rPr lang="en-GB" sz="2800" dirty="0" smtClean="0"/>
              <a:t> </a:t>
            </a:r>
            <a:r>
              <a:rPr lang="en-GB" sz="2800" dirty="0" err="1" smtClean="0"/>
              <a:t>napajanje</a:t>
            </a:r>
            <a:r>
              <a:rPr lang="en-GB" sz="2800" dirty="0" smtClean="0"/>
              <a:t> </a:t>
            </a:r>
            <a:r>
              <a:rPr lang="sr-Latn-CS" sz="2800" dirty="0" smtClean="0"/>
              <a:t>motora </a:t>
            </a:r>
            <a:r>
              <a:rPr lang="en-GB" sz="2800" dirty="0" err="1" smtClean="0"/>
              <a:t>elektri</a:t>
            </a:r>
            <a:r>
              <a:rPr lang="sr-Latn-CS" sz="2800" dirty="0" smtClean="0"/>
              <a:t>č</a:t>
            </a:r>
            <a:r>
              <a:rPr lang="en-GB" sz="2800" dirty="0" smtClean="0"/>
              <a:t>nom </a:t>
            </a:r>
            <a:r>
              <a:rPr lang="en-GB" sz="2800" dirty="0" err="1" smtClean="0"/>
              <a:t>energijom</a:t>
            </a:r>
            <a:r>
              <a:rPr lang="en-GB" sz="2800" dirty="0" smtClean="0"/>
              <a:t>.</a:t>
            </a:r>
            <a:endParaRPr lang="sr-Latn-CS" sz="2800" dirty="0" smtClean="0"/>
          </a:p>
          <a:p>
            <a:pPr algn="just">
              <a:buFont typeface="Wingdings" pitchFamily="2" charset="2"/>
              <a:buChar char="q"/>
            </a:pPr>
            <a:r>
              <a:rPr lang="sr-Latn-CS" sz="2800" b="1" u="sng" dirty="0" smtClean="0"/>
              <a:t>Vrste osigurača:</a:t>
            </a:r>
          </a:p>
          <a:p>
            <a:pPr marL="514350" indent="-514350" algn="just">
              <a:buNone/>
            </a:pPr>
            <a:r>
              <a:rPr lang="sr-Latn-CS" sz="2800" b="1" dirty="0" smtClean="0">
                <a:solidFill>
                  <a:schemeClr val="tx2"/>
                </a:solidFill>
              </a:rPr>
              <a:t>         1. </a:t>
            </a:r>
            <a:r>
              <a:rPr lang="en-GB" sz="2800" b="1" dirty="0" smtClean="0">
                <a:solidFill>
                  <a:schemeClr val="tx2"/>
                </a:solidFill>
              </a:rPr>
              <a:t>top</a:t>
            </a:r>
            <a:r>
              <a:rPr lang="sr-Latn-CS" sz="2800" b="1" dirty="0" smtClean="0">
                <a:solidFill>
                  <a:schemeClr val="tx2"/>
                </a:solidFill>
              </a:rPr>
              <a:t>lj</a:t>
            </a:r>
            <a:r>
              <a:rPr lang="en-GB" sz="2800" b="1" dirty="0" smtClean="0">
                <a:solidFill>
                  <a:schemeClr val="tx2"/>
                </a:solidFill>
              </a:rPr>
              <a:t>iv</a:t>
            </a:r>
            <a:r>
              <a:rPr lang="sr-Latn-CS" sz="2800" b="1" dirty="0" smtClean="0">
                <a:solidFill>
                  <a:schemeClr val="tx2"/>
                </a:solidFill>
              </a:rPr>
              <a:t>i osigurači</a:t>
            </a:r>
          </a:p>
          <a:p>
            <a:pPr marL="514350" indent="-514350" algn="just">
              <a:buNone/>
            </a:pPr>
            <a:r>
              <a:rPr lang="sr-Latn-CS" sz="2800" b="1" dirty="0" smtClean="0">
                <a:solidFill>
                  <a:schemeClr val="tx2"/>
                </a:solidFill>
              </a:rPr>
              <a:t>         2. </a:t>
            </a:r>
            <a:r>
              <a:rPr lang="en-GB" sz="2800" b="1" dirty="0" err="1" smtClean="0">
                <a:solidFill>
                  <a:schemeClr val="tx2"/>
                </a:solidFill>
              </a:rPr>
              <a:t>automatsk</a:t>
            </a:r>
            <a:r>
              <a:rPr lang="sr-Latn-CS" sz="2800" b="1" dirty="0" smtClean="0">
                <a:solidFill>
                  <a:schemeClr val="tx2"/>
                </a:solidFill>
              </a:rPr>
              <a:t>i osigurači</a:t>
            </a:r>
          </a:p>
          <a:p>
            <a:pPr marL="514350" indent="-514350" algn="just">
              <a:buNone/>
            </a:pPr>
            <a:endParaRPr lang="sr-Latn-CS" sz="2800" b="1" dirty="0" smtClean="0">
              <a:solidFill>
                <a:schemeClr val="tx2"/>
              </a:solidFill>
            </a:endParaRPr>
          </a:p>
          <a:p>
            <a:pPr marL="514350" indent="-514350" algn="just"/>
            <a:r>
              <a:rPr lang="sr-Latn-CS" sz="2800" b="1" dirty="0" smtClean="0">
                <a:solidFill>
                  <a:srgbClr val="FF0000"/>
                </a:solidFill>
              </a:rPr>
              <a:t>Relej</a:t>
            </a:r>
            <a:r>
              <a:rPr lang="sr-Latn-CS" sz="2800" dirty="0" smtClean="0"/>
              <a:t> je n</a:t>
            </a:r>
            <a:r>
              <a:rPr lang="en-GB" sz="2800" dirty="0" err="1" smtClean="0"/>
              <a:t>aprava</a:t>
            </a:r>
            <a:r>
              <a:rPr lang="en-GB" sz="2800" dirty="0" smtClean="0"/>
              <a:t> </a:t>
            </a:r>
            <a:r>
              <a:rPr lang="en-GB" sz="2800" dirty="0" err="1" smtClean="0"/>
              <a:t>koja</a:t>
            </a:r>
            <a:r>
              <a:rPr lang="en-GB" sz="2800" dirty="0" smtClean="0"/>
              <a:t> se </a:t>
            </a:r>
            <a:r>
              <a:rPr lang="en-GB" sz="2800" dirty="0" err="1" smtClean="0"/>
              <a:t>koristi</a:t>
            </a:r>
            <a:r>
              <a:rPr lang="en-GB" sz="2800" dirty="0" smtClean="0"/>
              <a:t> </a:t>
            </a:r>
            <a:r>
              <a:rPr lang="en-GB" sz="2800" dirty="0" err="1" smtClean="0"/>
              <a:t>za</a:t>
            </a:r>
            <a:r>
              <a:rPr lang="en-GB" sz="2800" dirty="0" smtClean="0"/>
              <a:t> </a:t>
            </a:r>
            <a:r>
              <a:rPr lang="en-GB" sz="2800" dirty="0" err="1" smtClean="0"/>
              <a:t>prekidanje</a:t>
            </a:r>
            <a:r>
              <a:rPr lang="en-GB" sz="2800" dirty="0" smtClean="0"/>
              <a:t>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uspostavljanje</a:t>
            </a:r>
            <a:r>
              <a:rPr lang="en-GB" sz="2800" dirty="0" smtClean="0"/>
              <a:t> </a:t>
            </a:r>
            <a:r>
              <a:rPr lang="en-GB" sz="2800" dirty="0" err="1" smtClean="0"/>
              <a:t>strujnog</a:t>
            </a:r>
            <a:r>
              <a:rPr lang="en-GB" sz="2800" dirty="0" smtClean="0"/>
              <a:t> kola</a:t>
            </a:r>
            <a:r>
              <a:rPr lang="sr-Latn-CS" sz="2800" dirty="0" smtClean="0"/>
              <a:t> putem elektromagneta koji otvara i zatvara strujne kontakte.</a:t>
            </a:r>
            <a:endParaRPr lang="sr-Latn-CS" sz="2800" b="1" dirty="0" smtClean="0">
              <a:solidFill>
                <a:schemeClr val="tx2"/>
              </a:solidFill>
            </a:endParaRPr>
          </a:p>
          <a:p>
            <a:pPr marL="742950" indent="-742950" algn="just"/>
            <a:endParaRPr lang="sr-Latn-CS" sz="2800" b="1" dirty="0" smtClean="0">
              <a:solidFill>
                <a:schemeClr val="tx2"/>
              </a:solidFill>
            </a:endParaRPr>
          </a:p>
          <a:p>
            <a:pPr algn="just"/>
            <a:endParaRPr lang="en-GB" sz="2800" dirty="0" smtClean="0"/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976664"/>
          </a:xfrm>
        </p:spPr>
        <p:txBody>
          <a:bodyPr>
            <a:normAutofit/>
          </a:bodyPr>
          <a:lstStyle/>
          <a:p>
            <a:pPr marL="742950" indent="-742950" algn="just"/>
            <a:r>
              <a:rPr lang="sr-Latn-CS" sz="2800" b="1" dirty="0" smtClean="0">
                <a:solidFill>
                  <a:srgbClr val="FF0000"/>
                </a:solidFill>
              </a:rPr>
              <a:t>Senzor</a:t>
            </a:r>
            <a:r>
              <a:rPr lang="sr-Latn-CS" sz="2800" dirty="0" smtClean="0"/>
              <a:t> je t</a:t>
            </a:r>
            <a:r>
              <a:rPr lang="en-US" sz="2800" dirty="0" err="1" smtClean="0"/>
              <a:t>ehnički</a:t>
            </a:r>
            <a:r>
              <a:rPr lang="en-US" sz="2800" dirty="0" smtClean="0"/>
              <a:t> element </a:t>
            </a:r>
            <a:r>
              <a:rPr lang="en-US" sz="2800" dirty="0" err="1" smtClean="0"/>
              <a:t>koji</a:t>
            </a:r>
            <a:r>
              <a:rPr lang="en-US" sz="2800" dirty="0" smtClean="0"/>
              <a:t> </a:t>
            </a:r>
            <a:r>
              <a:rPr lang="en-US" sz="2800" dirty="0" err="1" smtClean="0"/>
              <a:t>neposredno</a:t>
            </a:r>
            <a:r>
              <a:rPr lang="en-US" sz="2800" dirty="0" smtClean="0"/>
              <a:t> </a:t>
            </a:r>
            <a:r>
              <a:rPr lang="en-US" sz="2800" dirty="0" err="1" smtClean="0"/>
              <a:t>osjeća</a:t>
            </a:r>
            <a:r>
              <a:rPr lang="en-US" sz="2800" dirty="0" smtClean="0"/>
              <a:t> </a:t>
            </a:r>
            <a:r>
              <a:rPr lang="en-US" sz="2800" dirty="0" err="1" smtClean="0"/>
              <a:t>promjene</a:t>
            </a:r>
            <a:r>
              <a:rPr lang="en-US" sz="2800" dirty="0" smtClean="0"/>
              <a:t> u </a:t>
            </a:r>
            <a:r>
              <a:rPr lang="en-US" sz="2800" dirty="0" err="1" smtClean="0"/>
              <a:t>procesu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svom</a:t>
            </a:r>
            <a:r>
              <a:rPr lang="en-US" sz="2800" dirty="0" smtClean="0"/>
              <a:t> </a:t>
            </a:r>
            <a:r>
              <a:rPr lang="en-US" sz="2800" dirty="0" err="1" smtClean="0"/>
              <a:t>izlazu</a:t>
            </a:r>
            <a:r>
              <a:rPr lang="en-US" sz="2800" dirty="0" smtClean="0"/>
              <a:t> </a:t>
            </a:r>
            <a:r>
              <a:rPr lang="en-US" sz="2800" dirty="0" err="1" smtClean="0"/>
              <a:t>daje</a:t>
            </a:r>
            <a:r>
              <a:rPr lang="en-US" sz="2800" dirty="0" smtClean="0"/>
              <a:t> </a:t>
            </a:r>
            <a:r>
              <a:rPr lang="en-US" sz="2800" dirty="0" err="1" smtClean="0"/>
              <a:t>odziv</a:t>
            </a:r>
            <a:r>
              <a:rPr lang="en-US" sz="2800" dirty="0" smtClean="0"/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je </a:t>
            </a:r>
            <a:r>
              <a:rPr lang="en-US" sz="2800" dirty="0" err="1" smtClean="0"/>
              <a:t>analogan</a:t>
            </a:r>
            <a:r>
              <a:rPr lang="en-US" sz="2800" dirty="0" smtClean="0"/>
              <a:t> </a:t>
            </a:r>
            <a:r>
              <a:rPr lang="en-US" sz="2800" dirty="0" err="1" smtClean="0"/>
              <a:t>ulaznoj</a:t>
            </a:r>
            <a:r>
              <a:rPr lang="en-US" sz="2800" dirty="0" smtClean="0"/>
              <a:t> </a:t>
            </a:r>
            <a:r>
              <a:rPr lang="en-US" sz="2800" dirty="0" err="1" smtClean="0"/>
              <a:t>fizičkoj</a:t>
            </a:r>
            <a:r>
              <a:rPr lang="en-US" sz="2800" dirty="0" smtClean="0"/>
              <a:t> </a:t>
            </a:r>
            <a:r>
              <a:rPr lang="en-US" sz="2800" dirty="0" err="1" smtClean="0"/>
              <a:t>veličini</a:t>
            </a:r>
            <a:r>
              <a:rPr lang="en-US" sz="2800" dirty="0" smtClean="0"/>
              <a:t>.</a:t>
            </a:r>
            <a:endParaRPr lang="sr-Latn-CS" sz="2800" dirty="0" smtClean="0"/>
          </a:p>
          <a:p>
            <a:pPr marL="742950" indent="-742950" algn="just"/>
            <a:r>
              <a:rPr lang="sr-Latn-CS" sz="2800" dirty="0" smtClean="0"/>
              <a:t>Senzori imaju vrlo široku primjenu.</a:t>
            </a:r>
          </a:p>
          <a:p>
            <a:pPr marL="742950" indent="-742950" algn="just">
              <a:buNone/>
            </a:pPr>
            <a:endParaRPr lang="sr-Latn-CS" sz="2800" dirty="0" smtClean="0"/>
          </a:p>
          <a:p>
            <a:pPr algn="just"/>
            <a:r>
              <a:rPr lang="sr-Latn-CS" sz="2800" dirty="0" smtClean="0"/>
              <a:t> </a:t>
            </a:r>
            <a:r>
              <a:rPr lang="sr-Latn-CS" sz="2800" b="1" dirty="0" smtClean="0">
                <a:solidFill>
                  <a:srgbClr val="FF0000"/>
                </a:solidFill>
              </a:rPr>
              <a:t>Taster</a:t>
            </a:r>
            <a:r>
              <a:rPr lang="sr-Latn-CS" sz="2800" dirty="0" smtClean="0"/>
              <a:t> je ručni prekidač s </a:t>
            </a:r>
            <a:r>
              <a:rPr lang="sr-Latn-CS" sz="2800" b="1" dirty="0" smtClean="0"/>
              <a:t>privremenim</a:t>
            </a:r>
            <a:r>
              <a:rPr lang="sr-Latn-CS" sz="2800" dirty="0" smtClean="0"/>
              <a:t> djelovanjem.</a:t>
            </a:r>
          </a:p>
          <a:p>
            <a:pPr algn="just"/>
            <a:r>
              <a:rPr lang="sr-Latn-CS" sz="2800" dirty="0" smtClean="0"/>
              <a:t>Prekida ili spaja dva ili više provodnika samo kada je pritisnut od strane korisnika.</a:t>
            </a:r>
          </a:p>
          <a:p>
            <a:pPr algn="just"/>
            <a:r>
              <a:rPr lang="sr-Latn-CS" sz="2800" dirty="0" smtClean="0"/>
              <a:t>Automatski,putem opruge ili drugog rešenja vraća se u početni položaj.</a:t>
            </a:r>
          </a:p>
          <a:p>
            <a:pPr algn="just"/>
            <a:endParaRPr lang="en-GB" sz="2800" b="1" dirty="0" smtClean="0"/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0"/>
            <a:ext cx="7236296" cy="6381328"/>
          </a:xfrm>
        </p:spPr>
        <p:txBody>
          <a:bodyPr>
            <a:noAutofit/>
          </a:bodyPr>
          <a:lstStyle/>
          <a:p>
            <a:pPr algn="ctr"/>
            <a:r>
              <a:rPr lang="en-GB" sz="5400" i="1" dirty="0" smtClean="0">
                <a:solidFill>
                  <a:schemeClr val="accent1">
                    <a:lumMod val="75000"/>
                  </a:schemeClr>
                </a:solidFill>
              </a:rPr>
              <a:t>Re</a:t>
            </a:r>
            <a:r>
              <a:rPr lang="sr-Latn-CS" sz="5400" i="1" dirty="0" smtClean="0">
                <a:solidFill>
                  <a:schemeClr val="accent1">
                    <a:lumMod val="75000"/>
                  </a:schemeClr>
                </a:solidFill>
              </a:rPr>
              <a:t>žimi rada </a:t>
            </a:r>
            <a:r>
              <a:rPr lang="en-GB" sz="5400" i="1" dirty="0" err="1" smtClean="0">
                <a:solidFill>
                  <a:schemeClr val="accent1">
                    <a:lumMod val="75000"/>
                  </a:schemeClr>
                </a:solidFill>
              </a:rPr>
              <a:t>elektromotornih</a:t>
            </a:r>
            <a:r>
              <a:rPr lang="en-GB" sz="5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5400" i="1" dirty="0" err="1" smtClean="0">
                <a:solidFill>
                  <a:schemeClr val="accent1">
                    <a:lumMod val="75000"/>
                  </a:schemeClr>
                </a:solidFill>
              </a:rPr>
              <a:t>pogona</a:t>
            </a: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endParaRPr lang="en-GB" sz="6000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688632"/>
          </a:xfrm>
        </p:spPr>
        <p:txBody>
          <a:bodyPr>
            <a:normAutofit/>
          </a:bodyPr>
          <a:lstStyle/>
          <a:p>
            <a:pPr marL="825246" indent="-742950" algn="just"/>
            <a:r>
              <a:rPr lang="sr-Latn-CS" sz="2800" dirty="0" smtClean="0">
                <a:latin typeface="Arial" pitchFamily="34" charset="0"/>
                <a:cs typeface="Arial" pitchFamily="34" charset="0"/>
              </a:rPr>
              <a:t>Tri </a:t>
            </a:r>
            <a:r>
              <a:rPr lang="sr-Latn-C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osnovna režima rada 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elektromotornih pogonu su:</a:t>
            </a:r>
          </a:p>
          <a:p>
            <a:pPr marL="825246" indent="-742950" algn="just">
              <a:buFont typeface="+mj-lt"/>
              <a:buAutoNum type="arabicPeriod"/>
            </a:pP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Trajni</a:t>
            </a:r>
            <a:r>
              <a:rPr lang="sr-Latn-C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(p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rimje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r-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pogon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ventilatora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25246" indent="-742950" algn="just">
              <a:buFont typeface="+mj-lt"/>
              <a:buAutoNum type="arabicPeriod"/>
            </a:pP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kratkotrajni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(p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rimje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r-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pogon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krana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) </a:t>
            </a:r>
            <a:endParaRPr lang="sr-Latn-CS" sz="2800" b="1" dirty="0" smtClean="0">
              <a:latin typeface="Arial" pitchFamily="34" charset="0"/>
              <a:cs typeface="Arial" pitchFamily="34" charset="0"/>
            </a:endParaRPr>
          </a:p>
          <a:p>
            <a:pPr marL="825246" indent="-742950" algn="just">
              <a:buFont typeface="+mj-lt"/>
              <a:buAutoNum type="arabicPeriod"/>
            </a:pP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intermitentni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režim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rada</a:t>
            </a:r>
            <a:r>
              <a:rPr lang="sr-Latn-C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(p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rimje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r-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pogon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automatskog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struga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sr-Latn-CS" sz="2800" b="1" dirty="0" smtClean="0">
              <a:latin typeface="Arial" pitchFamily="34" charset="0"/>
              <a:cs typeface="Arial" pitchFamily="34" charset="0"/>
            </a:endParaRPr>
          </a:p>
          <a:p>
            <a:pPr marL="825246" indent="-742950" algn="just">
              <a:buNone/>
            </a:pPr>
            <a:endParaRPr lang="sr-Latn-CS" sz="2800" b="1" dirty="0" smtClean="0">
              <a:latin typeface="Arial" pitchFamily="34" charset="0"/>
              <a:cs typeface="Arial" pitchFamily="34" charset="0"/>
            </a:endParaRPr>
          </a:p>
          <a:p>
            <a:pPr marL="825246" indent="-742950" algn="just"/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Elektromotori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rade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tri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različita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režima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rada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natpisnoj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pločici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nalaze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odgovarajuće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oznake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800" b="1" dirty="0" smtClean="0"/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352928" cy="5616624"/>
          </a:xfrm>
        </p:spPr>
        <p:txBody>
          <a:bodyPr>
            <a:normAutofit/>
          </a:bodyPr>
          <a:lstStyle/>
          <a:p>
            <a:pPr marL="825246" indent="-742950" algn="just">
              <a:buFont typeface="Wingdings" pitchFamily="2" charset="2"/>
              <a:buChar char="q"/>
            </a:pPr>
            <a:r>
              <a:rPr lang="sr-Latn-CS" sz="3200" b="1" dirty="0" smtClean="0">
                <a:latin typeface="Arial" pitchFamily="34" charset="0"/>
                <a:cs typeface="Arial" pitchFamily="34" charset="0"/>
              </a:rPr>
              <a:t>Razlikuju se tri </a:t>
            </a:r>
            <a:r>
              <a:rPr lang="sr-Latn-C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kočiona režima </a:t>
            </a:r>
            <a:r>
              <a:rPr lang="sr-Latn-CS" sz="3200" b="1" dirty="0" smtClean="0">
                <a:latin typeface="Arial" pitchFamily="34" charset="0"/>
                <a:cs typeface="Arial" pitchFamily="34" charset="0"/>
              </a:rPr>
              <a:t>rada:</a:t>
            </a:r>
          </a:p>
          <a:p>
            <a:pPr marL="825246" indent="-742950" algn="just">
              <a:buFont typeface="+mj-lt"/>
              <a:buAutoNum type="arabicPeriod"/>
            </a:pPr>
            <a:r>
              <a:rPr lang="sr-Latn-CS" sz="3200" dirty="0" smtClean="0">
                <a:latin typeface="Arial" pitchFamily="34" charset="0"/>
                <a:cs typeface="Arial" pitchFamily="34" charset="0"/>
              </a:rPr>
              <a:t>Generatorsko kočenje</a:t>
            </a:r>
          </a:p>
          <a:p>
            <a:pPr marL="825246" indent="-742950" algn="just">
              <a:buFont typeface="+mj-lt"/>
              <a:buAutoNum type="arabicPeriod"/>
            </a:pPr>
            <a:r>
              <a:rPr lang="sr-Latn-CS" sz="3200" dirty="0" smtClean="0">
                <a:latin typeface="Arial" pitchFamily="34" charset="0"/>
                <a:cs typeface="Arial" pitchFamily="34" charset="0"/>
              </a:rPr>
              <a:t>Elektrodinamičko kočenje</a:t>
            </a:r>
          </a:p>
          <a:p>
            <a:pPr marL="825246" indent="-742950" algn="just">
              <a:buFont typeface="+mj-lt"/>
              <a:buAutoNum type="arabicPeriod"/>
            </a:pPr>
            <a:r>
              <a:rPr lang="sr-Latn-CS" sz="3200" dirty="0" smtClean="0">
                <a:latin typeface="Arial" pitchFamily="34" charset="0"/>
                <a:cs typeface="Arial" pitchFamily="34" charset="0"/>
              </a:rPr>
              <a:t>Protivstrujno kočenje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825246" indent="-742950" algn="just">
              <a:buNone/>
            </a:pPr>
            <a:endParaRPr lang="en-GB" sz="2800" b="1" dirty="0" smtClean="0"/>
          </a:p>
          <a:p>
            <a:pPr algn="just"/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484784"/>
            <a:ext cx="7236296" cy="3528392"/>
          </a:xfrm>
        </p:spPr>
        <p:txBody>
          <a:bodyPr>
            <a:noAutofit/>
          </a:bodyPr>
          <a:lstStyle/>
          <a:p>
            <a:pPr algn="ctr"/>
            <a:r>
              <a:rPr lang="sr-Latn-CS" sz="4400" dirty="0" smtClean="0">
                <a:solidFill>
                  <a:srgbClr val="00B0F0"/>
                </a:solidFill>
              </a:rPr>
              <a:t>Konstrukcioni elementi i p</a:t>
            </a:r>
            <a:r>
              <a:rPr lang="en-GB" sz="4400" dirty="0" err="1" smtClean="0">
                <a:solidFill>
                  <a:srgbClr val="00B0F0"/>
                </a:solidFill>
              </a:rPr>
              <a:t>rincip</a:t>
            </a:r>
            <a:r>
              <a:rPr lang="en-GB" sz="4400" dirty="0" smtClean="0">
                <a:solidFill>
                  <a:srgbClr val="00B0F0"/>
                </a:solidFill>
              </a:rPr>
              <a:t> </a:t>
            </a:r>
            <a:r>
              <a:rPr lang="en-GB" sz="4400" dirty="0" err="1" smtClean="0">
                <a:solidFill>
                  <a:srgbClr val="00B0F0"/>
                </a:solidFill>
              </a:rPr>
              <a:t>rada</a:t>
            </a:r>
            <a:r>
              <a:rPr lang="en-GB" sz="4400" dirty="0" smtClean="0">
                <a:solidFill>
                  <a:srgbClr val="00B0F0"/>
                </a:solidFill>
              </a:rPr>
              <a:t> </a:t>
            </a:r>
            <a:r>
              <a:rPr lang="en-GB" sz="4400" dirty="0" err="1" smtClean="0">
                <a:solidFill>
                  <a:srgbClr val="00B0F0"/>
                </a:solidFill>
              </a:rPr>
              <a:t>asinhronih</a:t>
            </a:r>
            <a:r>
              <a:rPr lang="en-GB" sz="4400" dirty="0" smtClean="0">
                <a:solidFill>
                  <a:srgbClr val="00B0F0"/>
                </a:solidFill>
              </a:rPr>
              <a:t> ma</a:t>
            </a:r>
            <a:r>
              <a:rPr lang="sr-Latn-CS" sz="4400" dirty="0" smtClean="0">
                <a:solidFill>
                  <a:srgbClr val="00B0F0"/>
                </a:solidFill>
              </a:rPr>
              <a:t>šina</a:t>
            </a:r>
            <a:r>
              <a:rPr lang="en-US" sz="9600" i="1" dirty="0" smtClean="0"/>
              <a:t/>
            </a:r>
            <a:br>
              <a:rPr lang="en-US" sz="9600" i="1" dirty="0" smtClean="0"/>
            </a:br>
            <a:endParaRPr lang="en-GB" sz="6000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136904" cy="141277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70C0"/>
                </a:solidFill>
              </a:rPr>
              <a:t>Konstrukcija asinhronog motora</a:t>
            </a:r>
            <a:endParaRPr lang="sr-Latn-CS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494149" cy="274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506888"/>
            <a:ext cx="2088232" cy="23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688632"/>
          </a:xfrm>
        </p:spPr>
        <p:txBody>
          <a:bodyPr>
            <a:normAutofit/>
          </a:bodyPr>
          <a:lstStyle/>
          <a:p>
            <a:pPr algn="just"/>
            <a:r>
              <a:rPr lang="pl-PL" sz="2800" dirty="0" smtClean="0"/>
              <a:t> Puštanje u rad </a:t>
            </a:r>
            <a:r>
              <a:rPr lang="pl-PL" sz="2800" b="1" dirty="0" smtClean="0">
                <a:sym typeface="Symbol"/>
              </a:rPr>
              <a:t>počinje</a:t>
            </a:r>
            <a:r>
              <a:rPr lang="pl-PL" sz="2800" dirty="0" smtClean="0">
                <a:sym typeface="Symbol"/>
              </a:rPr>
              <a:t> dok je </a:t>
            </a:r>
            <a:r>
              <a:rPr lang="pl-PL" sz="2800" dirty="0" smtClean="0"/>
              <a:t>rotor u stanju </a:t>
            </a:r>
            <a:r>
              <a:rPr lang="en-US" sz="2800" dirty="0" err="1" smtClean="0"/>
              <a:t>mirovanja</a:t>
            </a:r>
            <a:r>
              <a:rPr lang="sr-Latn-ME" sz="2800" dirty="0" smtClean="0"/>
              <a:t>,</a:t>
            </a:r>
            <a:r>
              <a:rPr lang="en-US" sz="2800" dirty="0" smtClean="0"/>
              <a:t> </a:t>
            </a:r>
            <a:r>
              <a:rPr lang="en-US" sz="2800" b="1" dirty="0" err="1" smtClean="0"/>
              <a:t>završava</a:t>
            </a:r>
            <a:r>
              <a:rPr lang="en-US" sz="2800" dirty="0" smtClean="0"/>
              <a:t> se </a:t>
            </a:r>
            <a:r>
              <a:rPr lang="en-US" sz="2800" dirty="0" err="1" smtClean="0"/>
              <a:t>onda</a:t>
            </a:r>
            <a:r>
              <a:rPr lang="en-US" sz="2800" dirty="0" smtClean="0"/>
              <a:t> </a:t>
            </a:r>
            <a:r>
              <a:rPr lang="en-US" sz="2800" dirty="0" err="1" smtClean="0"/>
              <a:t>kada</a:t>
            </a:r>
            <a:r>
              <a:rPr lang="en-US" sz="2800" dirty="0" smtClean="0"/>
              <a:t> se, </a:t>
            </a:r>
            <a:r>
              <a:rPr lang="en-US" sz="2800" dirty="0" err="1" smtClean="0"/>
              <a:t>pri</a:t>
            </a:r>
            <a:r>
              <a:rPr lang="en-US" sz="2800" dirty="0" smtClean="0"/>
              <a:t> </a:t>
            </a:r>
            <a:r>
              <a:rPr lang="en-US" sz="2800" dirty="0" err="1" smtClean="0"/>
              <a:t>odgovarajućoj</a:t>
            </a:r>
            <a:r>
              <a:rPr lang="en-US" sz="2800" dirty="0" smtClean="0"/>
              <a:t> </a:t>
            </a:r>
            <a:r>
              <a:rPr lang="en-US" sz="2800" dirty="0" err="1" smtClean="0"/>
              <a:t>brzini</a:t>
            </a:r>
            <a:r>
              <a:rPr lang="en-US" sz="2800" dirty="0" smtClean="0"/>
              <a:t> </a:t>
            </a:r>
            <a:r>
              <a:rPr lang="en-US" sz="2800" dirty="0" err="1" smtClean="0"/>
              <a:t>obrtanja</a:t>
            </a:r>
            <a:r>
              <a:rPr lang="en-US" sz="2800" dirty="0" smtClean="0"/>
              <a:t>, </a:t>
            </a:r>
            <a:r>
              <a:rPr lang="en-US" sz="2800" dirty="0" err="1" smtClean="0"/>
              <a:t>izjednače</a:t>
            </a:r>
            <a:r>
              <a:rPr lang="sr-Latn-ME" sz="2800" dirty="0" smtClean="0"/>
              <a:t> </a:t>
            </a:r>
            <a:r>
              <a:rPr lang="pl-PL" sz="2800" u="sng" dirty="0" smtClean="0"/>
              <a:t>razvijeni momenat motora i otporni momenat radnog mehanizma.</a:t>
            </a:r>
          </a:p>
          <a:p>
            <a:pPr algn="just">
              <a:buNone/>
            </a:pPr>
            <a:endParaRPr lang="pl-PL" sz="2800" u="sng" dirty="0" smtClean="0"/>
          </a:p>
          <a:p>
            <a:pPr algn="just"/>
            <a:r>
              <a:rPr lang="sr-Latn-CS" sz="2800" b="1" dirty="0" smtClean="0"/>
              <a:t> </a:t>
            </a:r>
            <a:r>
              <a:rPr lang="en-US" sz="2800" b="1" dirty="0" smtClean="0"/>
              <a:t>ROTOR NIKADA NE MOŽE DA STIGNE OBRTNO POLJE STATORA</a:t>
            </a:r>
            <a:r>
              <a:rPr lang="sr-Latn-CS" sz="2800" b="1" dirty="0" smtClean="0"/>
              <a:t> !!!</a:t>
            </a: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533400"/>
            <a:ext cx="5772476" cy="3806588"/>
          </a:xfrm>
        </p:spPr>
        <p:txBody>
          <a:bodyPr/>
          <a:lstStyle/>
          <a:p>
            <a:pPr algn="ctr"/>
            <a:r>
              <a:rPr lang="sr-Latn-CS" sz="5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Elektromotori u emp</a:t>
            </a:r>
            <a:endParaRPr lang="en-GB" sz="5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688632"/>
          </a:xfrm>
        </p:spPr>
        <p:txBody>
          <a:bodyPr>
            <a:normAutofit/>
          </a:bodyPr>
          <a:lstStyle/>
          <a:p>
            <a:pPr algn="just"/>
            <a:r>
              <a:rPr lang="sr-Latn-ME" sz="2800" dirty="0" smtClean="0">
                <a:latin typeface="Times New Roman" pitchFamily="18" charset="0"/>
                <a:cs typeface="Times New Roman" pitchFamily="18" charset="0"/>
              </a:rPr>
              <a:t> Kod motora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većih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snaga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pokretanje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problem 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obzirom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sr-Latn-M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mrežu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ME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sr-Latn-ME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ME" sz="2800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se 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osnovi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sr-Latn-ME" sz="28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ešava</a:t>
            </a:r>
            <a:r>
              <a:rPr lang="sr-Latn-M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smanjenjem napona napajanja, prim</a:t>
            </a:r>
            <a:r>
              <a:rPr lang="sr-Latn-ME" sz="28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enom dodatnih uređaja koji se priključuju u strujno</a:t>
            </a:r>
            <a:r>
              <a:rPr lang="sr-Latn-M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kolo statora</a:t>
            </a:r>
            <a:r>
              <a:rPr lang="sr-Latn-ME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sr-Latn-ME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ME" sz="2800" dirty="0" smtClean="0">
                <a:latin typeface="Times New Roman" pitchFamily="18" charset="0"/>
                <a:cs typeface="Times New Roman" pitchFamily="18" charset="0"/>
              </a:rPr>
              <a:t>Uređaji koji se koriste su prigušnice, autotransformatori, prebacači ili uređaji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energetske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elektronike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ME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484784"/>
            <a:ext cx="7236296" cy="3528392"/>
          </a:xfrm>
        </p:spPr>
        <p:txBody>
          <a:bodyPr>
            <a:noAutofit/>
          </a:bodyPr>
          <a:lstStyle/>
          <a:p>
            <a:pPr algn="ctr"/>
            <a:r>
              <a:rPr lang="sr-Latn-CS" sz="4400" dirty="0" smtClean="0">
                <a:solidFill>
                  <a:srgbClr val="00B0F0"/>
                </a:solidFill>
              </a:rPr>
              <a:t>Natpisna pločica </a:t>
            </a:r>
            <a:r>
              <a:rPr lang="en-GB" sz="4400" dirty="0" err="1" smtClean="0">
                <a:solidFill>
                  <a:srgbClr val="00B0F0"/>
                </a:solidFill>
              </a:rPr>
              <a:t>asinhronih</a:t>
            </a:r>
            <a:r>
              <a:rPr lang="en-GB" sz="4400" dirty="0" smtClean="0">
                <a:solidFill>
                  <a:srgbClr val="00B0F0"/>
                </a:solidFill>
              </a:rPr>
              <a:t> ma</a:t>
            </a:r>
            <a:r>
              <a:rPr lang="sr-Latn-CS" sz="4400" dirty="0" smtClean="0">
                <a:solidFill>
                  <a:srgbClr val="00B0F0"/>
                </a:solidFill>
              </a:rPr>
              <a:t>šina</a:t>
            </a:r>
            <a:r>
              <a:rPr lang="en-US" sz="9600" i="1" dirty="0" smtClean="0"/>
              <a:t/>
            </a:r>
            <a:br>
              <a:rPr lang="en-US" sz="9600" i="1" dirty="0" smtClean="0"/>
            </a:br>
            <a:endParaRPr lang="en-GB" sz="6000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68863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800" dirty="0" smtClean="0"/>
              <a:t>Na </a:t>
            </a:r>
            <a:r>
              <a:rPr lang="en-GB" sz="2800" b="1" dirty="0" err="1" smtClean="0">
                <a:solidFill>
                  <a:srgbClr val="FF0000"/>
                </a:solidFill>
              </a:rPr>
              <a:t>natpisnoj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plo</a:t>
            </a:r>
            <a:r>
              <a:rPr lang="sr-Latn-CS" sz="2800" b="1" dirty="0" smtClean="0">
                <a:solidFill>
                  <a:srgbClr val="FF0000"/>
                </a:solidFill>
              </a:rPr>
              <a:t>čici </a:t>
            </a:r>
            <a:r>
              <a:rPr lang="sr-Latn-CS" sz="2800" dirty="0" smtClean="0"/>
              <a:t>s</a:t>
            </a:r>
            <a:r>
              <a:rPr lang="en-GB" sz="2800" dirty="0" smtClean="0"/>
              <a:t>e </a:t>
            </a:r>
            <a:r>
              <a:rPr lang="en-GB" sz="2800" dirty="0" err="1" smtClean="0"/>
              <a:t>nalaze</a:t>
            </a:r>
            <a:r>
              <a:rPr lang="sr-Latn-CS" sz="2800" dirty="0" smtClean="0"/>
              <a:t> </a:t>
            </a:r>
            <a:r>
              <a:rPr lang="sr-Latn-CS" sz="2800" b="1" dirty="0" smtClean="0"/>
              <a:t>osnovni podaci o mašini o nazivnom (nominalnom) režimu rada.</a:t>
            </a:r>
            <a:endParaRPr lang="en-GB" sz="2800" b="1" dirty="0" smtClean="0"/>
          </a:p>
          <a:p>
            <a:pPr algn="just">
              <a:buFont typeface="Wingdings" pitchFamily="2" charset="2"/>
              <a:buChar char="q"/>
            </a:pPr>
            <a:endParaRPr lang="sr-Latn-CS" sz="2800" dirty="0" smtClean="0"/>
          </a:p>
          <a:p>
            <a:pPr algn="just">
              <a:buFont typeface="Wingdings" pitchFamily="2" charset="2"/>
              <a:buChar char="q"/>
            </a:pPr>
            <a:r>
              <a:rPr lang="sr-Latn-CS" sz="2800" dirty="0" smtClean="0"/>
              <a:t>Nominalni iznos svake od veličina sa natpisne pločice treba shvatitu kao </a:t>
            </a:r>
            <a:r>
              <a:rPr lang="sr-Latn-CS" sz="2800" b="1" dirty="0" smtClean="0"/>
              <a:t>najveću vrijednost koja se može imati u trajnom radu</a:t>
            </a:r>
            <a:r>
              <a:rPr lang="en-GB" sz="2800" b="1" dirty="0" smtClean="0"/>
              <a:t>.</a:t>
            </a:r>
            <a:endParaRPr lang="sr-Latn-CS" sz="2800" b="1" dirty="0" smtClean="0"/>
          </a:p>
          <a:p>
            <a:pPr algn="just">
              <a:buFont typeface="Wingdings" pitchFamily="2" charset="2"/>
              <a:buChar char="q"/>
            </a:pPr>
            <a:endParaRPr lang="sr-Latn-CS" sz="2800" dirty="0" smtClean="0"/>
          </a:p>
          <a:p>
            <a:pPr algn="just">
              <a:buFont typeface="Wingdings" pitchFamily="2" charset="2"/>
              <a:buChar char="q"/>
            </a:pPr>
            <a:r>
              <a:rPr lang="sr-Latn-CS" sz="2800" dirty="0" smtClean="0"/>
              <a:t>Dajući neku nazivnu veličinu proizvođač garantuje da je mašina u trajnom radu može podnijeti bez ograničenja</a:t>
            </a:r>
            <a:r>
              <a:rPr lang="en-GB" sz="2800" dirty="0" smtClean="0"/>
              <a:t>.</a:t>
            </a:r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424936" cy="5421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800" dirty="0" smtClean="0"/>
              <a:t>          Mjesto postavljanja-na kućištu mašine</a:t>
            </a:r>
          </a:p>
          <a:p>
            <a:pPr>
              <a:buNone/>
            </a:pP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43</a:t>
            </a:fld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88948"/>
            <a:ext cx="2376264" cy="20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6004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05064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424936" cy="573325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r-Latn-CS" dirty="0" smtClean="0"/>
              <a:t>Naziv proizvođača</a:t>
            </a:r>
          </a:p>
          <a:p>
            <a:pPr>
              <a:buFont typeface="Wingdings" pitchFamily="2" charset="2"/>
              <a:buChar char="§"/>
            </a:pPr>
            <a:r>
              <a:rPr lang="sr-Latn-CS" dirty="0" smtClean="0"/>
              <a:t>Oznaka proizvođača</a:t>
            </a:r>
          </a:p>
          <a:p>
            <a:pPr>
              <a:buFont typeface="Wingdings" pitchFamily="2" charset="2"/>
              <a:buChar char="§"/>
            </a:pPr>
            <a:r>
              <a:rPr lang="sr-Latn-CS" dirty="0" smtClean="0"/>
              <a:t>Fabrički/indetifikacioni broj</a:t>
            </a:r>
          </a:p>
          <a:p>
            <a:pPr>
              <a:buFont typeface="Wingdings" pitchFamily="2" charset="2"/>
              <a:buChar char="§"/>
            </a:pPr>
            <a:r>
              <a:rPr lang="sr-Latn-CS" dirty="0" smtClean="0"/>
              <a:t>Nominalni napon</a:t>
            </a:r>
          </a:p>
          <a:p>
            <a:pPr>
              <a:buFont typeface="Wingdings" pitchFamily="2" charset="2"/>
              <a:buChar char="§"/>
            </a:pPr>
            <a:r>
              <a:rPr lang="sr-Latn-CS" dirty="0" smtClean="0"/>
              <a:t>Nominalna struja</a:t>
            </a:r>
          </a:p>
          <a:p>
            <a:pPr>
              <a:buFont typeface="Wingdings" pitchFamily="2" charset="2"/>
              <a:buChar char="§"/>
            </a:pPr>
            <a:r>
              <a:rPr lang="sr-Latn-CS" dirty="0" smtClean="0"/>
              <a:t>Nominalna snaga</a:t>
            </a:r>
          </a:p>
          <a:p>
            <a:pPr>
              <a:buFont typeface="Wingdings" pitchFamily="2" charset="2"/>
              <a:buChar char="§"/>
            </a:pPr>
            <a:r>
              <a:rPr lang="sr-Latn-CS" dirty="0" smtClean="0"/>
              <a:t>Nominalna brzina obrtanja</a:t>
            </a:r>
          </a:p>
          <a:p>
            <a:pPr>
              <a:buFont typeface="Wingdings" pitchFamily="2" charset="2"/>
              <a:buChar char="§"/>
            </a:pPr>
            <a:r>
              <a:rPr lang="sr-Latn-CS" dirty="0" smtClean="0"/>
              <a:t>Nominalna frekvencija</a:t>
            </a:r>
          </a:p>
          <a:p>
            <a:pPr>
              <a:buFont typeface="Wingdings" pitchFamily="2" charset="2"/>
              <a:buChar char="§"/>
            </a:pPr>
            <a:r>
              <a:rPr lang="sr-Latn-CS" dirty="0" smtClean="0"/>
              <a:t>Nominalni faktor snage</a:t>
            </a:r>
          </a:p>
          <a:p>
            <a:pPr>
              <a:buFont typeface="Wingdings" pitchFamily="2" charset="2"/>
              <a:buChar char="§"/>
            </a:pPr>
            <a:r>
              <a:rPr lang="sr-Latn-CS" dirty="0" smtClean="0"/>
              <a:t>Termička klasa izolacije</a:t>
            </a:r>
          </a:p>
          <a:p>
            <a:pPr>
              <a:buFont typeface="Wingdings" pitchFamily="2" charset="2"/>
              <a:buChar char="§"/>
            </a:pPr>
            <a:r>
              <a:rPr lang="sr-Latn-CS" dirty="0" smtClean="0"/>
              <a:t>IP oznaka-stepen zaštite</a:t>
            </a:r>
          </a:p>
          <a:p>
            <a:pPr>
              <a:buFont typeface="Wingdings" pitchFamily="2" charset="2"/>
              <a:buChar char="§"/>
            </a:pPr>
            <a:r>
              <a:rPr lang="sr-Latn-CS" dirty="0" smtClean="0"/>
              <a:t>IM oznaka-način montaže</a:t>
            </a:r>
          </a:p>
          <a:p>
            <a:pPr>
              <a:buFont typeface="Wingdings" pitchFamily="2" charset="2"/>
              <a:buChar char="§"/>
            </a:pPr>
            <a:r>
              <a:rPr lang="sr-Latn-CS" dirty="0" smtClean="0"/>
              <a:t>S oznaka-predviđeni režim rada (vrsta pogona)</a:t>
            </a:r>
          </a:p>
          <a:p>
            <a:pPr>
              <a:buFont typeface="Wingdings" pitchFamily="2" charset="2"/>
              <a:buChar char="§"/>
            </a:pPr>
            <a:r>
              <a:rPr lang="sr-Latn-CS" dirty="0" smtClean="0"/>
              <a:t>I drugi...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20482" name="AutoShape 2" descr="Laboratorija iz elektricnih mas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4" name="AutoShape 4" descr="Laboratorija iz elektricnih mas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426947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484784"/>
            <a:ext cx="7236296" cy="2880320"/>
          </a:xfrm>
        </p:spPr>
        <p:txBody>
          <a:bodyPr>
            <a:noAutofit/>
          </a:bodyPr>
          <a:lstStyle/>
          <a:p>
            <a:pPr algn="ctr"/>
            <a:r>
              <a:rPr lang="en-GB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Klizanje</a:t>
            </a:r>
            <a:r>
              <a:rPr lang="en-GB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momentna</a:t>
            </a:r>
            <a:r>
              <a:rPr lang="en-GB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karakteristika</a:t>
            </a:r>
            <a:r>
              <a:rPr lang="en-GB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asinhron</a:t>
            </a:r>
            <a:r>
              <a:rPr lang="sr-Latn-C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 mašina</a:t>
            </a:r>
            <a:endParaRPr lang="en-GB" sz="2800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688632"/>
          </a:xfrm>
        </p:spPr>
        <p:txBody>
          <a:bodyPr>
            <a:normAutofit/>
          </a:bodyPr>
          <a:lstStyle/>
          <a:p>
            <a:pPr algn="just"/>
            <a:r>
              <a:rPr lang="sr-Latn-CS" sz="2800" dirty="0" smtClean="0"/>
              <a:t>Brzina obrtanja polja naziva se </a:t>
            </a:r>
            <a:r>
              <a:rPr lang="sr-Latn-CS" sz="2800" b="1" dirty="0" smtClean="0">
                <a:solidFill>
                  <a:srgbClr val="FF0000"/>
                </a:solidFill>
              </a:rPr>
              <a:t>sinhrona brzina </a:t>
            </a:r>
            <a:r>
              <a:rPr lang="sr-Latn-CS" sz="2800" dirty="0" smtClean="0"/>
              <a:t>i definisana je </a:t>
            </a:r>
            <a:r>
              <a:rPr lang="sr-Latn-CS" sz="2800" b="1" dirty="0" smtClean="0"/>
              <a:t>frekvencijom napajanja </a:t>
            </a:r>
            <a:r>
              <a:rPr lang="sr-Latn-CS" sz="2800" b="1" i="1" dirty="0" smtClean="0"/>
              <a:t>f</a:t>
            </a:r>
            <a:r>
              <a:rPr lang="sr-Latn-CS" sz="2800" b="1" dirty="0" smtClean="0"/>
              <a:t> i brojem pari magnetnih polova </a:t>
            </a:r>
            <a:r>
              <a:rPr lang="sr-Latn-CS" sz="2800" b="1" i="1" dirty="0" smtClean="0"/>
              <a:t>p</a:t>
            </a:r>
            <a:r>
              <a:rPr lang="sr-Latn-CS" sz="2800" b="1" dirty="0" smtClean="0"/>
              <a:t>. </a:t>
            </a:r>
            <a:endParaRPr lang="en-GB" sz="2800" b="1" dirty="0" smtClean="0"/>
          </a:p>
          <a:p>
            <a:pPr algn="just"/>
            <a:r>
              <a:rPr lang="sr-Latn-CS" sz="2800" dirty="0" smtClean="0"/>
              <a:t>Izražava se u obrtajima u minuti kao: </a:t>
            </a:r>
          </a:p>
          <a:p>
            <a:pPr algn="just"/>
            <a:endParaRPr lang="en-GB" sz="2800" dirty="0" smtClean="0"/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31840" y="3501008"/>
            <a:ext cx="244827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/>
              <a:t>n</a:t>
            </a:r>
            <a:r>
              <a:rPr lang="sr-Latn-CS" sz="2400" i="1" baseline="-25000" dirty="0" smtClean="0"/>
              <a:t>s</a:t>
            </a:r>
            <a:r>
              <a:rPr lang="sr-Latn-CS" sz="2400" i="1" dirty="0" smtClean="0"/>
              <a:t> </a:t>
            </a:r>
            <a:r>
              <a:rPr lang="sr-Latn-CS" sz="2400" dirty="0" smtClean="0"/>
              <a:t>= 60 </a:t>
            </a:r>
            <a:r>
              <a:rPr lang="sr-Latn-CS" sz="2400" i="1" dirty="0" smtClean="0"/>
              <a:t>f / p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688632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sr-Latn-CS" sz="2800" b="1" dirty="0" smtClean="0"/>
              <a:t>Rotor asinhrone mašine obrće se </a:t>
            </a:r>
            <a:r>
              <a:rPr lang="sr-Latn-CS" sz="2800" b="1" dirty="0" smtClean="0">
                <a:solidFill>
                  <a:srgbClr val="FF0000"/>
                </a:solidFill>
              </a:rPr>
              <a:t>brzinom </a:t>
            </a:r>
            <a:r>
              <a:rPr lang="sr-Latn-CS" sz="2800" b="1" i="1" dirty="0" smtClean="0">
                <a:solidFill>
                  <a:srgbClr val="FF0000"/>
                </a:solidFill>
              </a:rPr>
              <a:t>n</a:t>
            </a:r>
            <a:r>
              <a:rPr lang="sr-Latn-CS" sz="2800" b="1" dirty="0" smtClean="0">
                <a:solidFill>
                  <a:srgbClr val="FF0000"/>
                </a:solidFill>
              </a:rPr>
              <a:t> </a:t>
            </a:r>
            <a:r>
              <a:rPr lang="sr-Latn-CS" sz="2800" b="1" dirty="0" smtClean="0"/>
              <a:t>koja je različita od sinhrone brzine obrtnog polja</a:t>
            </a:r>
            <a:r>
              <a:rPr lang="en-GB" sz="2800" b="1" dirty="0" smtClean="0"/>
              <a:t>.</a:t>
            </a:r>
          </a:p>
          <a:p>
            <a:pPr algn="just">
              <a:buNone/>
            </a:pPr>
            <a:endParaRPr lang="en-GB" sz="2800" b="1" dirty="0" smtClean="0"/>
          </a:p>
          <a:p>
            <a:pPr algn="just">
              <a:buFont typeface="Courier New" pitchFamily="49" charset="0"/>
              <a:buChar char="o"/>
            </a:pPr>
            <a:r>
              <a:rPr lang="sr-Latn-CS" sz="2800" b="1" dirty="0" smtClean="0">
                <a:solidFill>
                  <a:srgbClr val="002060"/>
                </a:solidFill>
              </a:rPr>
              <a:t>Kada mašina radi kao motor, ugaona brzina obrtanja rotora je niža od sinhrone, a kada radi kao generator je veća od sinhrone</a:t>
            </a:r>
            <a:r>
              <a:rPr lang="en-GB" sz="2800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None/>
            </a:pPr>
            <a:endParaRPr lang="en-GB" sz="2800" dirty="0" smtClean="0"/>
          </a:p>
          <a:p>
            <a:pPr algn="just">
              <a:buFont typeface="Courier New" pitchFamily="49" charset="0"/>
              <a:buChar char="o"/>
            </a:pPr>
            <a:r>
              <a:rPr lang="sr-Latn-CS" sz="2800" dirty="0" smtClean="0"/>
              <a:t>Razlika između brzine obrtanja rotora i sinhrone brzine naziva se </a:t>
            </a:r>
            <a:r>
              <a:rPr lang="sr-Latn-CS" sz="2800" b="1" dirty="0" smtClean="0">
                <a:solidFill>
                  <a:srgbClr val="FF0000"/>
                </a:solidFill>
              </a:rPr>
              <a:t>klizanje</a:t>
            </a:r>
            <a:r>
              <a:rPr lang="sr-Latn-CS" sz="2800" b="1" dirty="0" smtClean="0"/>
              <a:t>.</a:t>
            </a:r>
            <a:r>
              <a:rPr lang="sr-Latn-CS" sz="2800" dirty="0" smtClean="0"/>
              <a:t> </a:t>
            </a:r>
            <a:endParaRPr lang="en-GB" sz="2800" dirty="0" smtClean="0"/>
          </a:p>
          <a:p>
            <a:pPr algn="just"/>
            <a:endParaRPr lang="en-GB" sz="2800" dirty="0" smtClean="0"/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688632"/>
          </a:xfrm>
        </p:spPr>
        <p:txBody>
          <a:bodyPr>
            <a:normAutofit/>
          </a:bodyPr>
          <a:lstStyle/>
          <a:p>
            <a:pPr algn="just"/>
            <a:r>
              <a:rPr lang="sr-Latn-CS" sz="2800" dirty="0" smtClean="0"/>
              <a:t>Klizanje se ponekad izražava u apsolutnim jedinicama, </a:t>
            </a:r>
            <a:r>
              <a:rPr lang="sr-Latn-CS" sz="2800" i="1" dirty="0" smtClean="0"/>
              <a:t>o/min</a:t>
            </a:r>
            <a:r>
              <a:rPr lang="sr-Latn-CS" sz="2800" dirty="0" smtClean="0"/>
              <a:t>, a češće u relativnim jedinicama odnosno u procentima</a:t>
            </a:r>
            <a:r>
              <a:rPr lang="en-GB" sz="2800" dirty="0" smtClean="0"/>
              <a:t>.</a:t>
            </a:r>
          </a:p>
          <a:p>
            <a:pPr algn="just"/>
            <a:endParaRPr lang="sr-Latn-CS" sz="2800" dirty="0" smtClean="0"/>
          </a:p>
          <a:p>
            <a:pPr algn="just"/>
            <a:endParaRPr lang="sr-Latn-CS" sz="2800" dirty="0" smtClean="0"/>
          </a:p>
          <a:p>
            <a:pPr algn="just"/>
            <a:endParaRPr lang="sr-Latn-CS" sz="2800" dirty="0" smtClean="0"/>
          </a:p>
          <a:p>
            <a:pPr algn="just"/>
            <a:r>
              <a:rPr lang="sr-Latn-CS" sz="2800" dirty="0" smtClean="0"/>
              <a:t>Klizanje jednako nula </a:t>
            </a:r>
            <a:r>
              <a:rPr lang="en-GB" sz="2800" dirty="0" smtClean="0"/>
              <a:t>(s=0) </a:t>
            </a:r>
            <a:r>
              <a:rPr lang="sr-Latn-CS" sz="2800" dirty="0" smtClean="0"/>
              <a:t>predstavlja </a:t>
            </a:r>
            <a:r>
              <a:rPr lang="sr-Latn-CS" sz="2800" b="1" dirty="0" smtClean="0"/>
              <a:t>sinhronu brzinu</a:t>
            </a:r>
            <a:r>
              <a:rPr lang="en-GB" sz="2800" dirty="0" smtClean="0"/>
              <a:t>.</a:t>
            </a:r>
          </a:p>
          <a:p>
            <a:pPr algn="just">
              <a:buNone/>
            </a:pPr>
            <a:endParaRPr lang="en-GB" sz="2800" dirty="0" smtClean="0"/>
          </a:p>
          <a:p>
            <a:pPr algn="just"/>
            <a:r>
              <a:rPr lang="en-GB" sz="2800" dirty="0" smtClean="0"/>
              <a:t>K</a:t>
            </a:r>
            <a:r>
              <a:rPr lang="sr-Latn-CS" sz="2800" dirty="0" smtClean="0"/>
              <a:t>lizanje od jedan</a:t>
            </a:r>
            <a:r>
              <a:rPr lang="en-GB" sz="2800" dirty="0" smtClean="0"/>
              <a:t> (s=1 </a:t>
            </a:r>
            <a:r>
              <a:rPr lang="en-GB" sz="2800" dirty="0" err="1" smtClean="0"/>
              <a:t>odnosno</a:t>
            </a:r>
            <a:r>
              <a:rPr lang="en-GB" sz="2800" dirty="0" smtClean="0"/>
              <a:t> </a:t>
            </a:r>
            <a:r>
              <a:rPr lang="sr-Latn-CS" sz="2800" dirty="0" smtClean="0"/>
              <a:t>100%) označava </a:t>
            </a:r>
            <a:r>
              <a:rPr lang="sr-Latn-CS" sz="2800" b="1" dirty="0" smtClean="0"/>
              <a:t>mirovanje</a:t>
            </a:r>
            <a:r>
              <a:rPr lang="sr-Latn-CS" sz="2800" dirty="0" smtClean="0"/>
              <a:t> (zakočenost) ili </a:t>
            </a:r>
            <a:r>
              <a:rPr lang="sr-Latn-CS" sz="2800" b="1" dirty="0" smtClean="0"/>
              <a:t>sam trenutak polaska. </a:t>
            </a:r>
            <a:endParaRPr lang="en-GB" sz="2800" b="1" dirty="0" smtClean="0"/>
          </a:p>
          <a:p>
            <a:pPr algn="just"/>
            <a:endParaRPr lang="en-GB" sz="2800" dirty="0" smtClean="0"/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2492897"/>
            <a:ext cx="4896544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sr-Latn-CS" sz="2800" i="1" dirty="0" smtClean="0"/>
              <a:t>s = </a:t>
            </a:r>
            <a:r>
              <a:rPr lang="sr-Latn-CS" sz="2800" dirty="0" smtClean="0"/>
              <a:t>(</a:t>
            </a:r>
            <a:r>
              <a:rPr lang="sr-Latn-CS" sz="2800" i="1" dirty="0" smtClean="0"/>
              <a:t>n</a:t>
            </a:r>
            <a:r>
              <a:rPr lang="sr-Latn-CS" sz="2800" i="1" baseline="-25000" dirty="0" smtClean="0"/>
              <a:t>s</a:t>
            </a:r>
            <a:r>
              <a:rPr lang="sr-Latn-CS" sz="2800" i="1" dirty="0" smtClean="0"/>
              <a:t> </a:t>
            </a:r>
            <a:r>
              <a:rPr lang="sr-Latn-CS" sz="2800" i="1" dirty="0" smtClean="0">
                <a:sym typeface="Symbol"/>
              </a:rPr>
              <a:t></a:t>
            </a:r>
            <a:r>
              <a:rPr lang="sr-Latn-CS" sz="2800" i="1" dirty="0" smtClean="0"/>
              <a:t> n</a:t>
            </a:r>
            <a:r>
              <a:rPr lang="sr-Latn-CS" sz="2800" dirty="0" smtClean="0"/>
              <a:t>)</a:t>
            </a:r>
            <a:r>
              <a:rPr lang="sr-Latn-CS" sz="2800" i="1" dirty="0" smtClean="0"/>
              <a:t> / n</a:t>
            </a:r>
            <a:r>
              <a:rPr lang="sr-Latn-CS" sz="2800" i="1" baseline="-25000" dirty="0" smtClean="0"/>
              <a:t>s</a:t>
            </a:r>
            <a:r>
              <a:rPr lang="sr-Latn-CS" sz="2800" dirty="0" smtClean="0"/>
              <a:t> 		</a:t>
            </a:r>
            <a:endParaRPr lang="en-GB" sz="2800" dirty="0" smtClean="0"/>
          </a:p>
          <a:p>
            <a:pPr algn="r">
              <a:buNone/>
            </a:pPr>
            <a:r>
              <a:rPr lang="sr-Latn-CS" sz="2800" dirty="0" smtClean="0"/>
              <a:t>		</a:t>
            </a:r>
            <a:endParaRPr lang="en-GB" sz="2800" dirty="0" smtClean="0"/>
          </a:p>
          <a:p>
            <a:pPr algn="ctr">
              <a:buNone/>
            </a:pPr>
            <a:r>
              <a:rPr lang="sr-Latn-CS" sz="2800" i="1" dirty="0" smtClean="0"/>
              <a:t>s</a:t>
            </a:r>
            <a:r>
              <a:rPr lang="sr-Latn-CS" sz="2800" dirty="0" smtClean="0"/>
              <a:t> [%] = 100 (</a:t>
            </a:r>
            <a:r>
              <a:rPr lang="sr-Latn-CS" sz="2800" i="1" dirty="0" smtClean="0"/>
              <a:t>n</a:t>
            </a:r>
            <a:r>
              <a:rPr lang="sr-Latn-CS" sz="2800" i="1" baseline="-25000" dirty="0" smtClean="0"/>
              <a:t>s</a:t>
            </a:r>
            <a:r>
              <a:rPr lang="sr-Latn-CS" sz="2800" i="1" dirty="0" smtClean="0"/>
              <a:t> </a:t>
            </a:r>
            <a:r>
              <a:rPr lang="sr-Latn-CS" sz="2800" i="1" dirty="0" smtClean="0">
                <a:sym typeface="Symbol"/>
              </a:rPr>
              <a:t></a:t>
            </a:r>
            <a:r>
              <a:rPr lang="sr-Latn-CS" sz="2800" i="1" dirty="0" smtClean="0"/>
              <a:t> n</a:t>
            </a:r>
            <a:r>
              <a:rPr lang="sr-Latn-CS" sz="2800" dirty="0" smtClean="0"/>
              <a:t>)</a:t>
            </a:r>
            <a:r>
              <a:rPr lang="sr-Latn-CS" sz="2800" i="1" dirty="0" smtClean="0"/>
              <a:t> / n</a:t>
            </a:r>
            <a:r>
              <a:rPr lang="sr-Latn-CS" sz="2800" i="1" baseline="-25000" dirty="0" smtClean="0"/>
              <a:t>s</a:t>
            </a:r>
            <a:r>
              <a:rPr lang="sr-Latn-CS" sz="2800" dirty="0" smtClean="0"/>
              <a:t>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484784"/>
            <a:ext cx="7236296" cy="2880320"/>
          </a:xfrm>
        </p:spPr>
        <p:txBody>
          <a:bodyPr>
            <a:noAutofit/>
          </a:bodyPr>
          <a:lstStyle/>
          <a:p>
            <a:pPr algn="ctr"/>
            <a:r>
              <a:rPr lang="sr-Latn-CS" sz="4400" dirty="0" smtClean="0">
                <a:solidFill>
                  <a:srgbClr val="0070C0"/>
                </a:solidFill>
              </a:rPr>
              <a:t>Režim</a:t>
            </a:r>
            <a:r>
              <a:rPr lang="en-GB" sz="4400" dirty="0" smtClean="0">
                <a:solidFill>
                  <a:srgbClr val="0070C0"/>
                </a:solidFill>
              </a:rPr>
              <a:t> </a:t>
            </a:r>
            <a:r>
              <a:rPr lang="en-GB" sz="4400" dirty="0" err="1" smtClean="0">
                <a:solidFill>
                  <a:srgbClr val="0070C0"/>
                </a:solidFill>
              </a:rPr>
              <a:t>rada</a:t>
            </a:r>
            <a:r>
              <a:rPr lang="en-GB" sz="4400" dirty="0" smtClean="0">
                <a:solidFill>
                  <a:srgbClr val="0070C0"/>
                </a:solidFill>
              </a:rPr>
              <a:t> </a:t>
            </a:r>
            <a:r>
              <a:rPr lang="en-GB" sz="4400" dirty="0" err="1" smtClean="0">
                <a:solidFill>
                  <a:srgbClr val="0070C0"/>
                </a:solidFill>
              </a:rPr>
              <a:t>sinhronih</a:t>
            </a:r>
            <a:r>
              <a:rPr lang="en-GB" sz="4400" dirty="0" smtClean="0">
                <a:solidFill>
                  <a:srgbClr val="0070C0"/>
                </a:solidFill>
              </a:rPr>
              <a:t> ma</a:t>
            </a:r>
            <a:r>
              <a:rPr lang="sr-Latn-CS" sz="4400" dirty="0" smtClean="0">
                <a:solidFill>
                  <a:srgbClr val="0070C0"/>
                </a:solidFill>
              </a:rPr>
              <a:t>šina</a:t>
            </a:r>
            <a:endParaRPr lang="en-GB" sz="4400" i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568952" cy="5205192"/>
          </a:xfrm>
        </p:spPr>
        <p:txBody>
          <a:bodyPr>
            <a:normAutofit/>
          </a:bodyPr>
          <a:lstStyle/>
          <a:p>
            <a:pPr algn="just"/>
            <a:r>
              <a:rPr lang="en-GB" sz="3200" b="1" u="sng" dirty="0" err="1" smtClean="0">
                <a:latin typeface="Arial" pitchFamily="34" charset="0"/>
                <a:cs typeface="Arial" pitchFamily="34" charset="0"/>
              </a:rPr>
              <a:t>Elektromotor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glavni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sr-Latn-CS" sz="32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elektromotornog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pogona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pokreće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radnu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mašinu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pri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32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emu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vrši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mehani</a:t>
            </a:r>
            <a:r>
              <a:rPr lang="sr-Latn-CS" sz="32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ki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rad.</a:t>
            </a:r>
          </a:p>
          <a:p>
            <a:pPr algn="just">
              <a:buNone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U EMP-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koriste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tri </a:t>
            </a:r>
            <a:r>
              <a:rPr lang="en-GB" sz="32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osnovne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vrste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elektromotora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: </a:t>
            </a:r>
            <a:endParaRPr lang="sr-Latn-CS" sz="3200" dirty="0" smtClean="0">
              <a:latin typeface="Arial" pitchFamily="34" charset="0"/>
              <a:cs typeface="Arial" pitchFamily="34" charset="0"/>
            </a:endParaRPr>
          </a:p>
          <a:p>
            <a:pPr marL="596646" indent="-514350" algn="just">
              <a:buFont typeface="+mj-lt"/>
              <a:buAutoNum type="arabicPeriod"/>
            </a:pP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motori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jednosmjerne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struje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, </a:t>
            </a:r>
            <a:endParaRPr lang="sr-Latn-CS" sz="3200" b="1" dirty="0" smtClean="0">
              <a:latin typeface="Arial" pitchFamily="34" charset="0"/>
              <a:cs typeface="Arial" pitchFamily="34" charset="0"/>
            </a:endParaRPr>
          </a:p>
          <a:p>
            <a:pPr marL="596646" indent="-514350" algn="just">
              <a:buFont typeface="+mj-lt"/>
              <a:buAutoNum type="arabicPeriod"/>
            </a:pP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asinhroni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motori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sr-Latn-CS" sz="3200" b="1" dirty="0" smtClean="0">
              <a:latin typeface="Arial" pitchFamily="34" charset="0"/>
              <a:cs typeface="Arial" pitchFamily="34" charset="0"/>
            </a:endParaRPr>
          </a:p>
          <a:p>
            <a:pPr marL="596646" indent="-514350" algn="just">
              <a:buFont typeface="+mj-lt"/>
              <a:buAutoNum type="arabicPeriod"/>
            </a:pP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sinhroni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motori</a:t>
            </a:r>
            <a:endParaRPr lang="sr-Latn-CS" sz="3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GB" dirty="0" smtClean="0"/>
          </a:p>
          <a:p>
            <a:pPr algn="just"/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352928" cy="5904656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sr-Latn-CS" sz="2800" b="1" dirty="0" smtClean="0"/>
              <a:t>1.</a:t>
            </a:r>
            <a:r>
              <a:rPr lang="sr-Latn-CS" sz="2800" b="1" dirty="0" smtClean="0">
                <a:solidFill>
                  <a:srgbClr val="FF0000"/>
                </a:solidFill>
              </a:rPr>
              <a:t>Generatorski</a:t>
            </a:r>
            <a:r>
              <a:rPr lang="sr-Latn-CS" sz="2800" dirty="0" smtClean="0"/>
              <a:t>-pretvara mehaničku energiju u električnu</a:t>
            </a:r>
          </a:p>
          <a:p>
            <a:pPr marL="457200" indent="-457200" algn="just">
              <a:buNone/>
            </a:pPr>
            <a:endParaRPr lang="sr-Latn-CS" sz="2800" dirty="0" smtClean="0"/>
          </a:p>
          <a:p>
            <a:pPr marL="457200" indent="-457200" algn="just">
              <a:buNone/>
            </a:pPr>
            <a:r>
              <a:rPr lang="sr-Latn-CS" sz="2800" b="1" dirty="0" smtClean="0"/>
              <a:t>2.</a:t>
            </a:r>
            <a:r>
              <a:rPr lang="sr-Latn-CS" sz="2800" b="1" dirty="0" smtClean="0">
                <a:solidFill>
                  <a:srgbClr val="FF0000"/>
                </a:solidFill>
              </a:rPr>
              <a:t>Motorni</a:t>
            </a:r>
            <a:r>
              <a:rPr lang="sr-Latn-CS" sz="2800" b="1" dirty="0" smtClean="0"/>
              <a:t>-</a:t>
            </a:r>
            <a:r>
              <a:rPr lang="sr-Latn-CS" sz="2800" dirty="0" smtClean="0"/>
              <a:t>pretvara električnu energiju u mehaničku</a:t>
            </a:r>
          </a:p>
          <a:p>
            <a:pPr marL="457200" indent="-457200" algn="just">
              <a:buNone/>
            </a:pPr>
            <a:endParaRPr lang="sr-Latn-CS" sz="2800" b="1" dirty="0" smtClean="0"/>
          </a:p>
          <a:p>
            <a:pPr marL="457200" indent="-457200" algn="just">
              <a:buNone/>
            </a:pPr>
            <a:r>
              <a:rPr lang="sr-Latn-CS" sz="2800" b="1" dirty="0" smtClean="0"/>
              <a:t>3.</a:t>
            </a:r>
            <a:r>
              <a:rPr lang="sr-Latn-CS" sz="2800" b="1" dirty="0" smtClean="0">
                <a:solidFill>
                  <a:srgbClr val="FF0000"/>
                </a:solidFill>
              </a:rPr>
              <a:t>Kompezatorski</a:t>
            </a:r>
            <a:r>
              <a:rPr lang="sr-Latn-CS" sz="2800" b="1" dirty="0" smtClean="0"/>
              <a:t>-</a:t>
            </a:r>
            <a:r>
              <a:rPr lang="en-GB" sz="2800" dirty="0" smtClean="0"/>
              <a:t> ne </a:t>
            </a:r>
            <a:r>
              <a:rPr lang="en-GB" sz="2800" dirty="0" err="1" smtClean="0"/>
              <a:t>proizvodi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ne </a:t>
            </a:r>
            <a:r>
              <a:rPr lang="en-GB" sz="2800" dirty="0" err="1" smtClean="0"/>
              <a:t>troši</a:t>
            </a:r>
            <a:r>
              <a:rPr lang="en-GB" sz="2800" dirty="0" smtClean="0"/>
              <a:t> </a:t>
            </a:r>
            <a:r>
              <a:rPr lang="en-GB" sz="2800" dirty="0" err="1" smtClean="0"/>
              <a:t>aktivnu</a:t>
            </a:r>
            <a:r>
              <a:rPr lang="en-GB" sz="2800" dirty="0" smtClean="0"/>
              <a:t> </a:t>
            </a:r>
            <a:r>
              <a:rPr lang="en-GB" sz="2800" dirty="0" err="1" smtClean="0"/>
              <a:t>energiju</a:t>
            </a:r>
            <a:r>
              <a:rPr lang="en-GB" sz="2800" dirty="0" smtClean="0"/>
              <a:t>, </a:t>
            </a:r>
            <a:r>
              <a:rPr lang="en-GB" sz="2800" dirty="0" err="1" smtClean="0"/>
              <a:t>odnosno</a:t>
            </a:r>
            <a:r>
              <a:rPr lang="en-GB" sz="2800" dirty="0" smtClean="0"/>
              <a:t> </a:t>
            </a:r>
            <a:r>
              <a:rPr lang="en-GB" sz="2800" dirty="0" err="1" smtClean="0"/>
              <a:t>troši</a:t>
            </a:r>
            <a:r>
              <a:rPr lang="en-GB" sz="2800" dirty="0" smtClean="0"/>
              <a:t> je </a:t>
            </a:r>
            <a:r>
              <a:rPr lang="en-GB" sz="2800" dirty="0" err="1" smtClean="0"/>
              <a:t>samo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pokrivanje</a:t>
            </a:r>
            <a:r>
              <a:rPr lang="en-GB" sz="2800" dirty="0" smtClean="0"/>
              <a:t> </a:t>
            </a:r>
            <a:r>
              <a:rPr lang="en-GB" sz="2800" dirty="0" err="1" smtClean="0"/>
              <a:t>gubitaka</a:t>
            </a:r>
            <a:endParaRPr lang="sr-Latn-CS" sz="2800" dirty="0" smtClean="0"/>
          </a:p>
          <a:p>
            <a:pPr marL="457200" indent="-457200" algn="just">
              <a:buNone/>
            </a:pPr>
            <a:endParaRPr lang="sr-Latn-CS" sz="2800" dirty="0" smtClean="0"/>
          </a:p>
          <a:p>
            <a:pPr marL="457200" indent="-457200" algn="just"/>
            <a:r>
              <a:rPr lang="sr-Latn-CS" sz="2800" b="1" dirty="0" smtClean="0"/>
              <a:t>U</a:t>
            </a:r>
            <a:r>
              <a:rPr lang="en-GB" sz="2800" b="1" dirty="0" err="1" smtClean="0"/>
              <a:t>glavnom</a:t>
            </a:r>
            <a:r>
              <a:rPr lang="sr-Latn-CS" sz="2800" b="1" dirty="0" smtClean="0"/>
              <a:t> se koriste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kao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generatori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električne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energije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naizmjenične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struje</a:t>
            </a:r>
            <a:r>
              <a:rPr lang="sr-Latn-CS" sz="2800" b="1" dirty="0" smtClean="0"/>
              <a:t>.</a:t>
            </a:r>
          </a:p>
          <a:p>
            <a:pPr algn="just"/>
            <a:endParaRPr lang="en-GB" sz="2800" dirty="0" smtClean="0"/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352928" cy="5904656"/>
          </a:xfrm>
        </p:spPr>
        <p:txBody>
          <a:bodyPr>
            <a:normAutofit/>
          </a:bodyPr>
          <a:lstStyle/>
          <a:p>
            <a:pPr algn="just"/>
            <a:r>
              <a:rPr lang="sr-Latn-CS" sz="2800" b="1" dirty="0" smtClean="0">
                <a:solidFill>
                  <a:srgbClr val="FF0000"/>
                </a:solidFill>
              </a:rPr>
              <a:t>Sinhroni generatori </a:t>
            </a:r>
            <a:r>
              <a:rPr lang="sr-Latn-CS" sz="2800" b="1" dirty="0" smtClean="0"/>
              <a:t>dominantno </a:t>
            </a:r>
            <a:r>
              <a:rPr lang="en-GB" sz="2800" b="1" dirty="0" err="1" smtClean="0"/>
              <a:t>vladaju</a:t>
            </a:r>
            <a:r>
              <a:rPr lang="en-GB" sz="2800" dirty="0" smtClean="0"/>
              <a:t> u </a:t>
            </a:r>
            <a:r>
              <a:rPr lang="en-GB" sz="2800" dirty="0" err="1" smtClean="0"/>
              <a:t>proizvodnji</a:t>
            </a:r>
            <a:r>
              <a:rPr lang="en-GB" sz="2800" dirty="0" smtClean="0"/>
              <a:t> </a:t>
            </a:r>
            <a:r>
              <a:rPr lang="en-GB" sz="2800" dirty="0" err="1" smtClean="0"/>
              <a:t>električne</a:t>
            </a:r>
            <a:r>
              <a:rPr lang="en-GB" sz="2800" dirty="0" smtClean="0"/>
              <a:t> </a:t>
            </a:r>
            <a:r>
              <a:rPr lang="en-GB" sz="2800" dirty="0" err="1" smtClean="0"/>
              <a:t>energije</a:t>
            </a:r>
            <a:r>
              <a:rPr lang="en-GB" sz="2800" dirty="0" smtClean="0"/>
              <a:t> u </a:t>
            </a:r>
            <a:r>
              <a:rPr lang="en-GB" sz="2800" dirty="0" err="1" smtClean="0"/>
              <a:t>savremenoj</a:t>
            </a:r>
            <a:r>
              <a:rPr lang="en-GB" sz="2800" dirty="0" smtClean="0"/>
              <a:t> </a:t>
            </a:r>
            <a:r>
              <a:rPr lang="en-GB" sz="2800" dirty="0" err="1" smtClean="0"/>
              <a:t>elektroenergetici</a:t>
            </a:r>
            <a:r>
              <a:rPr lang="en-GB" sz="2800" dirty="0" smtClean="0"/>
              <a:t>.  </a:t>
            </a:r>
            <a:endParaRPr lang="sr-Latn-CS" sz="2800" dirty="0" smtClean="0"/>
          </a:p>
          <a:p>
            <a:pPr algn="just"/>
            <a:endParaRPr lang="sr-Latn-CS" sz="2800" dirty="0" smtClean="0"/>
          </a:p>
          <a:p>
            <a:pPr algn="just"/>
            <a:r>
              <a:rPr lang="sr-Latn-CS" sz="2800" dirty="0" smtClean="0"/>
              <a:t> N</a:t>
            </a:r>
            <a:r>
              <a:rPr lang="vi-VN" sz="2800" dirty="0" smtClean="0"/>
              <a:t>ajveće rotacione električne mašine koje se danas izrađuju</a:t>
            </a:r>
            <a:r>
              <a:rPr lang="sr-Latn-CS" sz="2800" dirty="0" smtClean="0"/>
              <a:t>.</a:t>
            </a:r>
          </a:p>
          <a:p>
            <a:pPr algn="just">
              <a:buNone/>
            </a:pPr>
            <a:endParaRPr lang="sr-Latn-CS" sz="2800" dirty="0" smtClean="0"/>
          </a:p>
          <a:p>
            <a:pPr algn="just"/>
            <a:r>
              <a:rPr lang="sr-Latn-CS" sz="2800" b="1" dirty="0" smtClean="0"/>
              <a:t>Prema vrsti pogonske mašine </a:t>
            </a:r>
            <a:r>
              <a:rPr lang="sr-Latn-CS" sz="2800" dirty="0" smtClean="0"/>
              <a:t>dijele se na: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002060"/>
                </a:solidFill>
              </a:rPr>
              <a:t>turbogeneratore, </a:t>
            </a:r>
            <a:endParaRPr lang="sr-Latn-CS" sz="2800" dirty="0" smtClean="0">
              <a:solidFill>
                <a:srgbClr val="002060"/>
              </a:solidFill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sr-Latn-CS" sz="2800" dirty="0" smtClean="0">
                <a:solidFill>
                  <a:srgbClr val="002060"/>
                </a:solidFill>
              </a:rPr>
              <a:t>h</a:t>
            </a:r>
            <a:r>
              <a:rPr lang="it-IT" sz="2800" dirty="0" smtClean="0">
                <a:solidFill>
                  <a:srgbClr val="002060"/>
                </a:solidFill>
              </a:rPr>
              <a:t>idrogeneratore</a:t>
            </a:r>
            <a:r>
              <a:rPr lang="sr-Latn-CS" sz="2800" dirty="0" smtClean="0">
                <a:solidFill>
                  <a:srgbClr val="002060"/>
                </a:solidFill>
              </a:rPr>
              <a:t> i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002060"/>
                </a:solidFill>
              </a:rPr>
              <a:t>dizel generatore</a:t>
            </a:r>
            <a:r>
              <a:rPr lang="sr-Latn-CS" sz="2800" dirty="0" smtClean="0">
                <a:solidFill>
                  <a:srgbClr val="002060"/>
                </a:solidFill>
              </a:rPr>
              <a:t>.</a:t>
            </a:r>
            <a:endParaRPr lang="sr-Latn-CS" sz="2800" dirty="0" smtClean="0"/>
          </a:p>
          <a:p>
            <a:pPr algn="just"/>
            <a:endParaRPr lang="en-GB" sz="2800" dirty="0" smtClean="0"/>
          </a:p>
          <a:p>
            <a:pPr algn="just">
              <a:buNone/>
            </a:pPr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8568952" cy="60486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C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Motori jednosmjerne struje 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spadaju u rotacione električne mašine kod kojih se vrši pretvaranje električne u mehaničku energiju rotacionog kretanja.</a:t>
            </a:r>
            <a:endParaRPr lang="en-GB" sz="3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sr-Latn-CS" sz="2800" dirty="0" smtClean="0">
                <a:latin typeface="Arial" pitchFamily="34" charset="0"/>
                <a:cs typeface="Arial" pitchFamily="34" charset="0"/>
              </a:rPr>
              <a:t>Danas su potisnuti iz upotrebe-od strane motora za naizmjeničnu struju, iz više razloga:</a:t>
            </a:r>
          </a:p>
          <a:p>
            <a:pPr algn="just">
              <a:buFont typeface="Courier New" pitchFamily="49" charset="0"/>
              <a:buChar char="o"/>
            </a:pPr>
            <a:r>
              <a:rPr lang="sr-Latn-C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veća cijena</a:t>
            </a:r>
          </a:p>
          <a:p>
            <a:pPr algn="just">
              <a:buFont typeface="Courier New" pitchFamily="49" charset="0"/>
              <a:buChar char="o"/>
            </a:pPr>
            <a:r>
              <a:rPr lang="sr-Latn-C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skuplje održavanje</a:t>
            </a:r>
          </a:p>
          <a:p>
            <a:pPr algn="just">
              <a:buFont typeface="Courier New" pitchFamily="49" charset="0"/>
              <a:buChar char="o"/>
            </a:pPr>
            <a:r>
              <a:rPr lang="sr-Latn-C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manja pouzdanost</a:t>
            </a:r>
          </a:p>
          <a:p>
            <a:pPr algn="just">
              <a:buFont typeface="Courier New" pitchFamily="49" charset="0"/>
              <a:buChar char="o"/>
            </a:pPr>
            <a:r>
              <a:rPr lang="sr-Latn-C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kraći vijek trajanja </a:t>
            </a:r>
            <a:endParaRPr lang="sr-Latn-CS" sz="2800" dirty="0" smtClean="0">
              <a:solidFill>
                <a:schemeClr val="accent2"/>
              </a:solidFill>
            </a:endParaRPr>
          </a:p>
          <a:p>
            <a:pPr algn="just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dirty="0" smtClean="0"/>
          </a:p>
          <a:p>
            <a:pPr algn="just"/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2724314" cy="218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568952" cy="57606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Osnovni</a:t>
            </a:r>
            <a:r>
              <a:rPr lang="en-US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elementi</a:t>
            </a:r>
            <a:r>
              <a:rPr lang="en-US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MJSS-e</a:t>
            </a:r>
            <a:r>
              <a:rPr lang="sr-Latn-CS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mirujući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stator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obrtni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rotor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dirty="0" smtClean="0"/>
          </a:p>
          <a:p>
            <a:pPr algn="just"/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6357258" cy="37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24936" cy="59046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C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Stator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 motora jednosmjerne struje je o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blika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šupljeg valjka od masivnog gvožđa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čijoj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unutrašnjoj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strani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pričvršćeni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polovi izrađeni od feromagnetskih limova.</a:t>
            </a: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Rotor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 motora jednosmjerne struje je c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ilindričnog oblik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a, 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sastavljen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 je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 od tankih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feromagnetskih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limova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ravnom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erno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ožljebljen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svom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obimu,a n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alazi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vratilu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mašine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2800" dirty="0" smtClean="0">
                <a:latin typeface="Arial" pitchFamily="34" charset="0"/>
                <a:cs typeface="Arial" pitchFamily="34" charset="0"/>
              </a:rPr>
              <a:t>Jedan od </a:t>
            </a:r>
            <a:r>
              <a:rPr lang="sr-Latn-CS" sz="2800" b="1" dirty="0" smtClean="0">
                <a:latin typeface="Arial" pitchFamily="34" charset="0"/>
                <a:cs typeface="Arial" pitchFamily="34" charset="0"/>
              </a:rPr>
              <a:t>glavnih nedostataka </a:t>
            </a:r>
            <a:r>
              <a:rPr lang="sr-Latn-CS" sz="2800" dirty="0" smtClean="0">
                <a:latin typeface="Arial" pitchFamily="34" charset="0"/>
                <a:cs typeface="Arial" pitchFamily="34" charset="0"/>
              </a:rPr>
              <a:t>ove vrste električnih motora je pojava iskrenja grafitnih četkica, koje dovodi do njihovog uništavanja, oksidacije i trošenja komutatora, kao i stvaranje čujnog i električnog šuma.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568952" cy="5760640"/>
          </a:xfrm>
        </p:spPr>
        <p:txBody>
          <a:bodyPr>
            <a:normAutofit/>
          </a:bodyPr>
          <a:lstStyle/>
          <a:p>
            <a:r>
              <a:rPr lang="sr-Latn-CS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Primjena</a:t>
            </a:r>
            <a:r>
              <a:rPr lang="en-US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motora jss</a:t>
            </a:r>
            <a:r>
              <a:rPr lang="en-US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-e</a:t>
            </a:r>
            <a:r>
              <a:rPr lang="sr-Latn-CS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GB" sz="36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CS" sz="3600" b="1" dirty="0" smtClean="0">
                <a:latin typeface="Arial" pitchFamily="34" charset="0"/>
                <a:cs typeface="Arial" pitchFamily="34" charset="0"/>
              </a:rPr>
              <a:t> Električna vuča </a:t>
            </a:r>
            <a:r>
              <a:rPr lang="sr-Latn-CS" sz="3600" dirty="0" smtClean="0">
                <a:latin typeface="Arial" pitchFamily="34" charset="0"/>
                <a:cs typeface="Arial" pitchFamily="34" charset="0"/>
              </a:rPr>
              <a:t>(trolejbusi, tramvaji, metroi, lokomotive)</a:t>
            </a:r>
          </a:p>
          <a:p>
            <a:pPr>
              <a:buFont typeface="Wingdings" pitchFamily="2" charset="2"/>
              <a:buChar char="q"/>
            </a:pPr>
            <a:r>
              <a:rPr lang="sr-Latn-CS" sz="3600" b="1" dirty="0" smtClean="0">
                <a:latin typeface="Arial" pitchFamily="34" charset="0"/>
                <a:cs typeface="Arial" pitchFamily="34" charset="0"/>
              </a:rPr>
              <a:t> Industrija </a:t>
            </a:r>
            <a:endParaRPr lang="sr-Latn-CS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sr-Latn-CS" sz="3600" b="1" dirty="0" smtClean="0">
                <a:latin typeface="Arial" pitchFamily="34" charset="0"/>
                <a:cs typeface="Arial" pitchFamily="34" charset="0"/>
              </a:rPr>
              <a:t>utomobili </a:t>
            </a:r>
            <a:r>
              <a:rPr lang="sr-Latn-CS" sz="3600" dirty="0" smtClean="0">
                <a:latin typeface="Arial" pitchFamily="34" charset="0"/>
                <a:cs typeface="Arial" pitchFamily="34" charset="0"/>
              </a:rPr>
              <a:t>(pogon brisača, pogon bočnih stakala, anlaser)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Arial" pitchFamily="34" charset="0"/>
                <a:cs typeface="Arial" pitchFamily="34" charset="0"/>
              </a:rPr>
              <a:t>Itd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dirty="0" smtClean="0"/>
          </a:p>
          <a:p>
            <a:pPr algn="just"/>
            <a:endParaRPr lang="en-GB" sz="2800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829BC2-2367-4106-A60B-526B2CE2F1C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1614</TotalTime>
  <Words>1652</Words>
  <Application>Microsoft Office PowerPoint</Application>
  <PresentationFormat>On-screen Show (4:3)</PresentationFormat>
  <Paragraphs>384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Oriel</vt:lpstr>
      <vt:lpstr>PowerPoint Presentation</vt:lpstr>
      <vt:lpstr>PowerPoint Presentation</vt:lpstr>
      <vt:lpstr>PowerPoint Presentation</vt:lpstr>
      <vt:lpstr>Elektromotori u emp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 se podsjetimo...</vt:lpstr>
      <vt:lpstr>Da se podsjetimo...</vt:lpstr>
      <vt:lpstr>Da se podsjetimo...</vt:lpstr>
      <vt:lpstr>VRSTE RADNIH MEHANIZAMA U EMP</vt:lpstr>
      <vt:lpstr>PowerPoint Presentation</vt:lpstr>
      <vt:lpstr>Da se podsjetimo...</vt:lpstr>
      <vt:lpstr>Da se podsjetimo...</vt:lpstr>
      <vt:lpstr>Da se podsjetimo...</vt:lpstr>
      <vt:lpstr>VRSTE SPREŽNIH MEHANIZAMA U EMP</vt:lpstr>
      <vt:lpstr>PowerPoint Presentation</vt:lpstr>
      <vt:lpstr>PowerPoint Presentation</vt:lpstr>
      <vt:lpstr>Karakteristike i funkcija transformatora, upravljačkih i regulacionih uređaja i otpornika                                                     </vt:lpstr>
      <vt:lpstr>PowerPoint Presentation</vt:lpstr>
      <vt:lpstr>PowerPoint Presentation</vt:lpstr>
      <vt:lpstr>PowerPoint Presentation</vt:lpstr>
      <vt:lpstr>Karakteristike i funkcija potenciometra, prigušnica i graničnih prekidača </vt:lpstr>
      <vt:lpstr>PowerPoint Presentation</vt:lpstr>
      <vt:lpstr>PowerPoint Presentation</vt:lpstr>
      <vt:lpstr>Karakteristike i funkcija osigurača, releja, senzora i tastera  </vt:lpstr>
      <vt:lpstr>PowerPoint Presentation</vt:lpstr>
      <vt:lpstr>PowerPoint Presentation</vt:lpstr>
      <vt:lpstr>Režimi rada elektromotornih pogona  </vt:lpstr>
      <vt:lpstr>PowerPoint Presentation</vt:lpstr>
      <vt:lpstr>PowerPoint Presentation</vt:lpstr>
      <vt:lpstr>Konstrukcioni elementi i princip rada asinhronih mašina </vt:lpstr>
      <vt:lpstr>Konstrukcija asinhronog motora</vt:lpstr>
      <vt:lpstr>PowerPoint Presentation</vt:lpstr>
      <vt:lpstr>PowerPoint Presentation</vt:lpstr>
      <vt:lpstr>Natpisna pločica asinhronih mašina </vt:lpstr>
      <vt:lpstr>PowerPoint Presentation</vt:lpstr>
      <vt:lpstr>PowerPoint Presentation</vt:lpstr>
      <vt:lpstr>PowerPoint Presentation</vt:lpstr>
      <vt:lpstr>Klizanje i momentna karakteristika asinhronih mašina</vt:lpstr>
      <vt:lpstr>PowerPoint Presentation</vt:lpstr>
      <vt:lpstr>PowerPoint Presentation</vt:lpstr>
      <vt:lpstr>PowerPoint Presentation</vt:lpstr>
      <vt:lpstr>Režim rada sinhronih mašina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 rada asinhronih mašina</dc:title>
  <dc:creator>VESNA</dc:creator>
  <cp:lastModifiedBy>Zbornica</cp:lastModifiedBy>
  <cp:revision>43</cp:revision>
  <dcterms:created xsi:type="dcterms:W3CDTF">2020-11-24T10:00:37Z</dcterms:created>
  <dcterms:modified xsi:type="dcterms:W3CDTF">2021-12-29T09:08:16Z</dcterms:modified>
</cp:coreProperties>
</file>