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CBC4-D559-4F2C-B0C0-615BB3E0F6E9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D950FE5-161F-4363-B87A-CF3574A85A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CBC4-D559-4F2C-B0C0-615BB3E0F6E9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0FE5-161F-4363-B87A-CF3574A85A5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D950FE5-161F-4363-B87A-CF3574A85A5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CBC4-D559-4F2C-B0C0-615BB3E0F6E9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CBC4-D559-4F2C-B0C0-615BB3E0F6E9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D950FE5-161F-4363-B87A-CF3574A85A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CBC4-D559-4F2C-B0C0-615BB3E0F6E9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D950FE5-161F-4363-B87A-CF3574A85A5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400CBC4-D559-4F2C-B0C0-615BB3E0F6E9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0FE5-161F-4363-B87A-CF3574A85A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CBC4-D559-4F2C-B0C0-615BB3E0F6E9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D950FE5-161F-4363-B87A-CF3574A85A5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CBC4-D559-4F2C-B0C0-615BB3E0F6E9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D950FE5-161F-4363-B87A-CF3574A85A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CBC4-D559-4F2C-B0C0-615BB3E0F6E9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950FE5-161F-4363-B87A-CF3574A85A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D950FE5-161F-4363-B87A-CF3574A85A5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CBC4-D559-4F2C-B0C0-615BB3E0F6E9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D950FE5-161F-4363-B87A-CF3574A85A5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400CBC4-D559-4F2C-B0C0-615BB3E0F6E9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400CBC4-D559-4F2C-B0C0-615BB3E0F6E9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D950FE5-161F-4363-B87A-CF3574A85A56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38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306896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>
                <a:solidFill>
                  <a:schemeClr val="tx1"/>
                </a:solidFill>
              </a:rPr>
              <a:t/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ZADACI </a:t>
            </a:r>
            <a:r>
              <a:rPr lang="en-US" sz="3600" b="1" dirty="0" err="1" smtClean="0">
                <a:solidFill>
                  <a:schemeClr val="tx1"/>
                </a:solidFill>
              </a:rPr>
              <a:t>iz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adicionih</a:t>
            </a:r>
            <a:r>
              <a:rPr lang="en-US" sz="3600" b="1" dirty="0" smtClean="0">
                <a:solidFill>
                  <a:schemeClr val="tx1"/>
                </a:solidFill>
              </a:rPr>
              <a:t> formula </a:t>
            </a:r>
            <a:r>
              <a:rPr lang="en-US" sz="3600" b="1" dirty="0" err="1" smtClean="0">
                <a:solidFill>
                  <a:schemeClr val="tx1"/>
                </a:solidFill>
              </a:rPr>
              <a:t>i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trigonometrijskih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funkcija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dvostrukog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ugla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i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poluugla</a:t>
            </a: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23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l"/>
                <a:r>
                  <a:rPr lang="en-US" sz="2200" b="1" dirty="0" smtClean="0">
                    <a:solidFill>
                      <a:schemeClr val="tx1"/>
                    </a:solidFill>
                  </a:rPr>
                  <a:t>Zadatak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1. </a:t>
                </a:r>
                <a:r>
                  <a:rPr lang="en-US" sz="2200" b="1" dirty="0" err="1">
                    <a:solidFill>
                      <a:schemeClr val="tx1"/>
                    </a:solidFill>
                  </a:rPr>
                  <a:t>Uprostiti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 err="1">
                    <a:solidFill>
                      <a:schemeClr val="tx1"/>
                    </a:solidFill>
                  </a:rPr>
                  <a:t>izraz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 smtClean="0">
                    <a:solidFill>
                      <a:schemeClr val="tx1"/>
                    </a:solidFill>
                  </a:rPr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𝒄𝒐𝒔𝒙</m:t>
                    </m:r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𝒔𝒊𝒏𝒙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929" b="-4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23528" y="2635169"/>
                <a:ext cx="2239011" cy="673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𝒄𝒐𝒔𝒙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𝒔𝒊𝒏𝒙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635169"/>
                <a:ext cx="2239011" cy="6732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353794" y="1556792"/>
            <a:ext cx="13244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Rješenje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11760" y="2803359"/>
                <a:ext cx="30909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</a:rPr>
                        <m:t>𝟔𝟎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𝒄𝒐𝒔𝒙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𝒔𝒊𝒏𝒙𝒄𝒐𝒔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𝟔𝟎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803359"/>
                <a:ext cx="309091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64088" y="2705640"/>
                <a:ext cx="2921826" cy="5688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𝟔𝟎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°−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0" smtClean="0">
                          <a:latin typeface="Cambria Math"/>
                          <a:ea typeface="Cambria Math"/>
                        </a:rPr>
                        <m:t>𝐬𝐢𝐧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⁡(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705640"/>
                <a:ext cx="2921826" cy="56887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411760" y="3789040"/>
                <a:ext cx="4005455" cy="3693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d>
                        <m:d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𝜷</m:t>
                          </m:r>
                        </m:e>
                      </m:d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𝜷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𝜷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en-US" b="1" dirty="0" smtClean="0">
                  <a:ea typeface="Cambria Math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3789040"/>
                <a:ext cx="4005455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34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l"/>
                <a:r>
                  <a:rPr lang="en-US" sz="2400" b="1" dirty="0" err="1" smtClean="0">
                    <a:solidFill>
                      <a:schemeClr val="tx1"/>
                    </a:solidFill>
                  </a:rPr>
                  <a:t>Zadatak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 2. </a:t>
                </a:r>
                <a:r>
                  <a:rPr lang="en-US" sz="2400" b="1" dirty="0" err="1" smtClean="0">
                    <a:solidFill>
                      <a:schemeClr val="tx1"/>
                    </a:solidFill>
                  </a:rPr>
                  <a:t>Uprostiti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chemeClr val="tx1"/>
                    </a:solidFill>
                  </a:rPr>
                  <a:t>izraz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 :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7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7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𝒄𝒐𝒔𝒙</m:t>
                        </m:r>
                        <m:r>
                          <a:rPr lang="en-US" sz="27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7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7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𝒔𝒊𝒏</m:t>
                        </m:r>
                        <m:d>
                          <m:dPr>
                            <m:ctrlPr>
                              <a:rPr lang="en-US" sz="27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7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7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en-US" sz="27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  <m:r>
                              <a:rPr lang="en-US" sz="27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7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</m:d>
                      </m:num>
                      <m:den>
                        <m:r>
                          <a:rPr lang="en-US" sz="27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7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𝒄𝒐𝒔</m:t>
                        </m:r>
                        <m:d>
                          <m:dPr>
                            <m:ctrlPr>
                              <a:rPr lang="en-US" sz="27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7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7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en-US" sz="27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  <m:r>
                              <a:rPr lang="en-US" sz="27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7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</m:d>
                        <m:r>
                          <a:rPr lang="en-US" sz="27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27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7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en-US" sz="27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𝒄𝒐𝒔𝒙</m:t>
                        </m:r>
                      </m:den>
                    </m:f>
                  </m:oMath>
                </a14:m>
                <a:endParaRPr lang="en-US" sz="27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929" t="-1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95536" y="1484784"/>
            <a:ext cx="13244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Rješenje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00650" y="1930074"/>
                <a:ext cx="3245825" cy="16734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n-US" sz="2000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endParaRPr lang="en-US" sz="2000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𝒔𝒊𝒏𝒙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</m:t>
                          </m:r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den>
                              </m:f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</m:num>
                        <m:den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𝒄𝒐𝒔</m:t>
                          </m:r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𝟔</m:t>
                                  </m:r>
                                </m:den>
                              </m:f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𝒄𝒐𝒔𝒙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50" y="1930074"/>
                <a:ext cx="3245825" cy="167340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61006" y="2102237"/>
                <a:ext cx="4388958" cy="17606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endParaRPr lang="en-US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𝒄𝒐𝒔𝒙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𝒔𝒊𝒏𝒙𝒄𝒐𝒔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𝒄𝒐𝒔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𝟔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𝒄𝒐𝒔𝒙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𝟔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)−</m:t>
                          </m:r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𝒄𝒐𝒔𝒙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006" y="2102237"/>
                <a:ext cx="4388958" cy="17606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79512" y="3455507"/>
                <a:ext cx="3816424" cy="19694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endParaRPr lang="en-US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𝒄𝒐𝒔𝒙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𝒄𝒐𝒔𝒙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)−</m:t>
                          </m:r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𝒄𝒐𝒔𝒙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455507"/>
                <a:ext cx="3816424" cy="196945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658287" y="3661781"/>
                <a:ext cx="3397009" cy="15579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endParaRPr lang="en-US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𝒄𝒐𝒔𝒙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𝒄𝒐𝒔𝒙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𝒄𝒐𝒔𝒙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287" y="3661781"/>
                <a:ext cx="3397009" cy="155792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V="1">
            <a:off x="4184429" y="4300286"/>
            <a:ext cx="288032" cy="2410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987783" y="4279855"/>
            <a:ext cx="288032" cy="241075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139952" y="4659913"/>
            <a:ext cx="288032" cy="33498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928320" y="4743659"/>
            <a:ext cx="288032" cy="1674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829112" y="3924365"/>
                <a:ext cx="1304781" cy="9520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b="1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b="1" i="1" smtClean="0">
                              <a:latin typeface="Cambria Math"/>
                            </a:rPr>
                            <m:t>𝒄𝒐𝒔𝒙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𝒔𝒊𝒏𝒙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112" y="3924365"/>
                <a:ext cx="1304781" cy="95205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921058" y="4061224"/>
                <a:ext cx="1069139" cy="678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b="1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latin typeface="Cambria Math"/>
                            </a:rPr>
                            <m:t>𝟑</m:t>
                          </m:r>
                        </m:e>
                      </m:rad>
                      <m:r>
                        <a:rPr lang="en-US" b="1" i="1" smtClean="0">
                          <a:latin typeface="Cambria Math"/>
                        </a:rPr>
                        <m:t>𝒄𝒕𝒈𝒙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1058" y="4061224"/>
                <a:ext cx="1069139" cy="678968"/>
              </a:xfrm>
              <a:prstGeom prst="rect">
                <a:avLst/>
              </a:prstGeom>
              <a:blipFill rotWithShape="1">
                <a:blip r:embed="rId8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827584" y="1930074"/>
                <a:ext cx="4005455" cy="3693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d>
                        <m:d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𝜷</m:t>
                          </m:r>
                        </m:e>
                      </m:d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𝜷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𝜷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en-US" b="1" dirty="0" smtClean="0">
                  <a:ea typeface="Cambria Math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930074"/>
                <a:ext cx="4005455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944269" y="1940988"/>
                <a:ext cx="4012637" cy="36933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/>
                          <a:ea typeface="Cambria Math"/>
                        </a:rPr>
                        <m:t>𝐜𝐨𝐬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⁡(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𝜷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)=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𝜷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𝜷</m:t>
                      </m:r>
                    </m:oMath>
                  </m:oMathPara>
                </a14:m>
                <a:endParaRPr lang="en-US" b="1" dirty="0" smtClean="0">
                  <a:ea typeface="Cambria Math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269" y="1940988"/>
                <a:ext cx="4012637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635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17" grpId="0"/>
      <p:bldP spid="18" grpId="0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l"/>
                <a:r>
                  <a:rPr lang="en-US" sz="2200" b="1" dirty="0" err="1" smtClean="0">
                    <a:solidFill>
                      <a:schemeClr val="tx1"/>
                    </a:solidFill>
                  </a:rPr>
                  <a:t>Zadatak</a:t>
                </a:r>
                <a:r>
                  <a:rPr lang="en-US" sz="2200" b="1" dirty="0" smtClean="0">
                    <a:solidFill>
                      <a:schemeClr val="tx1"/>
                    </a:solidFill>
                  </a:rPr>
                  <a:t> 3. </a:t>
                </a:r>
                <a:r>
                  <a:rPr lang="en-US" sz="2200" b="1" dirty="0" err="1">
                    <a:solidFill>
                      <a:schemeClr val="tx1"/>
                    </a:solidFill>
                  </a:rPr>
                  <a:t>Izra</a:t>
                </a:r>
                <a:r>
                  <a:rPr lang="sr-Latn-ME" sz="2200" b="1" dirty="0">
                    <a:solidFill>
                      <a:schemeClr val="tx1"/>
                    </a:solidFill>
                  </a:rPr>
                  <a:t>č</a:t>
                </a:r>
                <a:r>
                  <a:rPr lang="en-US" sz="2200" b="1" dirty="0" err="1" smtClean="0">
                    <a:solidFill>
                      <a:schemeClr val="tx1"/>
                    </a:solidFill>
                  </a:rPr>
                  <a:t>unati</a:t>
                </a:r>
                <a:r>
                  <a:rPr lang="en-US" sz="2200" b="1" dirty="0" smtClean="0">
                    <a:solidFill>
                      <a:schemeClr val="tx1"/>
                    </a:solidFill>
                  </a:rPr>
                  <a:t> : a)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2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2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𝒔𝒊𝒏</m:t>
                            </m:r>
                            <m:r>
                              <a:rPr lang="en-US" sz="22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𝟏𝟓</m:t>
                            </m:r>
                            <m:r>
                              <a:rPr lang="en-US" sz="22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°−</m:t>
                            </m:r>
                            <m:r>
                              <a:rPr lang="en-US" sz="22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𝒄𝒐𝒔</m:t>
                            </m:r>
                            <m:r>
                              <a:rPr lang="en-US" sz="22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𝟏𝟓</m:t>
                            </m:r>
                            <m:r>
                              <a:rPr lang="en-US" sz="22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</m:t>
                            </m:r>
                          </m:e>
                        </m:d>
                      </m:e>
                      <m:sup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200" b="1" dirty="0" smtClean="0">
                    <a:solidFill>
                      <a:schemeClr val="tx1"/>
                    </a:solidFill>
                  </a:rPr>
                  <a:t>  b)</a:t>
                </a:r>
                <a14:m>
                  <m:oMath xmlns:m="http://schemas.openxmlformats.org/officeDocument/2006/math">
                    <m:r>
                      <a:rPr lang="en-US" sz="22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en-US" sz="2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𝒄𝒐𝒔</m:t>
                        </m:r>
                      </m:e>
                      <m:sup>
                        <m:r>
                          <a:rPr lang="en-US" sz="2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f>
                      <m:fPr>
                        <m:ctrlPr>
                          <a:rPr lang="en-US" sz="2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200" b="1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</m:num>
                      <m:den>
                        <m:r>
                          <a:rPr lang="en-US" sz="2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en-US" sz="22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22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929"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1520" y="2596248"/>
                <a:ext cx="2739020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tx1"/>
                    </a:solidFill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𝒔𝒊𝒏</m:t>
                            </m:r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𝟏𝟓</m:t>
                            </m:r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°−</m:t>
                            </m:r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𝒄𝒐𝒔</m:t>
                            </m:r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𝟏𝟓</m:t>
                            </m:r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</m:t>
                            </m:r>
                          </m:e>
                        </m:d>
                      </m:e>
                      <m:sup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596248"/>
                <a:ext cx="2739020" cy="375552"/>
              </a:xfrm>
              <a:prstGeom prst="rect">
                <a:avLst/>
              </a:prstGeom>
              <a:blipFill rotWithShape="1">
                <a:blip r:embed="rId3"/>
                <a:stretch>
                  <a:fillRect l="-1778" t="-6452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395536" y="1556792"/>
            <a:ext cx="13244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Rješenje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915815" y="2587841"/>
                <a:ext cx="4270593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𝒔𝒊𝒏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𝟏𝟓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°−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𝟏𝟓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𝟏𝟓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°+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𝟏𝟓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°=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5" y="2587841"/>
                <a:ext cx="4270593" cy="3755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7075" y="3212976"/>
                <a:ext cx="2885726" cy="634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</a:rPr>
                        <m:t>𝟑𝟎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°=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75" y="3212976"/>
                <a:ext cx="2885726" cy="63478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396037" y="1756847"/>
                <a:ext cx="2351926" cy="36933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037" y="1756847"/>
                <a:ext cx="2351926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22323" y="4523351"/>
                <a:ext cx="2008820" cy="460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chemeClr val="tx1"/>
                    </a:solidFill>
                  </a:rPr>
                  <a:t>b)</a:t>
                </a:r>
                <a14:m>
                  <m:oMath xmlns:m="http://schemas.openxmlformats.org/officeDocument/2006/math"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/>
                      </a:rPr>
                      <m:t>   </m:t>
                    </m:r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𝒄𝒐𝒔</m:t>
                        </m:r>
                      </m:e>
                      <m:sup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323" y="4523351"/>
                <a:ext cx="2008820" cy="460511"/>
              </a:xfrm>
              <a:prstGeom prst="rect">
                <a:avLst/>
              </a:prstGeom>
              <a:blipFill rotWithShape="1">
                <a:blip r:embed="rId7"/>
                <a:stretch>
                  <a:fillRect l="-2424" b="-6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207833" y="4049426"/>
                <a:ext cx="3117007" cy="9511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b="1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</a:rPr>
                        <m:t>𝒄𝒐𝒔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𝒄𝒐𝒔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833" y="4049426"/>
                <a:ext cx="3117007" cy="95115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580112" y="3507842"/>
                <a:ext cx="2287741" cy="568874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𝟐</m:t>
                      </m:r>
                      <m:sSup>
                        <m:sSupPr>
                          <m:ctrlPr>
                            <a:rPr lang="en-US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f>
                        <m:fPr>
                          <m:ctrlPr>
                            <a:rPr lang="en-US" b="1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/>
                              <a:ea typeface="Cambria Math"/>
                            </a:rPr>
                            <m:t>𝜶</m:t>
                          </m:r>
                        </m:num>
                        <m:den>
                          <m:r>
                            <a:rPr lang="en-US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3507842"/>
                <a:ext cx="2287741" cy="56887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9285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 animBg="1"/>
      <p:bldP spid="8" grpId="0"/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l"/>
                <a:r>
                  <a:rPr lang="en-US" sz="2200" b="1" dirty="0" smtClean="0">
                    <a:solidFill>
                      <a:schemeClr val="tx1"/>
                    </a:solidFill>
                  </a:rPr>
                  <a:t>Zadatak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 smtClean="0">
                    <a:solidFill>
                      <a:schemeClr val="tx1"/>
                    </a:solidFill>
                  </a:rPr>
                  <a:t>4. </a:t>
                </a:r>
                <a:r>
                  <a:rPr lang="en-US" sz="2200" b="1" dirty="0" err="1" smtClean="0">
                    <a:solidFill>
                      <a:schemeClr val="tx1"/>
                    </a:solidFill>
                  </a:rPr>
                  <a:t>Izraziti</a:t>
                </a:r>
                <a:r>
                  <a:rPr lang="en-US" sz="22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𝒔𝒊𝒏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𝜶</m:t>
                    </m:r>
                  </m:oMath>
                </a14:m>
                <a:r>
                  <a:rPr lang="en-US" sz="2200" b="1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2200" b="1" dirty="0" err="1" smtClean="0">
                    <a:solidFill>
                      <a:schemeClr val="tx1"/>
                    </a:solidFill>
                  </a:rPr>
                  <a:t>preko</a:t>
                </a:r>
                <a:r>
                  <a:rPr lang="en-US" sz="22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𝒔𝒊𝒏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𝜶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929" b="-16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467544" y="1556792"/>
            <a:ext cx="13244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Rješenje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1519" y="3156466"/>
                <a:ext cx="27935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  </m:t>
                      </m:r>
                      <m:r>
                        <a:rPr lang="en-US" b="1" i="1" smtClean="0">
                          <a:latin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𝒔𝒊𝒏</m:t>
                          </m:r>
                        </m:fName>
                        <m:e>
                          <m:d>
                            <m:dPr>
                              <m:ctrlP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</m:e>
                          </m:d>
                        </m:e>
                      </m:func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19" y="3156466"/>
                <a:ext cx="279358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94779" y="3156466"/>
                <a:ext cx="31870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  </m:t>
                      </m:r>
                      <m:r>
                        <a:rPr lang="en-US" b="1" i="1" smtClean="0">
                          <a:latin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4779" y="3156466"/>
                <a:ext cx="318709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1519" y="3964414"/>
                <a:ext cx="4913974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d>
                        <m:d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</m:e>
                      </m:d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19" y="3964414"/>
                <a:ext cx="4913974" cy="40498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88024" y="3967893"/>
                <a:ext cx="4161524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  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𝒔𝒊𝒏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967893"/>
                <a:ext cx="4161524" cy="37555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1743" y="4797152"/>
                <a:ext cx="2883995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  <m:r>
                        <a:rPr lang="en-US" b="1" i="1" smtClean="0">
                          <a:latin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𝒔𝒊𝒏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743" y="4797152"/>
                <a:ext cx="2883995" cy="37555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07766" y="4797152"/>
                <a:ext cx="3251659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  <m:r>
                        <a:rPr lang="en-US" b="1" i="1" smtClean="0">
                          <a:latin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d>
                        <m:d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</m:e>
                      </m:d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𝒔𝒊𝒏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7766" y="4797152"/>
                <a:ext cx="3251659" cy="40498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40152" y="4797152"/>
                <a:ext cx="3146887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  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  <m:r>
                        <a:rPr lang="en-US" b="1" i="1" smtClean="0">
                          <a:latin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𝟑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𝒔𝒊𝒏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𝒔𝒊𝒏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4797152"/>
                <a:ext cx="3146887" cy="37555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1519" y="5517232"/>
                <a:ext cx="2153090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  <m:r>
                        <a:rPr lang="en-US" b="1" i="1" smtClean="0">
                          <a:latin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𝟒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𝒔𝒊𝒏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19" y="5517232"/>
                <a:ext cx="2153090" cy="37555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2504565" y="1556792"/>
                <a:ext cx="3765646" cy="36933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⁡(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4565" y="1556792"/>
                <a:ext cx="3765646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062683" y="2132856"/>
                <a:ext cx="2726900" cy="37555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𝒔𝒊𝒏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683" y="2132856"/>
                <a:ext cx="2726900" cy="3755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5523737" y="2603175"/>
                <a:ext cx="2205925" cy="37555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𝒔𝒊𝒏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737" y="2603175"/>
                <a:ext cx="2205925" cy="3755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2458158" y="2141446"/>
                <a:ext cx="2351926" cy="369332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𝒔𝒊𝒏</m:t>
                      </m:r>
                      <m:r>
                        <a:rPr lang="en-US" b="1" i="1">
                          <a:latin typeface="Cambria Math"/>
                        </a:rPr>
                        <m:t>𝟐</m:t>
                      </m:r>
                      <m:r>
                        <a:rPr lang="en-US" b="1" i="1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b="1" i="1"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b="1" i="1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158" y="2141446"/>
                <a:ext cx="2351926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996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l"/>
                <a:r>
                  <a:rPr lang="en-US" sz="2200" b="1" dirty="0" smtClean="0">
                    <a:solidFill>
                      <a:schemeClr val="tx1"/>
                    </a:solidFill>
                  </a:rPr>
                  <a:t>Zadatak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 smtClean="0">
                    <a:solidFill>
                      <a:schemeClr val="tx1"/>
                    </a:solidFill>
                  </a:rPr>
                  <a:t>5. </a:t>
                </a:r>
                <a:r>
                  <a:rPr lang="en-US" sz="2200" b="1" dirty="0" err="1">
                    <a:solidFill>
                      <a:schemeClr val="tx1"/>
                    </a:solidFill>
                  </a:rPr>
                  <a:t>Uprostiti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 err="1" smtClean="0">
                    <a:solidFill>
                      <a:schemeClr val="tx1"/>
                    </a:solidFill>
                  </a:rPr>
                  <a:t>izraze</a:t>
                </a:r>
                <a:r>
                  <a:rPr lang="en-US" sz="2200" b="1" dirty="0" smtClean="0">
                    <a:solidFill>
                      <a:schemeClr val="tx1"/>
                    </a:solidFill>
                  </a:rPr>
                  <a:t> : a)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𝒄𝒐𝒔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𝒄𝒐𝒔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2200" b="1" dirty="0" smtClean="0">
                    <a:solidFill>
                      <a:schemeClr val="tx1"/>
                    </a:solidFill>
                  </a:rPr>
                  <a:t>    b)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𝒔𝒊𝒏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𝒔𝒊𝒏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den>
                    </m:f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929" b="-5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23528" y="1556792"/>
            <a:ext cx="13244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Rješenje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09495" y="2376388"/>
                <a:ext cx="2049664" cy="6703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solidFill>
                          <a:schemeClr val="tx1"/>
                        </a:solidFill>
                        <a:latin typeface="Cambria Math"/>
                      </a:rPr>
                      <m:t>𝐚</m:t>
                    </m:r>
                    <m:r>
                      <a:rPr lang="en-US" sz="2600" b="1" i="0" smtClean="0">
                        <a:solidFill>
                          <a:schemeClr val="tx1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𝒄𝒐𝒔</m:t>
                        </m:r>
                        <m:r>
                          <a:rPr lang="en-US" sz="2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sz="2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𝒄𝒐𝒔</m:t>
                        </m:r>
                        <m:r>
                          <a:rPr lang="en-US" sz="2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den>
                    </m:f>
                    <m:r>
                      <a:rPr lang="en-US" sz="26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495" y="2376388"/>
                <a:ext cx="2049664" cy="6703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23728" y="2342340"/>
                <a:ext cx="2561792" cy="7043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−(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342340"/>
                <a:ext cx="2561792" cy="70436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660495" y="2364622"/>
                <a:ext cx="2369430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0495" y="2364622"/>
                <a:ext cx="2369430" cy="65979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948264" y="2364622"/>
                <a:ext cx="1971886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2364622"/>
                <a:ext cx="1971886" cy="65979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09495" y="3348059"/>
                <a:ext cx="1462195" cy="6551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495" y="3348059"/>
                <a:ext cx="1462195" cy="65517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28060" y="3348059"/>
                <a:ext cx="1763496" cy="6551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𝒄𝒕𝒈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060" y="3348059"/>
                <a:ext cx="1763496" cy="65517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49020" y="4437112"/>
                <a:ext cx="1511952" cy="6138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020" y="4437112"/>
                <a:ext cx="1511952" cy="61382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39552" y="4581128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264861" y="4469637"/>
                <a:ext cx="2010487" cy="6138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𝒔𝒊𝒏𝒙𝒄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𝒐𝒔𝒙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𝒔𝒊𝒏𝒙𝒄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𝒐𝒔𝒙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4861" y="4469637"/>
                <a:ext cx="2010487" cy="61382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139952" y="4437112"/>
                <a:ext cx="3350469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𝒔𝒊𝒏𝒙𝒄𝒐𝒔𝒙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𝒔𝒊𝒏𝒙𝒄𝒐𝒔𝒙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437112"/>
                <a:ext cx="3350469" cy="65979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95740" y="5445224"/>
                <a:ext cx="2040879" cy="7043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𝒔𝒊𝒏𝒙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𝒄𝒐𝒔𝒙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𝒔𝒊𝒏𝒙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𝒄𝒐𝒔𝒙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40" y="5445224"/>
                <a:ext cx="2040879" cy="70436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666475" y="1622174"/>
                <a:ext cx="2726900" cy="37555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𝒔𝒊𝒏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475" y="1622174"/>
                <a:ext cx="2726900" cy="3755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772301" y="4002512"/>
                <a:ext cx="2351926" cy="36933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01" y="4002512"/>
                <a:ext cx="2351926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748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l"/>
                <a:r>
                  <a:rPr lang="en-US" sz="2200" b="1" dirty="0" smtClean="0">
                    <a:solidFill>
                      <a:schemeClr val="tx1"/>
                    </a:solidFill>
                  </a:rPr>
                  <a:t>Zadatak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 smtClean="0">
                    <a:solidFill>
                      <a:schemeClr val="tx1"/>
                    </a:solidFill>
                  </a:rPr>
                  <a:t>6. </a:t>
                </a:r>
                <a:r>
                  <a:rPr lang="en-US" sz="2200" b="1" dirty="0" err="1">
                    <a:solidFill>
                      <a:schemeClr val="tx1"/>
                    </a:solidFill>
                  </a:rPr>
                  <a:t>Uprostiti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 err="1" smtClean="0">
                    <a:solidFill>
                      <a:schemeClr val="tx1"/>
                    </a:solidFill>
                  </a:rPr>
                  <a:t>izraz</a:t>
                </a:r>
                <a:r>
                  <a:rPr lang="en-US" sz="2200" b="1" dirty="0" smtClean="0">
                    <a:solidFill>
                      <a:schemeClr val="tx1"/>
                    </a:solidFill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𝒄𝒐𝒔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𝒔𝒊𝒏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𝒄𝒐𝒔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𝒔𝒊𝒏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den>
                    </m:f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929" b="-5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23528" y="1556792"/>
            <a:ext cx="13244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Rješenje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23528" y="2501342"/>
                <a:ext cx="2424062" cy="618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𝒄𝒐𝒔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𝒄𝒐𝒔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501342"/>
                <a:ext cx="2424062" cy="61843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27784" y="2446853"/>
                <a:ext cx="2622769" cy="659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𝒔𝒊𝒏𝒙𝒄𝒐𝒔𝒙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𝒔𝒊𝒏𝒙𝒄𝒐𝒔𝒙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2446853"/>
                <a:ext cx="2622769" cy="65979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48064" y="2501342"/>
                <a:ext cx="2566728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𝒔𝒊𝒏𝒙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𝒔𝒊𝒏𝒙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𝒄𝒐𝒔𝒙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𝒄𝒐𝒔𝒙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𝒄𝒐𝒔𝒙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𝒔𝒊𝒏𝒙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501342"/>
                <a:ext cx="2566728" cy="66909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96336" y="2505959"/>
                <a:ext cx="1428596" cy="6138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𝒔𝒊𝒏𝒙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𝒄𝒐𝒔𝒙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𝒕𝒈𝒙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2505959"/>
                <a:ext cx="1428596" cy="61382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312231" y="3861048"/>
                <a:ext cx="2371098" cy="37555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𝟐</m:t>
                      </m:r>
                      <m:sSup>
                        <m:sSupPr>
                          <m:ctrlPr>
                            <a:rPr lang="en-US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𝒔𝒊𝒏</m:t>
                          </m:r>
                        </m:e>
                        <m:sup>
                          <m:r>
                            <a:rPr lang="en-US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231" y="3861048"/>
                <a:ext cx="2371098" cy="37555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323528" y="4653136"/>
                <a:ext cx="2387128" cy="37555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𝟐</m:t>
                      </m:r>
                      <m:sSup>
                        <m:sSupPr>
                          <m:ctrlPr>
                            <a:rPr lang="en-US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653136"/>
                <a:ext cx="2387128" cy="37555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23528" y="5589240"/>
                <a:ext cx="2351926" cy="36933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589240"/>
                <a:ext cx="2351926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46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179</TotalTime>
  <Words>900</Words>
  <Application>Microsoft Office PowerPoint</Application>
  <PresentationFormat>On-screen Show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  ZADACI iz adicionih formula i trigonometrijskih funkcija dvostrukog ugla i poluugla </vt:lpstr>
      <vt:lpstr>Zadatak 1. Uprostiti izraz :  √3/2 cosx-1/2 sinx</vt:lpstr>
      <vt:lpstr>Zadatak 2. Uprostiti izraz :    (cosx+2sin(π/3-x))/(2cos(π/6-x)-√3 cosx)</vt:lpstr>
      <vt:lpstr>Zadatak 3. Izračunati : a)(sin15°-cos15°)^2  b)2〖cos〗^2  π/8-1</vt:lpstr>
      <vt:lpstr>Zadatak 4. Izraziti sin3α  preko sinα</vt:lpstr>
      <vt:lpstr>Zadatak 5. Uprostiti izraze : a)(1+cos2x)/(1-cos2x)    b) (1+sin2x)/(1-sin2x)</vt:lpstr>
      <vt:lpstr>Zadatak 6. Uprostiti izraz : (1-cos2x+sin2x)/(1+cos2x+sin2x)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ZADACI iz adicionih formula i trigonometrijskih funkcija dvostrukog ugla i poluugla</dc:title>
  <dc:creator>SVETLANA</dc:creator>
  <cp:lastModifiedBy>SVETLANA</cp:lastModifiedBy>
  <cp:revision>16</cp:revision>
  <dcterms:created xsi:type="dcterms:W3CDTF">2020-04-28T18:51:25Z</dcterms:created>
  <dcterms:modified xsi:type="dcterms:W3CDTF">2020-05-05T18:50:15Z</dcterms:modified>
</cp:coreProperties>
</file>