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63" r:id="rId6"/>
    <p:sldId id="257" r:id="rId7"/>
    <p:sldId id="258" r:id="rId8"/>
    <p:sldId id="264" r:id="rId9"/>
    <p:sldId id="259" r:id="rId10"/>
    <p:sldId id="265" r:id="rId11"/>
    <p:sldId id="260" r:id="rId12"/>
    <p:sldId id="266" r:id="rId13"/>
    <p:sldId id="2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72" autoAdjust="0"/>
  </p:normalViewPr>
  <p:slideViewPr>
    <p:cSldViewPr snapToGrid="0" showGuides="1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BC2305-9043-45AE-B8A1-6062D50396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878E2A-85D5-4000-9B88-C859F52C62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DE46C-81A1-43FB-B8E4-2C816F921C1C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3B4D7C-FE5D-4098-B2E3-E316DB9314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58A0E0-112E-4F75-AC4A-C0B7F1AD58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CE16A-B08D-4117-9FC3-8F9667F451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224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2EB95-E92B-4DBE-A5E5-BAD87330878F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67C96-DDCA-4867-8F69-39EABFA21D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34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B9FF4-5E5F-4912-946D-1F8AA7DD0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7750" y="5010150"/>
            <a:ext cx="10096500" cy="92075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A15329-8D3B-422F-AA3D-157CACBFF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7750" y="6022975"/>
            <a:ext cx="10096500" cy="447675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E73B6-12C8-4526-AFDD-485DCDEC9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FA7DF-AC95-4A3E-9FF1-D1EEF9A9B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5EF6D-8758-44B9-80C1-865573FC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46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F92F6-2683-48CC-8D7E-FE38C1BC4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47D80-7253-4EDA-AC92-046C9252F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E2FBC-BD33-408B-A4B8-F549EEAF3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51533F-CF3A-438B-BDD0-C62361C2BF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F458CD-9CDB-4739-8458-48D272DEE5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F8DC93-E93F-4A50-ADB0-9EE2165C3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EFA520-E658-463E-8A0D-EE534D40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BE62E8-6627-457B-A399-6940743B1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277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D7B8F-BB4C-438E-B20F-B5D220931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652D7C-535C-4791-95A0-0ADE1FE26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72D6CD-AAE4-4950-A472-5746151E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6611B8-5EF5-4CC9-BA21-964C17EFC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877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82286C-FC05-4E04-B5E3-BAF738900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94715-CAD1-456B-9E7F-03949E56B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030D97-ACB7-42B4-A0E1-206D33147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939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71DCB-E1BF-4CD2-A3C6-46F9F238F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DB849-A401-466F-9204-F0A3908C0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D75B32-3BAE-4777-9C23-54E1D0079B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DC40EE-1B75-458D-AF59-CAC04EF02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7A8C00-828C-4B27-9216-79AC88D6C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D09B04-31F5-442A-B35E-A7B7E884F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596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36A52-C5F1-4FC3-A378-45755CEC2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C12394-5379-4E31-8506-206BAB030C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5D635-F5A6-441F-BBC9-678B16150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8000F-4965-4CE3-BF8F-EC9FC2951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8240B-235F-46A0-8537-3D038A5CD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54CB97-83FB-4ABC-AA99-0D55D6D08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66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B8E54-9AB1-4023-B313-DAA68FF9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36"/>
            <a:ext cx="8334376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5CF06-5751-4231-87AC-844D3099B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chemeClr val="accent4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1pPr>
            <a:lvl2pPr marL="685800" indent="-228600">
              <a:buClr>
                <a:schemeClr val="accent4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accent4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 marL="1600200" indent="-228600">
              <a:buClr>
                <a:schemeClr val="accent4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 marL="2057400" indent="-228600">
              <a:buClr>
                <a:schemeClr val="accent4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84EF7-5BD4-4CC1-86B2-20669198B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866A4-9B1B-430F-9496-791F98E71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E284F-A5B5-4877-B286-3934B0CFA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72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B8E54-9AB1-4023-B313-DAA68FF9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36"/>
            <a:ext cx="8334376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5CF06-5751-4231-87AC-844D3099B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chemeClr val="accent5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1pPr>
            <a:lvl2pPr marL="685800" indent="-228600">
              <a:buClr>
                <a:schemeClr val="accent5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accent5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 marL="1600200" indent="-228600">
              <a:buClr>
                <a:schemeClr val="accent5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 marL="2057400" indent="-228600">
              <a:buClr>
                <a:schemeClr val="accent5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84EF7-5BD4-4CC1-86B2-20669198B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866A4-9B1B-430F-9496-791F98E71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E284F-A5B5-4877-B286-3934B0CFA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2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B8E54-9AB1-4023-B313-DAA68FF9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36"/>
            <a:ext cx="8334376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5CF06-5751-4231-87AC-844D3099B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chemeClr val="accent3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1pPr>
            <a:lvl2pPr marL="685800" indent="-228600">
              <a:buClr>
                <a:schemeClr val="accent3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accent3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 marL="1600200" indent="-228600">
              <a:buClr>
                <a:schemeClr val="accent3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 marL="2057400" indent="-228600">
              <a:buClr>
                <a:schemeClr val="accent3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84EF7-5BD4-4CC1-86B2-20669198B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866A4-9B1B-430F-9496-791F98E71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E284F-A5B5-4877-B286-3934B0CFA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4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B8E54-9AB1-4023-B313-DAA68FF9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36"/>
            <a:ext cx="8334376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5CF06-5751-4231-87AC-844D3099B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chemeClr val="accent4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1pPr>
            <a:lvl2pPr marL="685800" indent="-228600">
              <a:buClr>
                <a:schemeClr val="accent4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accent4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 marL="1600200" indent="-228600">
              <a:buClr>
                <a:schemeClr val="accent4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 marL="2057400" indent="-228600">
              <a:buClr>
                <a:schemeClr val="accent4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84EF7-5BD4-4CC1-86B2-20669198B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866A4-9B1B-430F-9496-791F98E71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E284F-A5B5-4877-B286-3934B0CFA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2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B8E54-9AB1-4023-B313-DAA68FF9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36"/>
            <a:ext cx="8334376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5CF06-5751-4231-87AC-844D3099B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chemeClr val="accent5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1pPr>
            <a:lvl2pPr marL="685800" indent="-228600">
              <a:buClr>
                <a:schemeClr val="accent5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accent5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 marL="1600200" indent="-228600">
              <a:buClr>
                <a:schemeClr val="accent5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 marL="2057400" indent="-228600">
              <a:buClr>
                <a:schemeClr val="accent5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84EF7-5BD4-4CC1-86B2-20669198B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866A4-9B1B-430F-9496-791F98E71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E284F-A5B5-4877-B286-3934B0CFA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67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B8E54-9AB1-4023-B313-DAA68FF9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36"/>
            <a:ext cx="8334376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5CF06-5751-4231-87AC-844D3099B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chemeClr val="accent3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1pPr>
            <a:lvl2pPr marL="685800" indent="-228600">
              <a:buClr>
                <a:schemeClr val="accent3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  <a:lvl3pPr marL="1143000" indent="-228600">
              <a:buClr>
                <a:schemeClr val="accent3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 marL="1600200" indent="-228600">
              <a:buClr>
                <a:schemeClr val="accent3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 marL="2057400" indent="-228600">
              <a:buClr>
                <a:schemeClr val="accent3"/>
              </a:buCl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84EF7-5BD4-4CC1-86B2-20669198B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866A4-9B1B-430F-9496-791F98E71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E284F-A5B5-4877-B286-3934B0CFA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49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F1EA3-7A44-46A8-ADD1-49A868191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D8A95B-E3CE-4DF9-A937-352579E07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9E0A1-A234-4723-9A8B-9953B0747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0E8EE-0E90-43CC-8FE4-FA9250EA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68176-4163-4C33-836A-76EB72B14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83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C7676-EC29-4165-8827-31A796A52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6C2F3-3146-4BA4-BB45-307B565E5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036B48-EF6E-4251-B29E-53E1ECFC0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1EBFFA-A3D5-4A79-B1BA-2B6B1290C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23E26-DC40-4545-BC3B-1806EBB09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1F3FAA-2A19-4F15-8EC3-24BC48AEA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1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2A17C0-CB34-4E70-B05D-441906BCE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CAE9C-F4E8-4259-8A6C-F5AE76F82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2FBD9-ADFB-4D9B-AF79-E21F43A5B9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A8159-6B10-4896-B6E2-2809ECD1D84D}" type="datetimeFigureOut">
              <a:rPr lang="en-US" smtClean="0"/>
              <a:t>20-Oct-2020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A027E-6F89-462F-94DD-00F66DAFD5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929C0-CADC-4330-89DB-01C0DFA674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A02C9-A0CD-4A0B-81BC-708D5026A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9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DA3B1-85F8-4B51-95B6-BDDF16F358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E</a:t>
            </a:r>
            <a:r>
              <a:rPr lang="sr-Latn-ME" sz="4800" dirty="0"/>
              <a:t>ksponencijalne jednačine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17871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BB469-A5E0-4D3D-959E-9809A9A8B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857" y="3429000"/>
            <a:ext cx="6744286" cy="1227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6600" b="1" i="1" dirty="0"/>
              <a:t>HVALA NA PAŽNJI!</a:t>
            </a:r>
            <a:endParaRPr lang="en-US" sz="6600" b="1" i="1" dirty="0"/>
          </a:p>
        </p:txBody>
      </p:sp>
    </p:spTree>
    <p:extLst>
      <p:ext uri="{BB962C8B-B14F-4D97-AF65-F5344CB8AC3E}">
        <p14:creationId xmlns:p14="http://schemas.microsoft.com/office/powerpoint/2010/main" val="4055586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7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4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99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992" tmFilter="0, 0; 0.125,0.2665; 0.25,0.4; 0.375,0.465; 0.5,0.5;  0.625,0.535; 0.75,0.6; 0.875,0.7335; 1,1">
                                          <p:stCondLst>
                                            <p:cond delay="19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96" tmFilter="0, 0; 0.125,0.2665; 0.25,0.4; 0.375,0.465; 0.5,0.5;  0.625,0.535; 0.75,0.6; 0.875,0.7335; 1,1">
                                          <p:stCondLst>
                                            <p:cond delay="397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92" tmFilter="0, 0; 0.125,0.2665; 0.25,0.4; 0.375,0.465; 0.5,0.5;  0.625,0.535; 0.75,0.6; 0.875,0.7335; 1,1">
                                          <p:stCondLst>
                                            <p:cond delay="49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8">
                                          <p:stCondLst>
                                            <p:cond delay="19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98" decel="50000">
                                          <p:stCondLst>
                                            <p:cond delay="20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8">
                                          <p:stCondLst>
                                            <p:cond delay="393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98" decel="50000">
                                          <p:stCondLst>
                                            <p:cond delay="40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8">
                                          <p:stCondLst>
                                            <p:cond delay="492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98" decel="50000">
                                          <p:stCondLst>
                                            <p:cond delay="50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8">
                                          <p:stCondLst>
                                            <p:cond delay="54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98" decel="50000">
                                          <p:stCondLst>
                                            <p:cond delay="5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800" b="1" dirty="0"/>
                  <a:t>J</a:t>
                </a:r>
                <a:r>
                  <a:rPr lang="sr-Latn-ME" sz="2800" b="1" dirty="0"/>
                  <a:t>ednačinu u kojoj se nepoznata nalazi u eksponentu (izložiocu) stepena naziva se eksponencijalna jednačina.</a:t>
                </a:r>
              </a:p>
              <a:p>
                <a:endParaRPr lang="sr-Latn-ME" b="1" dirty="0"/>
              </a:p>
              <a:p>
                <a:r>
                  <a:rPr lang="sr-Latn-ME" sz="2800" b="1" dirty="0"/>
                  <a:t>Na primjer, jednačine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sr-Latn-ME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sr-Latn-ME" sz="2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800" b="1" i="1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sr-Latn-ME" sz="2800" b="1" dirty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28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2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8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sr-Latn-ME" sz="2800" b="1" i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sr-Latn-ME" sz="2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800" b="1" i="1" smtClean="0"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sr-Latn-ME" sz="2800" b="1" dirty="0"/>
                  <a:t> </a:t>
                </a:r>
                <a:r>
                  <a:rPr lang="sr-Latn-ME" b="1" dirty="0"/>
                  <a:t>su</a:t>
                </a:r>
                <a:r>
                  <a:rPr lang="sr-Latn-ME" sz="2800" b="1" dirty="0"/>
                  <a:t> eksponencijalne jednačine.</a:t>
                </a:r>
              </a:p>
              <a:p>
                <a:endParaRPr lang="sr-Latn-ME" sz="2800" b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158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4734D-CEF0-4372-A67F-6BE687D6B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9205"/>
            <a:ext cx="8334376" cy="1325563"/>
          </a:xfrm>
        </p:spPr>
        <p:txBody>
          <a:bodyPr>
            <a:normAutofit/>
          </a:bodyPr>
          <a:lstStyle/>
          <a:p>
            <a:r>
              <a:rPr lang="sr-Latn-ME" sz="3200" dirty="0"/>
              <a:t>Postoji više metoda za rešavanje eksponencijalnih jednačina: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1FD88-1DF5-4CB5-97CD-1BF062D3D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2966486"/>
          </a:xfrm>
        </p:spPr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sr-Latn-ME" dirty="0"/>
              <a:t>Funkcionalno-grafički metod</a:t>
            </a:r>
            <a:endParaRPr lang="en-US" dirty="0"/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sr-Latn-ME" dirty="0"/>
              <a:t>Metod jednakih eksponenata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r>
              <a:rPr lang="sr-Latn-ME" dirty="0"/>
              <a:t>Metoda uvođenja nove promjenljive</a:t>
            </a:r>
            <a:endParaRPr lang="en-US" dirty="0"/>
          </a:p>
          <a:p>
            <a:pPr marL="514350" indent="-514350">
              <a:lnSpc>
                <a:spcPct val="200000"/>
              </a:lnSpc>
              <a:buFont typeface="+mj-lt"/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513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B2AD4E1-0643-4C88-9E49-C2724AEB3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sr-Latn-ME" sz="4000">
                <a:solidFill>
                  <a:srgbClr val="FFFFFF"/>
                </a:solidFill>
              </a:rPr>
              <a:t> Funkcionalno-grafički metod</a:t>
            </a:r>
            <a:endParaRPr lang="en-US" sz="4000">
              <a:solidFill>
                <a:srgbClr val="FFFF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D322E9-A7EC-465F-93FE-BAA3947286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4904" y="2494450"/>
                <a:ext cx="4053545" cy="3563159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sr-Latn-ME" sz="2400" b="1" dirty="0">
                    <a:solidFill>
                      <a:schemeClr val="accent1">
                        <a:lumMod val="50000"/>
                      </a:schemeClr>
                    </a:solidFill>
                  </a:rPr>
                  <a:t>Primjer 1</a:t>
                </a:r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. Riješiti jednačinu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4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sr-Latn-ME" sz="24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sr-Latn-ME" sz="24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 grafičkom metodom.</a:t>
                </a:r>
              </a:p>
              <a:p>
                <a:r>
                  <a:rPr lang="sr-Latn-ME" sz="2400" i="1" dirty="0">
                    <a:solidFill>
                      <a:schemeClr val="accent1">
                        <a:lumMod val="50000"/>
                      </a:schemeClr>
                    </a:solidFill>
                  </a:rPr>
                  <a:t>Rešenje</a:t>
                </a:r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: Potrebno je nacrtati grafike funkcija</a:t>
                </a:r>
              </a:p>
              <a:p>
                <a:pPr marL="0" indent="0">
                  <a:buNone/>
                </a:pPr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2400" b="0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sr-Latn-ME" sz="2400" b="0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sr-Latn-ME" sz="24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 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2400" b="0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sr-Latn-ME" sz="24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.</a:t>
                </a:r>
                <a:endParaRPr lang="en-US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Grafici se sijeku u tački čija je x-koordinata (apscisa) jednaka 3.</a:t>
                </a:r>
              </a:p>
              <a:p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Dakle, rešenje jednačine je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.</a:t>
                </a:r>
                <a:endParaRPr lang="en-US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D322E9-A7EC-465F-93FE-BAA3947286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4904" y="2494450"/>
                <a:ext cx="4053545" cy="3563159"/>
              </a:xfrm>
              <a:blipFill>
                <a:blip r:embed="rId2"/>
                <a:stretch>
                  <a:fillRect l="-2105" t="-3248" r="-1955" b="-2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A7C63D91-E0C8-4FA2-9797-320A33FA23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75"/>
          <a:stretch/>
        </p:blipFill>
        <p:spPr>
          <a:xfrm>
            <a:off x="5478449" y="2225439"/>
            <a:ext cx="6090060" cy="451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9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B2AD4E1-0643-4C88-9E49-C2724AEB3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sr-Latn-ME" sz="4000">
                <a:solidFill>
                  <a:srgbClr val="FFFFFF"/>
                </a:solidFill>
              </a:rPr>
              <a:t> Funkcionalno-grafički metod</a:t>
            </a:r>
            <a:endParaRPr lang="en-US" sz="4000">
              <a:solidFill>
                <a:srgbClr val="FFFF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D322E9-A7EC-465F-93FE-BAA3947286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4904" y="2494450"/>
                <a:ext cx="4053545" cy="3563159"/>
              </a:xfrm>
            </p:spPr>
            <p:txBody>
              <a:bodyPr>
                <a:normAutofit/>
              </a:bodyPr>
              <a:lstStyle/>
              <a:p>
                <a:r>
                  <a:rPr lang="sr-Latn-ME" sz="2400" b="1" dirty="0">
                    <a:solidFill>
                      <a:schemeClr val="accent1">
                        <a:lumMod val="50000"/>
                      </a:schemeClr>
                    </a:solidFill>
                  </a:rPr>
                  <a:t>Primjer 2</a:t>
                </a:r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. Riješiti jednačinu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4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24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24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sr-Latn-ME" sz="24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24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sr-Latn-ME" sz="24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sr-Latn-ME" sz="24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grafičkom metodom.</a:t>
                </a:r>
              </a:p>
              <a:p>
                <a:r>
                  <a:rPr lang="sr-Latn-ME" sz="2400" i="1" dirty="0">
                    <a:solidFill>
                      <a:schemeClr val="accent1">
                        <a:lumMod val="50000"/>
                      </a:schemeClr>
                    </a:solidFill>
                  </a:rPr>
                  <a:t>Rešenje</a:t>
                </a:r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: Potrebno je nacrtati grafike funkcija</a:t>
                </a:r>
              </a:p>
              <a:p>
                <a:pPr marL="0" indent="0">
                  <a:buNone/>
                </a:pPr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2400" b="0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sr-Latn-ME" sz="2400" b="0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24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24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sr-Latn-ME" sz="24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24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2400" b="0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lang="sr-Latn-ME" sz="24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𝟗</m:t>
                    </m:r>
                  </m:oMath>
                </a14:m>
                <a:r>
                  <a:rPr lang="sr-Latn-ME" sz="2400" dirty="0">
                    <a:solidFill>
                      <a:schemeClr val="accent1">
                        <a:lumMod val="50000"/>
                      </a:schemeClr>
                    </a:solidFill>
                  </a:rPr>
                  <a:t>.</a:t>
                </a:r>
                <a:endParaRPr lang="en-US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D322E9-A7EC-465F-93FE-BAA3947286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4904" y="2494450"/>
                <a:ext cx="4053545" cy="3563159"/>
              </a:xfrm>
              <a:blipFill>
                <a:blip r:embed="rId2"/>
                <a:stretch>
                  <a:fillRect l="-2105" t="-2222" r="-12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 descr="Chart, table, Excel&#10;&#10;Description automatically generated">
            <a:extLst>
              <a:ext uri="{FF2B5EF4-FFF2-40B4-BE49-F238E27FC236}">
                <a16:creationId xmlns:a16="http://schemas.microsoft.com/office/drawing/2014/main" id="{A4D07FDA-210F-4121-9E76-C37B3839C9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8114" y="1452749"/>
            <a:ext cx="6064693" cy="5405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86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B739-3D86-4A84-82C6-4ED9C2764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>
                <a:solidFill>
                  <a:schemeClr val="accent4"/>
                </a:solidFill>
              </a:rPr>
              <a:t>2) Metod jednakih eksponenata</a:t>
            </a:r>
            <a:endParaRPr lang="en-US" dirty="0">
              <a:solidFill>
                <a:schemeClr val="accent4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A8FF76-985C-4C2F-AB5E-10031855D2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sr-Latn-ME" dirty="0">
                    <a:solidFill>
                      <a:schemeClr val="accent4"/>
                    </a:solidFill>
                  </a:rPr>
                  <a:t>Metod jednakih eksponenata se zasniva na svođenju na iste osnove, tj. na sledeću teoremu:</a:t>
                </a:r>
              </a:p>
              <a:p>
                <a:pPr marL="0" indent="0">
                  <a:buNone/>
                </a:pPr>
                <a:endParaRPr lang="sr-Latn-ME" dirty="0">
                  <a:solidFill>
                    <a:schemeClr val="accent4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40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sr-Latn-ME" sz="40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sr-Latn-ME" sz="4000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sz="4000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sup>
                      </m:sSup>
                      <m:r>
                        <a:rPr lang="sr-Latn-ME" sz="40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40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sr-Latn-ME" sz="40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sr-Latn-ME" sz="4000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sz="4000" b="0" i="1" smtClean="0">
                                  <a:solidFill>
                                    <a:schemeClr val="accent4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sup>
                      </m:sSup>
                      <m:r>
                        <a:rPr lang="en-US" sz="400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sr-Latn-ME" sz="40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sr-Latn-ME" sz="40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40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sr-Latn-ME" sz="40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ME" sz="40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sr-Latn-ME" sz="40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4000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4000" dirty="0"/>
              </a:p>
              <a:p>
                <a:r>
                  <a:rPr lang="sr-Latn-ME" b="1" dirty="0"/>
                  <a:t>Primjer 3</a:t>
                </a:r>
                <a:r>
                  <a:rPr lang="sr-Latn-ME" dirty="0"/>
                  <a:t>. Riješiti jednačinu: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=32</m:t>
                    </m:r>
                  </m:oMath>
                </a14:m>
                <a:r>
                  <a:rPr lang="sr-Latn-ME" dirty="0"/>
                  <a:t>.</a:t>
                </a:r>
              </a:p>
              <a:p>
                <a:r>
                  <a:rPr lang="sr-Latn-ME" i="1" dirty="0"/>
                  <a:t>Rešenje</a:t>
                </a:r>
                <a:r>
                  <a:rPr lang="sr-Latn-ME" dirty="0"/>
                  <a:t>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sr-Latn-ME" dirty="0"/>
              </a:p>
              <a:p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−3=5</m:t>
                    </m:r>
                  </m:oMath>
                </a14:m>
                <a:endParaRPr lang="sr-Latn-ME" dirty="0"/>
              </a:p>
              <a:p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A8FF76-985C-4C2F-AB5E-10031855D2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454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B739-3D86-4A84-82C6-4ED9C2764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>
                <a:solidFill>
                  <a:schemeClr val="accent4"/>
                </a:solidFill>
              </a:rPr>
              <a:t>2) Metod jednakih eksponenata</a:t>
            </a:r>
            <a:endParaRPr lang="en-US" dirty="0">
              <a:solidFill>
                <a:schemeClr val="accent4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A8FF76-985C-4C2F-AB5E-10031855D2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r-Latn-ME" dirty="0"/>
                  <a:t>Zadatak 1. Riješiti sledeće jednačine:</a:t>
                </a:r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3−2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=9</m:t>
                    </m:r>
                  </m:oMath>
                </a14:m>
                <a:endParaRPr lang="sr-Latn-ME" dirty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27=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+8</m:t>
                        </m:r>
                      </m:sup>
                    </m:sSup>
                  </m:oMath>
                </a14:m>
                <a:endParaRPr lang="sr-Latn-ME" dirty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5−2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sr-Latn-ME" dirty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A8FF76-985C-4C2F-AB5E-10031855D2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221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BE3E6-5A5E-4463-8DB0-F3CF9C324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9763539" cy="1325563"/>
          </a:xfrm>
        </p:spPr>
        <p:txBody>
          <a:bodyPr>
            <a:normAutofit/>
          </a:bodyPr>
          <a:lstStyle/>
          <a:p>
            <a:r>
              <a:rPr lang="sr-Latn-ME" dirty="0">
                <a:solidFill>
                  <a:schemeClr val="accent4"/>
                </a:solidFill>
              </a:rPr>
              <a:t>3) Metoda uvođenja nove promjenljive</a:t>
            </a:r>
            <a:endParaRPr lang="en-US" dirty="0">
              <a:solidFill>
                <a:schemeClr val="accent4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407322-EE47-461A-937E-D8B74ADFB3D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sr-Latn-ME" b="1" dirty="0">
                    <a:solidFill>
                      <a:schemeClr val="accent4"/>
                    </a:solidFill>
                  </a:rPr>
                  <a:t>Ova metoda se sastoji u tome da seuvede nova promjenljiva i na taj način se dobije jednačina prostija za rešavanje.</a:t>
                </a:r>
              </a:p>
              <a:p>
                <a:r>
                  <a:rPr lang="sr-Latn-ME" b="1" dirty="0"/>
                  <a:t>Primjer 4</a:t>
                </a:r>
                <a:r>
                  <a:rPr lang="sr-Latn-ME" dirty="0"/>
                  <a:t>. Riješiti jednačinu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+4=0</m:t>
                    </m:r>
                  </m:oMath>
                </a14:m>
                <a:r>
                  <a:rPr lang="sr-Latn-ME" dirty="0"/>
                  <a:t>:</a:t>
                </a:r>
              </a:p>
              <a:p>
                <a:r>
                  <a:rPr lang="sr-Latn-ME" i="1" dirty="0"/>
                  <a:t>Rešenje</a:t>
                </a:r>
                <a:r>
                  <a:rPr lang="sr-Latn-ME" dirty="0"/>
                  <a:t>: </a:t>
                </a:r>
              </a:p>
              <a:p>
                <a:r>
                  <a:rPr lang="sr-Latn-ME" dirty="0"/>
                  <a:t>Uvodimo smjenu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sr-Latn-ME" dirty="0"/>
                  <a:t>.</a:t>
                </a:r>
              </a:p>
              <a:p>
                <a:r>
                  <a:rPr lang="sr-Latn-ME" dirty="0"/>
                  <a:t>Dobijamo jednačinu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+4=0</m:t>
                    </m:r>
                  </m:oMath>
                </a14:m>
                <a:r>
                  <a:rPr lang="sr-Latn-ME" dirty="0"/>
                  <a:t>.</a:t>
                </a:r>
              </a:p>
              <a:p>
                <a:r>
                  <a:rPr lang="sr-Latn-ME" dirty="0"/>
                  <a:t>Ova jednačina je kvadratna.</a:t>
                </a:r>
              </a:p>
              <a:p>
                <a:r>
                  <a:rPr lang="sr-Latn-ME" dirty="0"/>
                  <a:t>Rešava se formulom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sr-Latn-ME" dirty="0"/>
              </a:p>
              <a:p>
                <a:r>
                  <a:rPr lang="sr-Latn-ME" dirty="0"/>
                  <a:t>Iz ove formule dobijamo rešenja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sr-Latn-ME" dirty="0"/>
                  <a:t> 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sr-Latn-ME" dirty="0"/>
                  <a:t>.</a:t>
                </a:r>
              </a:p>
              <a:p>
                <a:r>
                  <a:rPr lang="sr-Latn-ME" dirty="0"/>
                  <a:t>Odavde se vraćamo nazad u smjenu: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sr-Latn-ME" dirty="0"/>
                  <a:t> 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sr-Latn-ME" dirty="0"/>
                  <a:t>.</a:t>
                </a:r>
                <a:endParaRPr lang="en-US" dirty="0"/>
              </a:p>
              <a:p>
                <a:r>
                  <a:rPr lang="sr-Latn-ME" dirty="0"/>
                  <a:t>I rešenja su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sr-Latn-ME" dirty="0"/>
                  <a:t> i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sr-Latn-ME" dirty="0"/>
                  <a:t>.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407322-EE47-461A-937E-D8B74ADFB3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12" t="-3361" b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106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BE3E6-5A5E-4463-8DB0-F3CF9C324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9763539" cy="1325563"/>
          </a:xfrm>
        </p:spPr>
        <p:txBody>
          <a:bodyPr>
            <a:normAutofit/>
          </a:bodyPr>
          <a:lstStyle/>
          <a:p>
            <a:r>
              <a:rPr lang="sr-Latn-ME" dirty="0">
                <a:solidFill>
                  <a:schemeClr val="accent4"/>
                </a:solidFill>
              </a:rPr>
              <a:t>3) Metoda uvođenja nove promjenljive</a:t>
            </a:r>
            <a:endParaRPr lang="en-US" dirty="0">
              <a:solidFill>
                <a:schemeClr val="accent4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4A496C0F-6877-4493-A082-EBC26CA3422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sr-Latn-ME" dirty="0"/>
                  <a:t>Zadatak 2. Riješiti jednačine:</a:t>
                </a:r>
              </a:p>
              <a:p>
                <a:pPr marL="514350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81</m:t>
                        </m:r>
                      </m:e>
                      <m:sup>
                        <m:f>
                          <m:f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−10∙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e>
                      <m:sup>
                        <m:f>
                          <m:f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+3=0</m:t>
                    </m:r>
                  </m:oMath>
                </a14:m>
                <a:endParaRPr lang="sr-Latn-ME" dirty="0"/>
              </a:p>
              <a:p>
                <a:pPr marL="514350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8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/>
              </a:p>
              <a:p>
                <a:pPr marL="514350" indent="-514350">
                  <a:lnSpc>
                    <a:spcPct val="15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36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+5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−6=0</m:t>
                    </m:r>
                  </m:oMath>
                </a14:m>
                <a:endParaRPr lang="sr-Latn-ME" dirty="0"/>
              </a:p>
              <a:p>
                <a:pPr marL="514350" indent="-514350">
                  <a:lnSpc>
                    <a:spcPct val="150000"/>
                  </a:lnSpc>
                  <a:buFont typeface="+mj-lt"/>
                  <a:buAutoNum type="alphaLcParenR"/>
                </a:pPr>
                <a:endParaRPr lang="en-US" dirty="0"/>
              </a:p>
            </p:txBody>
          </p:sp>
        </mc:Choice>
        <mc:Fallback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4A496C0F-6877-4493-A082-EBC26CA342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759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Custom 27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A4694"/>
      </a:accent1>
      <a:accent2>
        <a:srgbClr val="23737C"/>
      </a:accent2>
      <a:accent3>
        <a:srgbClr val="489CAF"/>
      </a:accent3>
      <a:accent4>
        <a:srgbClr val="E2D02C"/>
      </a:accent4>
      <a:accent5>
        <a:srgbClr val="F26C6E"/>
      </a:accent5>
      <a:accent6>
        <a:srgbClr val="1F2938"/>
      </a:accent6>
      <a:hlink>
        <a:srgbClr val="0563C1"/>
      </a:hlink>
      <a:folHlink>
        <a:srgbClr val="954F72"/>
      </a:folHlink>
    </a:clrScheme>
    <a:fontScheme name="Custom 6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251335_Earth Day presentation_RVA_v3.potx" id="{2E821734-A971-4A99-A887-EE8808B7446A}" vid="{74D09940-9788-4332-97C9-A3EF112A74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5FDF6E3-4638-4FD3-B9D7-E0E63F2056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DC6638-3F1D-4CA5-A167-2F719C0876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159ADF-C50B-4A45-AD13-B0A8152C3150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361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Franklin Gothic Book</vt:lpstr>
      <vt:lpstr>Franklin Gothic Demi</vt:lpstr>
      <vt:lpstr>Wingdings</vt:lpstr>
      <vt:lpstr>Office Theme</vt:lpstr>
      <vt:lpstr>Eksponencijalne jednačine</vt:lpstr>
      <vt:lpstr>PowerPoint Presentation</vt:lpstr>
      <vt:lpstr>Postoji više metoda za rešavanje eksponencijalnih jednačina:</vt:lpstr>
      <vt:lpstr> Funkcionalno-grafički metod</vt:lpstr>
      <vt:lpstr> Funkcionalno-grafički metod</vt:lpstr>
      <vt:lpstr>2) Metod jednakih eksponenata</vt:lpstr>
      <vt:lpstr>2) Metod jednakih eksponenata</vt:lpstr>
      <vt:lpstr>3) Metoda uvođenja nove promjenljive</vt:lpstr>
      <vt:lpstr>3) Metoda uvođenja nove promjenljive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Eksponencijalne jednačine</dc:title>
  <dc:creator>Scekic Jelena</dc:creator>
  <cp:lastModifiedBy>Scekic Jelena</cp:lastModifiedBy>
  <cp:revision>8</cp:revision>
  <dcterms:created xsi:type="dcterms:W3CDTF">2020-10-20T20:37:31Z</dcterms:created>
  <dcterms:modified xsi:type="dcterms:W3CDTF">2020-10-20T21:29:32Z</dcterms:modified>
</cp:coreProperties>
</file>