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notesMasterIdLst>
    <p:notesMasterId r:id="rId12"/>
  </p:notesMasterIdLst>
  <p:sldIdLst>
    <p:sldId id="290" r:id="rId2"/>
    <p:sldId id="261" r:id="rId3"/>
    <p:sldId id="275" r:id="rId4"/>
    <p:sldId id="259" r:id="rId5"/>
    <p:sldId id="278" r:id="rId6"/>
    <p:sldId id="263" r:id="rId7"/>
    <p:sldId id="288" r:id="rId8"/>
    <p:sldId id="277" r:id="rId9"/>
    <p:sldId id="279" r:id="rId10"/>
    <p:sldId id="270" r:id="rId11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DF89"/>
    <a:srgbClr val="D28280"/>
    <a:srgbClr val="973735"/>
    <a:srgbClr val="25C6FF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216" y="2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6.wmf"/><Relationship Id="rId7" Type="http://schemas.openxmlformats.org/officeDocument/2006/relationships/image" Target="../media/image39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38.wmf"/><Relationship Id="rId5" Type="http://schemas.openxmlformats.org/officeDocument/2006/relationships/image" Target="../media/image11.wmf"/><Relationship Id="rId4" Type="http://schemas.openxmlformats.org/officeDocument/2006/relationships/image" Target="../media/image37.wmf"/><Relationship Id="rId9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10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97D5A-15CD-43B9-BCF1-0B70DCEF89EA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EFA7E-727C-4533-98E2-D5ECEB889F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0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4647-9201-4B6B-99B1-A40E85946D78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image" Target="../media/image9.png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png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9.wmf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6.wmf"/><Relationship Id="rId3" Type="http://schemas.openxmlformats.org/officeDocument/2006/relationships/oleObject" Target="../embeddings/oleObject19.bin"/><Relationship Id="rId7" Type="http://schemas.openxmlformats.org/officeDocument/2006/relationships/image" Target="../media/image21.png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2.bin"/><Relationship Id="rId4" Type="http://schemas.openxmlformats.org/officeDocument/2006/relationships/image" Target="../media/image22.wmf"/><Relationship Id="rId9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35.e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18" Type="http://schemas.openxmlformats.org/officeDocument/2006/relationships/oleObject" Target="../embeddings/oleObject39.bin"/><Relationship Id="rId3" Type="http://schemas.openxmlformats.org/officeDocument/2006/relationships/oleObject" Target="../embeddings/oleObject32.bin"/><Relationship Id="rId21" Type="http://schemas.openxmlformats.org/officeDocument/2006/relationships/image" Target="../media/image41.wmf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11.wmf"/><Relationship Id="rId1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42.emf"/><Relationship Id="rId10" Type="http://schemas.openxmlformats.org/officeDocument/2006/relationships/image" Target="../media/image37.wmf"/><Relationship Id="rId19" Type="http://schemas.openxmlformats.org/officeDocument/2006/relationships/image" Target="../media/image40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image" Target="../media/image48.emf"/><Relationship Id="rId10" Type="http://schemas.openxmlformats.org/officeDocument/2006/relationships/image" Target="../media/image45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19" Type="http://schemas.openxmlformats.org/officeDocument/2006/relationships/image" Target="../media/image56.e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ramida | 3D Warehou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0861"/>
            <a:ext cx="9144000" cy="495842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32913" y="2812212"/>
            <a:ext cx="9046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9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PIRAMIDA-zadaci</a:t>
            </a:r>
            <a:endParaRPr lang="en-US" sz="9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8447" y="244995"/>
            <a:ext cx="6501652" cy="126957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sz="2100" dirty="0" smtClean="0"/>
          </a:p>
          <a:p>
            <a:endParaRPr lang="sr-Latn-ME" sz="2100" dirty="0" smtClean="0"/>
          </a:p>
          <a:p>
            <a:r>
              <a:rPr lang="sr-Latn-ME" sz="1800" b="1" dirty="0" smtClean="0"/>
              <a:t>1</a:t>
            </a:r>
            <a:r>
              <a:rPr lang="sr-Latn-ME" sz="1800" dirty="0" smtClean="0"/>
              <a:t>. Visina pravilne šestostrane piramide je 6 cm,</a:t>
            </a:r>
          </a:p>
          <a:p>
            <a:r>
              <a:rPr lang="sr-Latn-ME" sz="1800" dirty="0" smtClean="0"/>
              <a:t> a osnovna ivica je a=4cm.Izračunati površinu i zapreminu piramide.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29541" y="320634"/>
            <a:ext cx="2407647" cy="43858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sr-Latn-ME" sz="2400" b="1" i="1" dirty="0" smtClean="0">
                <a:solidFill>
                  <a:srgbClr val="FF0000"/>
                </a:solidFill>
              </a:rPr>
              <a:t>Zadaci za domaći: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3335" y="1111319"/>
            <a:ext cx="8642238" cy="299312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b="1" dirty="0" smtClean="0"/>
          </a:p>
          <a:p>
            <a:endParaRPr lang="sr-Latn-ME" b="1" dirty="0" smtClean="0"/>
          </a:p>
          <a:p>
            <a:pPr marL="257175" indent="-257175"/>
            <a:r>
              <a:rPr lang="sr-Latn-ME" sz="1800" b="1" dirty="0" smtClean="0"/>
              <a:t>2</a:t>
            </a:r>
            <a:r>
              <a:rPr lang="sr-Latn-ME" sz="1800" dirty="0" smtClean="0"/>
              <a:t>.Ivica osnove pravilne četvorostrane piramide je 12 cm i jednaka je apotemi.</a:t>
            </a:r>
          </a:p>
          <a:p>
            <a:pPr marL="257175" indent="-257175"/>
            <a:r>
              <a:rPr lang="sr-Latn-ME" sz="1800" dirty="0" smtClean="0"/>
              <a:t>Naći površinu i zapreminu piramide.</a:t>
            </a:r>
          </a:p>
          <a:p>
            <a:pPr marL="257175" indent="-257175"/>
            <a:endParaRPr lang="sr-Latn-ME" sz="1800" dirty="0" smtClean="0"/>
          </a:p>
          <a:p>
            <a:pPr marL="257175" indent="-257175"/>
            <a:r>
              <a:rPr lang="sr-Latn-ME" sz="1800" b="1" dirty="0" smtClean="0"/>
              <a:t>3</a:t>
            </a:r>
            <a:r>
              <a:rPr lang="sr-Latn-ME" sz="1800" dirty="0" smtClean="0"/>
              <a:t>.Odrediti  zapreminu pravilne trostrane piramide čoja je osnovna ivica</a:t>
            </a:r>
          </a:p>
          <a:p>
            <a:pPr marL="257175" indent="-257175"/>
            <a:r>
              <a:rPr lang="sr-Latn-ME" sz="1800" dirty="0" smtClean="0"/>
              <a:t>a=       cm,  a bočna ivica s=5cm</a:t>
            </a:r>
          </a:p>
          <a:p>
            <a:pPr marL="257175" indent="-257175"/>
            <a:endParaRPr lang="sr-Latn-ME" sz="1800" dirty="0" smtClean="0"/>
          </a:p>
          <a:p>
            <a:pPr marL="257175" indent="-257175"/>
            <a:r>
              <a:rPr lang="sr-Latn-ME" sz="1800" b="1" dirty="0" smtClean="0"/>
              <a:t>4.</a:t>
            </a:r>
            <a:r>
              <a:rPr lang="sr-Latn-ME" sz="1800" dirty="0" smtClean="0"/>
              <a:t> Naći površinu i zapreminu tetraedra ivice a=4cm(</a:t>
            </a:r>
            <a:r>
              <a:rPr lang="sr-Latn-ME" sz="1800" dirty="0" smtClean="0">
                <a:solidFill>
                  <a:srgbClr val="FF0000"/>
                </a:solidFill>
              </a:rPr>
              <a:t>tetraedar</a:t>
            </a:r>
            <a:r>
              <a:rPr lang="sr-Latn-ME" sz="1800" dirty="0" smtClean="0"/>
              <a:t> je pravilna trostrana piramida</a:t>
            </a:r>
          </a:p>
          <a:p>
            <a:pPr marL="257175" indent="-257175"/>
            <a:r>
              <a:rPr lang="sr-Latn-ME" sz="1800" dirty="0" smtClean="0"/>
              <a:t> koja ima sve ivice jednake,tj.</a:t>
            </a:r>
            <a:r>
              <a:rPr lang="sr-Latn-ME" sz="1800" dirty="0" smtClean="0">
                <a:solidFill>
                  <a:srgbClr val="FF0000"/>
                </a:solidFill>
              </a:rPr>
              <a:t>a=s</a:t>
            </a:r>
            <a:r>
              <a:rPr lang="sr-Latn-ME" sz="1800" dirty="0" smtClean="0"/>
              <a:t>)</a:t>
            </a:r>
          </a:p>
          <a:p>
            <a:pPr marL="257175" indent="-257175"/>
            <a:endParaRPr lang="sr-Latn-ME" sz="1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3614" y="3580411"/>
            <a:ext cx="13856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49363" y="2689123"/>
          <a:ext cx="333993" cy="250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304560" imgH="228600" progId="">
                  <p:embed/>
                </p:oleObj>
              </mc:Choice>
              <mc:Fallback>
                <p:oleObj name="Equation" r:id="rId3" imgW="304560" imgH="228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363" y="2689123"/>
                        <a:ext cx="333993" cy="2504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75459" y="4048304"/>
          <a:ext cx="1562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ackager Shell Object" showAsIcon="1" r:id="rId5" imgW="1562400" imgH="685800" progId="Package">
                  <p:embed/>
                </p:oleObj>
              </mc:Choice>
              <mc:Fallback>
                <p:oleObj name="Packager Shell Object" showAsIcon="1" r:id="rId5" imgW="1562400" imgH="685800" progId="Package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9" y="4048304"/>
                        <a:ext cx="1562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872251" y="3623480"/>
            <a:ext cx="13856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8931" y="2833874"/>
            <a:ext cx="348344" cy="25391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sr-Latn-ME" sz="1200" b="1" dirty="0" smtClean="0"/>
              <a:t>s</a:t>
            </a:r>
            <a:endParaRPr lang="en-US" sz="1200" b="1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538806" y="3127134"/>
          <a:ext cx="1541639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3" imgW="698400" imgH="164880" progId="">
                  <p:embed/>
                </p:oleObj>
              </mc:Choice>
              <mc:Fallback>
                <p:oleObj name="Equation" r:id="rId3" imgW="698400" imgH="16488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806" y="3127134"/>
                        <a:ext cx="1541639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01808" y="298309"/>
            <a:ext cx="7651903" cy="136191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sz="2100" dirty="0" smtClean="0"/>
          </a:p>
          <a:p>
            <a:endParaRPr lang="sr-Latn-ME" sz="2100" dirty="0" smtClean="0"/>
          </a:p>
          <a:p>
            <a:r>
              <a:rPr lang="sr-Latn-ME" sz="2100" dirty="0" smtClean="0"/>
              <a:t> </a:t>
            </a:r>
            <a:r>
              <a:rPr lang="sr-Latn-ME" sz="2100" b="1" dirty="0" smtClean="0"/>
              <a:t>Visina pravilne četvorostrane piramide je 12 cm,</a:t>
            </a:r>
          </a:p>
          <a:p>
            <a:r>
              <a:rPr lang="sr-Latn-ME" sz="2100" b="1" dirty="0" smtClean="0"/>
              <a:t> a osnovna ivica je  10 cm.Izračunati površinu i zapreminu piramide.</a:t>
            </a:r>
            <a:endParaRPr lang="en-US" sz="2100" b="1" dirty="0"/>
          </a:p>
        </p:txBody>
      </p:sp>
      <p:sp>
        <p:nvSpPr>
          <p:cNvPr id="13" name="Rectangle 12"/>
          <p:cNvSpPr/>
          <p:nvPr/>
        </p:nvSpPr>
        <p:spPr>
          <a:xfrm>
            <a:off x="399803" y="350937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Zadatak1: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00450" y="1695450"/>
            <a:ext cx="1483098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H=12cm</a:t>
            </a:r>
          </a:p>
          <a:p>
            <a:r>
              <a:rPr lang="sr-Latn-ME" sz="2000" b="1" dirty="0" smtClean="0"/>
              <a:t>a=10cm</a:t>
            </a:r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48075" y="2619375"/>
            <a:ext cx="117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P=?,V=?</a:t>
            </a:r>
            <a:endParaRPr lang="en-US" sz="2000" b="1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425825" y="3998913"/>
          <a:ext cx="182086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5" imgW="825480" imgH="203040" progId="">
                  <p:embed/>
                </p:oleObj>
              </mc:Choice>
              <mc:Fallback>
                <p:oleObj name="Equation" r:id="rId5" imgW="825480" imgH="2030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3998913"/>
                        <a:ext cx="1820863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ight Triangle 21"/>
          <p:cNvSpPr/>
          <p:nvPr/>
        </p:nvSpPr>
        <p:spPr>
          <a:xfrm>
            <a:off x="5749326" y="1725282"/>
            <a:ext cx="893014" cy="1419405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75437" y="2384664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123317" y="2168645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33895" y="3095625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a/2</a:t>
            </a: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6972300" y="1936750"/>
          <a:ext cx="20177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7" imgW="990360" imgH="469800" progId="">
                  <p:embed/>
                </p:oleObj>
              </mc:Choice>
              <mc:Fallback>
                <p:oleObj name="Equation" r:id="rId7" imgW="990360" imgH="4698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1936750"/>
                        <a:ext cx="2017713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983413" y="2792413"/>
          <a:ext cx="2120900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9" imgW="1041120" imgH="685800" progId="">
                  <p:embed/>
                </p:oleObj>
              </mc:Choice>
              <mc:Fallback>
                <p:oleObj name="Equation" r:id="rId9" imgW="1041120" imgH="6858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413" y="2792413"/>
                        <a:ext cx="2120900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516813" y="4208463"/>
          <a:ext cx="113823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1" imgW="558720" imgH="431640" progId="">
                  <p:embed/>
                </p:oleObj>
              </mc:Choice>
              <mc:Fallback>
                <p:oleObj name="Equation" r:id="rId11" imgW="558720" imgH="43164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6813" y="4208463"/>
                        <a:ext cx="1138237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2767" y="4506044"/>
          <a:ext cx="38687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3" imgW="1752480" imgH="203040" progId="">
                  <p:embed/>
                </p:oleObj>
              </mc:Choice>
              <mc:Fallback>
                <p:oleObj name="Equation" r:id="rId13" imgW="1752480" imgH="20304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767" y="4506044"/>
                        <a:ext cx="3868737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182938" y="3340100"/>
          <a:ext cx="28336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5" imgW="1282680" imgH="419040" progId="">
                  <p:embed/>
                </p:oleObj>
              </mc:Choice>
              <mc:Fallback>
                <p:oleObj name="Equation" r:id="rId15" imgW="1282680" imgH="41904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3340100"/>
                        <a:ext cx="2833687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17" cstate="email"/>
          <a:srcRect r="48334"/>
          <a:stretch>
            <a:fillRect/>
          </a:stretch>
        </p:blipFill>
        <p:spPr bwMode="auto">
          <a:xfrm>
            <a:off x="0" y="1585626"/>
            <a:ext cx="3191773" cy="35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8283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  <p:bldP spid="15" grpId="0" build="allAtOnce"/>
      <p:bldP spid="22" grpId="0" animBg="1"/>
      <p:bldP spid="23" grpId="0" build="allAtOnce"/>
      <p:bldP spid="24" grpId="0" build="allAtOnce"/>
      <p:bldP spid="2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4786313" y="925513"/>
          <a:ext cx="14859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8" name="Equation" r:id="rId3" imgW="647640" imgH="393480" progId="">
                  <p:embed/>
                </p:oleObj>
              </mc:Choice>
              <mc:Fallback>
                <p:oleObj name="Equation" r:id="rId3" imgW="64764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925513"/>
                        <a:ext cx="14859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4724400" y="1868488"/>
          <a:ext cx="1573213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Equation" r:id="rId5" imgW="685800" imgH="393480" progId="">
                  <p:embed/>
                </p:oleObj>
              </mc:Choice>
              <mc:Fallback>
                <p:oleObj name="Equation" r:id="rId5" imgW="685800" imgH="3934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868488"/>
                        <a:ext cx="1573213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4678363" y="2782888"/>
          <a:ext cx="1893887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Equation" r:id="rId7" imgW="825480" imgH="393480" progId="">
                  <p:embed/>
                </p:oleObj>
              </mc:Choice>
              <mc:Fallback>
                <p:oleObj name="Equation" r:id="rId7" imgW="825480" imgH="39348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63" y="2782888"/>
                        <a:ext cx="1893887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4618038" y="3233738"/>
          <a:ext cx="17478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1" name="Equation" r:id="rId9" imgW="761760" imgH="431640" progId="">
                  <p:embed/>
                </p:oleObj>
              </mc:Choice>
              <mc:Fallback>
                <p:oleObj name="Equation" r:id="rId9" imgW="761760" imgH="43164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8038" y="3233738"/>
                        <a:ext cx="174783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11" cstate="email"/>
          <a:srcRect r="48334"/>
          <a:stretch>
            <a:fillRect/>
          </a:stretch>
        </p:blipFill>
        <p:spPr bwMode="auto">
          <a:xfrm>
            <a:off x="586596" y="1085294"/>
            <a:ext cx="3459193" cy="381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1155" y="463657"/>
            <a:ext cx="8343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/>
            <a:r>
              <a:rPr lang="sr-Latn-ME" sz="2400" b="1" dirty="0" smtClean="0"/>
              <a:t>  Odrediti  površinu pravilne trostrane piramide čija je osnovna ivica a=       cm,  a visina piramide H=4cm.</a:t>
            </a:r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1435041" y="819600"/>
          <a:ext cx="601341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name="Equation" r:id="rId3" imgW="304560" imgH="228600" progId="">
                  <p:embed/>
                </p:oleObj>
              </mc:Choice>
              <mc:Fallback>
                <p:oleObj name="Equation" r:id="rId3" imgW="304560" imgH="2286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041" y="819600"/>
                        <a:ext cx="601341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ight Triangle 20"/>
          <p:cNvSpPr/>
          <p:nvPr/>
        </p:nvSpPr>
        <p:spPr>
          <a:xfrm>
            <a:off x="4735725" y="2130724"/>
            <a:ext cx="1052602" cy="1592652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85453" y="2930106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80264" y="2662687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6248790" y="1316637"/>
          <a:ext cx="1681162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0" name="Equation" r:id="rId5" imgW="761760" imgH="431640" progId="">
                  <p:embed/>
                </p:oleObj>
              </mc:Choice>
              <mc:Fallback>
                <p:oleObj name="Equation" r:id="rId5" imgW="761760" imgH="43164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790" y="1316637"/>
                        <a:ext cx="1681162" cy="95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6303424" y="2170112"/>
          <a:ext cx="2297113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1" name="Equation" r:id="rId7" imgW="1041120" imgH="457200" progId="">
                  <p:embed/>
                </p:oleObj>
              </mc:Choice>
              <mc:Fallback>
                <p:oleObj name="Equation" r:id="rId7" imgW="1041120" imgH="4572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424" y="2170112"/>
                        <a:ext cx="2297113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6397924" y="3292685"/>
          <a:ext cx="184943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2" name="Equation" r:id="rId9" imgW="838080" imgH="253800" progId="">
                  <p:embed/>
                </p:oleObj>
              </mc:Choice>
              <mc:Fallback>
                <p:oleObj name="Equation" r:id="rId9" imgW="838080" imgH="2538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924" y="3292685"/>
                        <a:ext cx="1849438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6501712" y="3819736"/>
          <a:ext cx="1093787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3" name="Equation" r:id="rId11" imgW="495000" imgH="431640" progId="">
                  <p:embed/>
                </p:oleObj>
              </mc:Choice>
              <mc:Fallback>
                <p:oleObj name="Equation" r:id="rId11" imgW="495000" imgH="43164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1712" y="3819736"/>
                        <a:ext cx="1093787" cy="95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952750" y="2247898"/>
            <a:ext cx="933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b="1" dirty="0" smtClean="0"/>
              <a:t>P=?</a:t>
            </a:r>
            <a:endParaRPr lang="en-US" sz="2000" b="1" dirty="0"/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13" cstate="email"/>
          <a:srcRect r="79245"/>
          <a:stretch>
            <a:fillRect/>
          </a:stretch>
        </p:blipFill>
        <p:spPr bwMode="auto">
          <a:xfrm>
            <a:off x="0" y="1233578"/>
            <a:ext cx="2898476" cy="3478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114626" y="3708280"/>
          <a:ext cx="242378" cy="396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4" name="Equation" r:id="rId14" imgW="139680" imgH="228600" progId="">
                  <p:embed/>
                </p:oleObj>
              </mc:Choice>
              <mc:Fallback>
                <p:oleObj name="Equation" r:id="rId14" imgW="139680" imgH="2286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4626" y="3708280"/>
                        <a:ext cx="242378" cy="396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684143" y="345919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•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Arc 19"/>
          <p:cNvSpPr/>
          <p:nvPr/>
        </p:nvSpPr>
        <p:spPr>
          <a:xfrm rot="21357194">
            <a:off x="4597878" y="3441940"/>
            <a:ext cx="353684" cy="543464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737809" y="1367646"/>
            <a:ext cx="122341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a=      cm</a:t>
            </a:r>
          </a:p>
          <a:p>
            <a:r>
              <a:rPr lang="sr-Latn-ME" sz="2000" b="1" dirty="0" smtClean="0"/>
              <a:t>H=4cm</a:t>
            </a:r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021641" y="1379838"/>
          <a:ext cx="449092" cy="336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Equation" r:id="rId16" imgW="304560" imgH="228600" progId="">
                  <p:embed/>
                </p:oleObj>
              </mc:Choice>
              <mc:Fallback>
                <p:oleObj name="Equation" r:id="rId16" imgW="304560" imgH="2286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641" y="1379838"/>
                        <a:ext cx="449092" cy="3368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132384" y="0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 2:</a:t>
            </a:r>
          </a:p>
        </p:txBody>
      </p:sp>
    </p:spTree>
    <p:extLst>
      <p:ext uri="{BB962C8B-B14F-4D97-AF65-F5344CB8AC3E}">
        <p14:creationId xmlns:p14="http://schemas.microsoft.com/office/powerpoint/2010/main" val="90985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build="allAtOnce"/>
      <p:bldP spid="24" grpId="0" build="allAtOnce"/>
      <p:bldP spid="34" grpId="0" build="allAtOnce"/>
      <p:bldP spid="19" grpId="0" build="allAtOnce"/>
      <p:bldP spid="20" grpId="0" animBg="1"/>
      <p:bldP spid="2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3803261" y="3380805"/>
          <a:ext cx="24669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4" name="Equation" r:id="rId3" imgW="1117440" imgH="228600" progId="">
                  <p:embed/>
                </p:oleObj>
              </mc:Choice>
              <mc:Fallback>
                <p:oleObj name="Equation" r:id="rId3" imgW="1117440" imgH="2286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261" y="3380805"/>
                        <a:ext cx="246697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3833663" y="4001009"/>
          <a:ext cx="187801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5" name="Equation" r:id="rId5" imgW="850680" imgH="228600" progId="">
                  <p:embed/>
                </p:oleObj>
              </mc:Choice>
              <mc:Fallback>
                <p:oleObj name="Equation" r:id="rId5" imgW="850680" imgH="228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663" y="4001009"/>
                        <a:ext cx="1878013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email"/>
          <a:srcRect r="79245"/>
          <a:stretch>
            <a:fillRect/>
          </a:stretch>
        </p:blipFill>
        <p:spPr bwMode="auto">
          <a:xfrm>
            <a:off x="189781" y="464774"/>
            <a:ext cx="3554083" cy="401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3923133" y="894662"/>
          <a:ext cx="15414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6" name="Equation" r:id="rId8" imgW="698400" imgH="164880" progId="">
                  <p:embed/>
                </p:oleObj>
              </mc:Choice>
              <mc:Fallback>
                <p:oleObj name="Equation" r:id="rId8" imgW="698400" imgH="16488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133" y="894662"/>
                        <a:ext cx="1541462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3822011" y="1469936"/>
          <a:ext cx="24669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7" name="Equation" r:id="rId10" imgW="1117440" imgH="431640" progId="">
                  <p:embed/>
                </p:oleObj>
              </mc:Choice>
              <mc:Fallback>
                <p:oleObj name="Equation" r:id="rId10" imgW="1117440" imgH="43164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011" y="1469936"/>
                        <a:ext cx="2466975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639329" y="2459367"/>
          <a:ext cx="35052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8" name="Equation" r:id="rId12" imgW="1587240" imgH="431640" progId="">
                  <p:embed/>
                </p:oleObj>
              </mc:Choice>
              <mc:Fallback>
                <p:oleObj name="Equation" r:id="rId12" imgW="1587240" imgH="43164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9329" y="2459367"/>
                        <a:ext cx="3505200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961" y="327546"/>
            <a:ext cx="138564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b="1" dirty="0" smtClean="0"/>
          </a:p>
          <a:p>
            <a:endParaRPr lang="sr-Latn-ME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38022" y="339112"/>
            <a:ext cx="78500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Bočna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ivica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pravilne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trostrane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piramide</a:t>
            </a:r>
            <a:r>
              <a:rPr lang="en-US" sz="2000" b="1" dirty="0" smtClean="0"/>
              <a:t> je 10 </a:t>
            </a:r>
            <a:r>
              <a:rPr lang="en-US" sz="2000" b="1" dirty="0" err="1" smtClean="0"/>
              <a:t>cm,a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osnovom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obrazuje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ugao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od</a:t>
            </a:r>
            <a:r>
              <a:rPr lang="en-US" sz="2000" b="1" dirty="0" smtClean="0"/>
              <a:t> 30</a:t>
            </a:r>
            <a:r>
              <a:rPr lang="en-US" sz="2000" b="1" dirty="0" smtClean="0">
                <a:latin typeface="Cambria"/>
              </a:rPr>
              <a:t>°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Izračunati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dužinu</a:t>
            </a:r>
            <a:r>
              <a:rPr lang="sr-Latn-ME" sz="2000" b="1" dirty="0" smtClean="0"/>
              <a:t> </a:t>
            </a:r>
            <a:r>
              <a:rPr lang="en-US" sz="2000" b="1" dirty="0" err="1" smtClean="0"/>
              <a:t>osnovne</a:t>
            </a:r>
            <a:r>
              <a:rPr lang="sr-Latn-ME" sz="2000" b="1" dirty="0" smtClean="0"/>
              <a:t> </a:t>
            </a:r>
            <a:r>
              <a:rPr lang="en-US" sz="2000" b="1" dirty="0" err="1" smtClean="0"/>
              <a:t>ivice</a:t>
            </a:r>
            <a:r>
              <a:rPr lang="en-US" sz="2000" b="1" dirty="0" smtClean="0"/>
              <a:t>, a </a:t>
            </a:r>
            <a:r>
              <a:rPr lang="en-US" sz="2000" b="1" dirty="0" err="1" smtClean="0"/>
              <a:t>zatim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površinu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zapreminu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piramide</a:t>
            </a:r>
            <a:r>
              <a:rPr lang="sr-Latn-ME" sz="2000" b="1" dirty="0" smtClean="0"/>
              <a:t>.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 l="54209" r="25327"/>
          <a:stretch>
            <a:fillRect/>
          </a:stretch>
        </p:blipFill>
        <p:spPr bwMode="auto">
          <a:xfrm>
            <a:off x="0" y="1302588"/>
            <a:ext cx="3329796" cy="344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8188" y="3942271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30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º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 flipH="1">
            <a:off x="4287328" y="1233577"/>
            <a:ext cx="1017917" cy="1250831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00136" y="1837426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06506" y="1526875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4769600" y="2458229"/>
          <a:ext cx="242887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6" name="Equation" r:id="rId4" imgW="139680" imgH="228600" progId="">
                  <p:embed/>
                </p:oleObj>
              </mc:Choice>
              <mc:Fallback>
                <p:oleObj name="Equation" r:id="rId4" imgW="139680" imgH="228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9600" y="2458229"/>
                        <a:ext cx="242887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79343" y="2188233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30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º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98211" y="2251494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•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9567" y="1350394"/>
            <a:ext cx="122341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s=10cm</a:t>
            </a:r>
          </a:p>
          <a:p>
            <a:r>
              <a:rPr lang="sr-Latn-ME" sz="2000" b="1" dirty="0" smtClean="0">
                <a:latin typeface="Arial"/>
                <a:cs typeface="Arial"/>
              </a:rPr>
              <a:t>α=30</a:t>
            </a:r>
            <a:r>
              <a:rPr lang="en-US" sz="2000" b="1" dirty="0" smtClean="0">
                <a:latin typeface="Arial"/>
                <a:cs typeface="Arial"/>
              </a:rPr>
              <a:t>º</a:t>
            </a:r>
            <a:endParaRPr lang="sr-Latn-ME" sz="2000" b="1" dirty="0" smtClean="0"/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94959" y="2311879"/>
            <a:ext cx="62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a=?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751826" y="2679759"/>
            <a:ext cx="1245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b="1" dirty="0" smtClean="0"/>
              <a:t>P=?,V=?</a:t>
            </a:r>
            <a:endParaRPr lang="en-US" sz="2000" b="1" dirty="0"/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4056662" y="2809007"/>
          <a:ext cx="1552575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7" name="Equation" r:id="rId6" imgW="761760" imgH="393480" progId="">
                  <p:embed/>
                </p:oleObj>
              </mc:Choice>
              <mc:Fallback>
                <p:oleObj name="Equation" r:id="rId6" imgW="761760" imgH="3934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662" y="2809007"/>
                        <a:ext cx="1552575" cy="80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3612761" y="3453294"/>
          <a:ext cx="93186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8" name="Equation" r:id="rId8" imgW="457200" imgH="393480" progId="">
                  <p:embed/>
                </p:oleObj>
              </mc:Choice>
              <mc:Fallback>
                <p:oleObj name="Equation" r:id="rId8" imgW="457200" imgH="39348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2761" y="3453294"/>
                        <a:ext cx="931862" cy="80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4584849" y="3689141"/>
          <a:ext cx="1501775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9" name="Equation" r:id="rId10" imgW="736560" imgH="431640" progId="">
                  <p:embed/>
                </p:oleObj>
              </mc:Choice>
              <mc:Fallback>
                <p:oleObj name="Equation" r:id="rId10" imgW="736560" imgH="43164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849" y="3689141"/>
                        <a:ext cx="1501775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6142127" y="1954154"/>
          <a:ext cx="1577975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0" name="Equation" r:id="rId12" imgW="774360" imgH="393480" progId="">
                  <p:embed/>
                </p:oleObj>
              </mc:Choice>
              <mc:Fallback>
                <p:oleObj name="Equation" r:id="rId12" imgW="774360" imgH="39348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127" y="1954154"/>
                        <a:ext cx="1577975" cy="80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3" name="Object 7"/>
          <p:cNvGraphicFramePr>
            <a:graphicFrameLocks noChangeAspect="1"/>
          </p:cNvGraphicFramePr>
          <p:nvPr/>
        </p:nvGraphicFramePr>
        <p:xfrm>
          <a:off x="6105465" y="1064434"/>
          <a:ext cx="21955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1" name="Equation" r:id="rId14" imgW="1218960" imgH="431640" progId="">
                  <p:embed/>
                </p:oleObj>
              </mc:Choice>
              <mc:Fallback>
                <p:oleObj name="Equation" r:id="rId14" imgW="1218960" imgH="43164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465" y="1064434"/>
                        <a:ext cx="2195513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4" name="Object 8"/>
          <p:cNvGraphicFramePr>
            <a:graphicFrameLocks noChangeAspect="1"/>
          </p:cNvGraphicFramePr>
          <p:nvPr/>
        </p:nvGraphicFramePr>
        <p:xfrm>
          <a:off x="6405054" y="2650285"/>
          <a:ext cx="1474788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2" name="Equation" r:id="rId16" imgW="723600" imgH="596880" progId="">
                  <p:embed/>
                </p:oleObj>
              </mc:Choice>
              <mc:Fallback>
                <p:oleObj name="Equation" r:id="rId16" imgW="723600" imgH="59688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054" y="2650285"/>
                        <a:ext cx="1474788" cy="1217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6314536" y="3913515"/>
          <a:ext cx="2829464" cy="831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3" name="Equation" r:id="rId18" imgW="1473120" imgH="431640" progId="">
                  <p:embed/>
                </p:oleObj>
              </mc:Choice>
              <mc:Fallback>
                <p:oleObj name="Equation" r:id="rId18" imgW="1473120" imgH="43164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4536" y="3913515"/>
                        <a:ext cx="2829464" cy="8313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166890" y="-112143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 3:</a:t>
            </a:r>
          </a:p>
        </p:txBody>
      </p:sp>
    </p:spTree>
    <p:extLst>
      <p:ext uri="{BB962C8B-B14F-4D97-AF65-F5344CB8AC3E}">
        <p14:creationId xmlns:p14="http://schemas.microsoft.com/office/powerpoint/2010/main" val="12685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animBg="1"/>
      <p:bldP spid="8" grpId="0" build="allAtOnce"/>
      <p:bldP spid="9" grpId="0" build="allAtOnce"/>
      <p:bldP spid="11" grpId="0" build="allAtOnce"/>
      <p:bldP spid="12" grpId="0" build="allAtOnce"/>
      <p:bldP spid="13" grpId="0" build="allAtOnce"/>
      <p:bldP spid="14" grpId="0" build="allAtOnce"/>
      <p:bldP spid="1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>
            <a:off x="3588412" y="517585"/>
            <a:ext cx="1052602" cy="1592652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21170" y="1345721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83811" y="1293962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sp>
        <p:nvSpPr>
          <p:cNvPr id="7" name="Arc 6"/>
          <p:cNvSpPr/>
          <p:nvPr/>
        </p:nvSpPr>
        <p:spPr>
          <a:xfrm rot="21357194">
            <a:off x="3424685" y="1880559"/>
            <a:ext cx="353684" cy="543464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05841" y="1865771"/>
            <a:ext cx="1113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•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6228271" y="809086"/>
          <a:ext cx="1332123" cy="315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5" name="Equation" r:id="rId3" imgW="698400" imgH="164880" progId="">
                  <p:embed/>
                </p:oleObj>
              </mc:Choice>
              <mc:Fallback>
                <p:oleObj name="Equation" r:id="rId3" imgW="698400" imgH="16488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271" y="809086"/>
                        <a:ext cx="1332123" cy="3155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6079315" y="1211235"/>
          <a:ext cx="1995009" cy="772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6" name="Equation" r:id="rId5" imgW="1117440" imgH="431640" progId="">
                  <p:embed/>
                </p:oleObj>
              </mc:Choice>
              <mc:Fallback>
                <p:oleObj name="Equation" r:id="rId5" imgW="1117440" imgH="43164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9315" y="1211235"/>
                        <a:ext cx="1995009" cy="7728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8" name="Object 10"/>
          <p:cNvGraphicFramePr>
            <a:graphicFrameLocks noChangeAspect="1"/>
          </p:cNvGraphicFramePr>
          <p:nvPr/>
        </p:nvGraphicFramePr>
        <p:xfrm>
          <a:off x="6154782" y="2065997"/>
          <a:ext cx="1858634" cy="60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7" name="Equation" r:id="rId7" imgW="1320480" imgH="431640" progId="">
                  <p:embed/>
                </p:oleObj>
              </mc:Choice>
              <mc:Fallback>
                <p:oleObj name="Equation" r:id="rId7" imgW="1320480" imgH="43164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82" y="2065997"/>
                        <a:ext cx="1858634" cy="608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5975350" y="2762250"/>
          <a:ext cx="203676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8" name="Equation" r:id="rId9" imgW="1447560" imgH="431640" progId="">
                  <p:embed/>
                </p:oleObj>
              </mc:Choice>
              <mc:Fallback>
                <p:oleObj name="Equation" r:id="rId9" imgW="1447560" imgH="43164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2762250"/>
                        <a:ext cx="2036763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6114282" y="3395364"/>
          <a:ext cx="1253008" cy="719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9" name="Equation" r:id="rId11" imgW="685800" imgH="393480" progId="">
                  <p:embed/>
                </p:oleObj>
              </mc:Choice>
              <mc:Fallback>
                <p:oleObj name="Equation" r:id="rId11" imgW="685800" imgH="39348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4282" y="3395364"/>
                        <a:ext cx="1253008" cy="7194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5919788" y="4073525"/>
          <a:ext cx="25257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0" name="Equation" r:id="rId13" imgW="1384200" imgH="393480" progId="">
                  <p:embed/>
                </p:oleObj>
              </mc:Choice>
              <mc:Fallback>
                <p:oleObj name="Equation" r:id="rId13" imgW="1384200" imgH="39348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4073525"/>
                        <a:ext cx="252571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19"/>
          <p:cNvPicPr/>
          <p:nvPr/>
        </p:nvPicPr>
        <p:blipFill>
          <a:blip r:embed="rId15" cstate="print"/>
          <a:srcRect r="54894"/>
          <a:stretch>
            <a:fillRect/>
          </a:stretch>
        </p:blipFill>
        <p:spPr bwMode="auto">
          <a:xfrm>
            <a:off x="224287" y="776377"/>
            <a:ext cx="2898475" cy="354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3838755" y="2096219"/>
            <a:ext cx="431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a/2</a:t>
            </a:r>
            <a:endParaRPr lang="en-US" dirty="0"/>
          </a:p>
        </p:txBody>
      </p:sp>
      <p:graphicFrame>
        <p:nvGraphicFramePr>
          <p:cNvPr id="99342" name="Object 14"/>
          <p:cNvGraphicFramePr>
            <a:graphicFrameLocks noChangeAspect="1"/>
          </p:cNvGraphicFramePr>
          <p:nvPr/>
        </p:nvGraphicFramePr>
        <p:xfrm>
          <a:off x="3417888" y="2351088"/>
          <a:ext cx="1862137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1" name="Equation" r:id="rId16" imgW="914400" imgH="469800" progId="">
                  <p:embed/>
                </p:oleObj>
              </mc:Choice>
              <mc:Fallback>
                <p:oleObj name="Equation" r:id="rId16" imgW="914400" imgH="46980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8" y="2351088"/>
                        <a:ext cx="1862137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3" name="Object 15"/>
          <p:cNvGraphicFramePr>
            <a:graphicFrameLocks noChangeAspect="1"/>
          </p:cNvGraphicFramePr>
          <p:nvPr/>
        </p:nvGraphicFramePr>
        <p:xfrm>
          <a:off x="3232869" y="3253627"/>
          <a:ext cx="1916113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2" name="Equation" r:id="rId18" imgW="939600" imgH="393480" progId="">
                  <p:embed/>
                </p:oleObj>
              </mc:Choice>
              <mc:Fallback>
                <p:oleObj name="Equation" r:id="rId18" imgW="939600" imgH="39348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869" y="3253627"/>
                        <a:ext cx="1916113" cy="80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44" name="Object 16"/>
          <p:cNvGraphicFramePr>
            <a:graphicFrameLocks noChangeAspect="1"/>
          </p:cNvGraphicFramePr>
          <p:nvPr/>
        </p:nvGraphicFramePr>
        <p:xfrm>
          <a:off x="3259258" y="3999182"/>
          <a:ext cx="1165225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3" name="Equation" r:id="rId20" imgW="571320" imgH="431640" progId="">
                  <p:embed/>
                </p:oleObj>
              </mc:Choice>
              <mc:Fallback>
                <p:oleObj name="Equation" r:id="rId20" imgW="571320" imgH="431640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258" y="3999182"/>
                        <a:ext cx="1165225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9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9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9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9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9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9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9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9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allAtOnce"/>
      <p:bldP spid="5" grpId="0" build="allAtOnce"/>
      <p:bldP spid="7" grpId="0" animBg="1"/>
      <p:bldP spid="8" grpId="0" build="allAtOnce"/>
      <p:bldP spid="21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5416" y="583348"/>
            <a:ext cx="80772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/>
            <a:r>
              <a:rPr lang="sr-Latn-ME" sz="2000" b="1" dirty="0" smtClean="0"/>
              <a:t>   Izračunati  zapreminu pravilne šestostrane piramide ako je osnovna  ivica dužine 4cm ,a površina iznosi P=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248300" y="1868278"/>
          <a:ext cx="8651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Equation" r:id="rId3" imgW="647640" imgH="241200" progId="">
                  <p:embed/>
                </p:oleObj>
              </mc:Choice>
              <mc:Fallback>
                <p:oleObj name="Equation" r:id="rId3" imgW="647640" imgH="2412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300" y="1868278"/>
                        <a:ext cx="86518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7625" y="1504950"/>
            <a:ext cx="1483098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a=4cm</a:t>
            </a:r>
          </a:p>
          <a:p>
            <a:r>
              <a:rPr lang="sr-Latn-ME" sz="2000" b="1" dirty="0" smtClean="0"/>
              <a:t>P=</a:t>
            </a:r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924869" y="873304"/>
          <a:ext cx="1041471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Equation" r:id="rId5" imgW="723600" imgH="279360" progId="">
                  <p:embed/>
                </p:oleObj>
              </mc:Choice>
              <mc:Fallback>
                <p:oleObj name="Equation" r:id="rId5" imgW="723600" imgH="2793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869" y="873304"/>
                        <a:ext cx="1041471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14775" y="2486025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V=?</a:t>
            </a:r>
            <a:endParaRPr lang="en-US" sz="2400" b="1" dirty="0"/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3876675" y="2959100"/>
          <a:ext cx="15414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0" name="Equation" r:id="rId7" imgW="698400" imgH="164880" progId="">
                  <p:embed/>
                </p:oleObj>
              </mc:Choice>
              <mc:Fallback>
                <p:oleObj name="Equation" r:id="rId7" imgW="698400" imgH="16488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2959100"/>
                        <a:ext cx="1541463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836988" y="3302000"/>
          <a:ext cx="280193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1" name="Equation" r:id="rId9" imgW="1269720" imgH="431640" progId="">
                  <p:embed/>
                </p:oleObj>
              </mc:Choice>
              <mc:Fallback>
                <p:oleObj name="Equation" r:id="rId9" imgW="1269720" imgH="43164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3302000"/>
                        <a:ext cx="2801937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3759200" y="4325938"/>
          <a:ext cx="26892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2" name="Equation" r:id="rId11" imgW="1218960" imgH="228600" progId="">
                  <p:embed/>
                </p:oleObj>
              </mc:Choice>
              <mc:Fallback>
                <p:oleObj name="Equation" r:id="rId11" imgW="1218960" imgH="2286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4325938"/>
                        <a:ext cx="268922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6797675" y="4289425"/>
          <a:ext cx="15668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3" name="Equation" r:id="rId13" imgW="711000" imgH="228600" progId="">
                  <p:embed/>
                </p:oleObj>
              </mc:Choice>
              <mc:Fallback>
                <p:oleObj name="Equation" r:id="rId13" imgW="711000" imgH="2286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675" y="4289425"/>
                        <a:ext cx="15668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/>
          <p:nvPr/>
        </p:nvPicPr>
        <p:blipFill>
          <a:blip r:embed="rId15" cstate="print"/>
          <a:srcRect l="22696" t="18709" r="24859"/>
          <a:stretch>
            <a:fillRect/>
          </a:stretch>
        </p:blipFill>
        <p:spPr bwMode="auto">
          <a:xfrm>
            <a:off x="301925" y="1276709"/>
            <a:ext cx="2855344" cy="32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201395" y="0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 4: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595688" y="811213"/>
          <a:ext cx="14859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Equation" r:id="rId3" imgW="647640" imgH="393480" progId="">
                  <p:embed/>
                </p:oleObj>
              </mc:Choice>
              <mc:Fallback>
                <p:oleObj name="Equation" r:id="rId3" imgW="64764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811213"/>
                        <a:ext cx="14859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577596" y="1752121"/>
          <a:ext cx="23320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6" name="Equation" r:id="rId5" imgW="1015920" imgH="431640" progId="">
                  <p:embed/>
                </p:oleObj>
              </mc:Choice>
              <mc:Fallback>
                <p:oleObj name="Equation" r:id="rId5" imgW="1015920" imgH="4316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596" y="1752121"/>
                        <a:ext cx="233203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3833813" y="2809875"/>
          <a:ext cx="175101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7" name="Equation" r:id="rId7" imgW="761760" imgH="228600" progId="">
                  <p:embed/>
                </p:oleObj>
              </mc:Choice>
              <mc:Fallback>
                <p:oleObj name="Equation" r:id="rId7" imgW="761760" imgH="228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2809875"/>
                        <a:ext cx="1751012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Triangle 5"/>
          <p:cNvSpPr/>
          <p:nvPr/>
        </p:nvSpPr>
        <p:spPr>
          <a:xfrm>
            <a:off x="6562725" y="619125"/>
            <a:ext cx="1390650" cy="1466850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91375" y="1114425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34125" y="1400175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6967538" y="2001838"/>
          <a:ext cx="49371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8" name="Equation" r:id="rId9" imgW="342720" imgH="431640" progId="">
                  <p:embed/>
                </p:oleObj>
              </mc:Choice>
              <mc:Fallback>
                <p:oleObj name="Equation" r:id="rId9" imgW="342720" imgH="43164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7538" y="2001838"/>
                        <a:ext cx="493712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6388100" y="2259013"/>
          <a:ext cx="25796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9" name="Equation" r:id="rId11" imgW="1168200" imgH="533160" progId="">
                  <p:embed/>
                </p:oleObj>
              </mc:Choice>
              <mc:Fallback>
                <p:oleObj name="Equation" r:id="rId11" imgW="1168200" imgH="53316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2259013"/>
                        <a:ext cx="2579688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6419850" y="3289300"/>
          <a:ext cx="2382838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0" name="Equation" r:id="rId13" imgW="1079280" imgH="507960" progId="">
                  <p:embed/>
                </p:oleObj>
              </mc:Choice>
              <mc:Fallback>
                <p:oleObj name="Equation" r:id="rId13" imgW="1079280" imgH="50796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850" y="3289300"/>
                        <a:ext cx="2382838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741738" y="3390900"/>
          <a:ext cx="20129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1" name="Equation" r:id="rId15" imgW="876240" imgH="228600" progId="">
                  <p:embed/>
                </p:oleObj>
              </mc:Choice>
              <mc:Fallback>
                <p:oleObj name="Equation" r:id="rId15" imgW="876240" imgH="2286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1738" y="3390900"/>
                        <a:ext cx="20129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3713163" y="4133850"/>
          <a:ext cx="19542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2" name="Equation" r:id="rId17" imgW="850680" imgH="228600" progId="">
                  <p:embed/>
                </p:oleObj>
              </mc:Choice>
              <mc:Fallback>
                <p:oleObj name="Equation" r:id="rId17" imgW="850680" imgH="2286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4133850"/>
                        <a:ext cx="1954212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4"/>
          <p:cNvPicPr/>
          <p:nvPr/>
        </p:nvPicPr>
        <p:blipFill>
          <a:blip r:embed="rId19" cstate="print"/>
          <a:srcRect l="66691" r="14877"/>
          <a:stretch>
            <a:fillRect/>
          </a:stretch>
        </p:blipFill>
        <p:spPr bwMode="auto">
          <a:xfrm>
            <a:off x="146650" y="1155940"/>
            <a:ext cx="3088256" cy="3804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build="allAtOnce"/>
      <p:bldP spid="10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1937</TotalTime>
  <Words>233</Words>
  <Application>Microsoft Office PowerPoint</Application>
  <PresentationFormat>On-screen Show (16:9)</PresentationFormat>
  <Paragraphs>66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Equation</vt:lpstr>
      <vt:lpstr>Packager Shell Object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PIRAMIDA</dc:title>
  <dc:creator>Korisnik</dc:creator>
  <cp:lastModifiedBy>SVETLANA</cp:lastModifiedBy>
  <cp:revision>383</cp:revision>
  <dcterms:created xsi:type="dcterms:W3CDTF">2017-11-16T14:24:40Z</dcterms:created>
  <dcterms:modified xsi:type="dcterms:W3CDTF">2020-11-07T18:47:28Z</dcterms:modified>
</cp:coreProperties>
</file>