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6" r:id="rId9"/>
    <p:sldId id="268" r:id="rId10"/>
    <p:sldId id="265" r:id="rId11"/>
    <p:sldId id="269" r:id="rId12"/>
    <p:sldId id="270" r:id="rId13"/>
    <p:sldId id="267" r:id="rId14"/>
  </p:sldIdLst>
  <p:sldSz cx="9144000" cy="5143500" type="screen16x9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4CC"/>
    <a:srgbClr val="03136A"/>
    <a:srgbClr val="35759D"/>
    <a:srgbClr val="35B19D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5596" autoAdjust="0"/>
  </p:normalViewPr>
  <p:slideViewPr>
    <p:cSldViewPr>
      <p:cViewPr>
        <p:scale>
          <a:sx n="100" d="100"/>
          <a:sy n="100" d="100"/>
        </p:scale>
        <p:origin x="-546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E6B88D-8499-48F5-BC31-C1FC68E2BC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9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2F7632-476D-441E-9334-B90D6314BE7E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4213AF-26F6-41FA-8D85-E2C5388D6E58}" type="datetimeFigureOut">
              <a:rPr lang="en-US" smtClean="0"/>
              <a:pPr/>
              <a:t>5/10/2021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5/10/2021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oleObject" Target="../embeddings/oleObject13.bin"/><Relationship Id="rId7" Type="http://schemas.openxmlformats.org/officeDocument/2006/relationships/image" Target="../media/image6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4.png"/><Relationship Id="rId11" Type="http://schemas.openxmlformats.org/officeDocument/2006/relationships/oleObject" Target="../embeddings/oleObject14.bin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wmf"/><Relationship Id="rId9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76.wmf"/><Relationship Id="rId3" Type="http://schemas.openxmlformats.org/officeDocument/2006/relationships/oleObject" Target="../embeddings/oleObject15.bin"/><Relationship Id="rId21" Type="http://schemas.openxmlformats.org/officeDocument/2006/relationships/image" Target="../media/image78.pn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69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7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20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image" Target="../media/image38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19" Type="http://schemas.openxmlformats.org/officeDocument/2006/relationships/image" Target="../media/image55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52400" y="1657350"/>
            <a:ext cx="8124825" cy="528638"/>
          </a:xfrm>
        </p:spPr>
        <p:txBody>
          <a:bodyPr>
            <a:normAutofit fontScale="90000"/>
          </a:bodyPr>
          <a:lstStyle/>
          <a:p>
            <a:r>
              <a:rPr lang="bs-Latn-BA" b="1" dirty="0" smtClean="0"/>
              <a:t>Površina</a:t>
            </a:r>
            <a:r>
              <a:rPr lang="bs-Latn-BA" b="1" i="1" dirty="0" smtClean="0"/>
              <a:t> </a:t>
            </a:r>
            <a:r>
              <a:rPr lang="bs-Latn-BA" b="1" dirty="0" smtClean="0"/>
              <a:t>ravne figure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3815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s-Latn-BA" sz="2000" b="1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3</a:t>
            </a:r>
            <a:r>
              <a:rPr lang="bs-Latn-BA" sz="2000" b="1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. </a:t>
            </a:r>
            <a:r>
              <a:rPr lang="sr-Latn-ME" sz="20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Naći površinu figure ograničene linijom                     osom Ox i pravama  x = -3 i x = 3.</a:t>
            </a: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r>
              <a:rPr lang="bs-Latn-BA" sz="20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O</a:t>
            </a:r>
            <a:r>
              <a:rPr lang="sr-Latn-ME" sz="20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vde se radi o kvadratnoj funkciji                     . </a:t>
            </a:r>
          </a:p>
          <a:p>
            <a:pPr algn="l"/>
            <a:r>
              <a:rPr lang="sr-Latn-ME" sz="20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Tražimo nule funkcije. </a:t>
            </a: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sr-Latn-ME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en-US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en-US" sz="2000" i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endParaRPr lang="en-US" sz="2000" b="1" i="1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419600" y="511944"/>
          <a:ext cx="1143000" cy="30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9" name="Equation" r:id="rId3" imgW="647640" imgH="228600" progId="Equation.3">
                  <p:embed/>
                </p:oleObj>
              </mc:Choice>
              <mc:Fallback>
                <p:oleObj name="Equation" r:id="rId3" imgW="6476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11944"/>
                        <a:ext cx="1143000" cy="3072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2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2419350"/>
            <a:ext cx="1060702" cy="304800"/>
          </a:xfrm>
          <a:prstGeom prst="rect">
            <a:avLst/>
          </a:prstGeom>
          <a:noFill/>
        </p:spPr>
      </p:pic>
      <p:sp>
        <p:nvSpPr>
          <p:cNvPr id="17409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4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028950"/>
            <a:ext cx="762000" cy="304800"/>
          </a:xfrm>
          <a:prstGeom prst="rect">
            <a:avLst/>
          </a:prstGeom>
          <a:noFill/>
        </p:spPr>
      </p:pic>
      <p:sp>
        <p:nvSpPr>
          <p:cNvPr id="17409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6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562350"/>
            <a:ext cx="1066800" cy="359596"/>
          </a:xfrm>
          <a:prstGeom prst="rect">
            <a:avLst/>
          </a:prstGeom>
          <a:noFill/>
        </p:spPr>
      </p:pic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9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2419349"/>
            <a:ext cx="990600" cy="347353"/>
          </a:xfrm>
          <a:prstGeom prst="rect">
            <a:avLst/>
          </a:prstGeom>
          <a:noFill/>
        </p:spPr>
      </p:pic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02" name="Picture 2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952750"/>
            <a:ext cx="804672" cy="304800"/>
          </a:xfrm>
          <a:prstGeom prst="rect">
            <a:avLst/>
          </a:prstGeom>
          <a:noFill/>
        </p:spPr>
      </p:pic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05" name="Picture 2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3457717"/>
            <a:ext cx="762000" cy="284329"/>
          </a:xfrm>
          <a:prstGeom prst="rect">
            <a:avLst/>
          </a:prstGeom>
          <a:noFill/>
        </p:spPr>
      </p:pic>
      <p:sp>
        <p:nvSpPr>
          <p:cNvPr id="174107" name="Rectangle 2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 Diagonal Corner Rectangle 43"/>
          <p:cNvSpPr/>
          <p:nvPr/>
        </p:nvSpPr>
        <p:spPr bwMode="auto">
          <a:xfrm>
            <a:off x="228600" y="1276350"/>
            <a:ext cx="1219200" cy="381000"/>
          </a:xfrm>
          <a:prstGeom prst="round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s-Latn-BA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Rješenje </a:t>
            </a:r>
            <a:r>
              <a:rPr kumimoji="0" lang="bs-Latn-BA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: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graphicFrame>
        <p:nvGraphicFramePr>
          <p:cNvPr id="174108" name="Object 28"/>
          <p:cNvGraphicFramePr>
            <a:graphicFrameLocks noChangeAspect="1"/>
          </p:cNvGraphicFramePr>
          <p:nvPr/>
        </p:nvGraphicFramePr>
        <p:xfrm>
          <a:off x="3657600" y="1657350"/>
          <a:ext cx="1143000" cy="380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0" name="Equation" r:id="rId11" imgW="647640" imgH="228600" progId="Equation.3">
                  <p:embed/>
                </p:oleObj>
              </mc:Choice>
              <mc:Fallback>
                <p:oleObj name="Equation" r:id="rId11" imgW="647640" imgH="2286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657350"/>
                        <a:ext cx="1143000" cy="380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7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7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7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7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7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857356" y="2357436"/>
            <a:ext cx="5143536" cy="1191"/>
          </a:xfrm>
          <a:prstGeom prst="straightConnector1">
            <a:avLst/>
          </a:prstGeom>
          <a:ln w="2222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2795675" y="2384126"/>
            <a:ext cx="2839065" cy="794"/>
          </a:xfrm>
          <a:prstGeom prst="straightConnector1">
            <a:avLst/>
          </a:prstGeom>
          <a:ln w="2222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 rot="19479727">
            <a:off x="2856919" y="568443"/>
            <a:ext cx="2684460" cy="2565769"/>
          </a:xfrm>
          <a:custGeom>
            <a:avLst/>
            <a:gdLst>
              <a:gd name="connsiteX0" fmla="*/ 0 w 1842868"/>
              <a:gd name="connsiteY0" fmla="*/ 0 h 1486487"/>
              <a:gd name="connsiteX1" fmla="*/ 337625 w 1842868"/>
              <a:gd name="connsiteY1" fmla="*/ 1266093 h 1486487"/>
              <a:gd name="connsiteX2" fmla="*/ 1842868 w 1842868"/>
              <a:gd name="connsiteY2" fmla="*/ 1322364 h 1486487"/>
              <a:gd name="connsiteX3" fmla="*/ 1842868 w 1842868"/>
              <a:gd name="connsiteY3" fmla="*/ 1322364 h 148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2868" h="1486487">
                <a:moveTo>
                  <a:pt x="0" y="0"/>
                </a:moveTo>
                <a:cubicBezTo>
                  <a:pt x="15240" y="522849"/>
                  <a:pt x="30480" y="1045699"/>
                  <a:pt x="337625" y="1266093"/>
                </a:cubicBezTo>
                <a:cubicBezTo>
                  <a:pt x="644770" y="1486487"/>
                  <a:pt x="1842868" y="1322364"/>
                  <a:pt x="1842868" y="1322364"/>
                </a:cubicBezTo>
                <a:lnTo>
                  <a:pt x="1842868" y="1322364"/>
                </a:lnTo>
              </a:path>
            </a:pathLst>
          </a:cu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643189" y="2365773"/>
          <a:ext cx="542925" cy="259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6" name="Equation" r:id="rId3" imgW="228600" imgH="164880" progId="Equation.3">
                  <p:embed/>
                </p:oleObj>
              </mc:Choice>
              <mc:Fallback>
                <p:oleObj name="Equation" r:id="rId3" imgW="228600" imgH="1648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9" y="2365773"/>
                        <a:ext cx="542925" cy="2595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264151" y="2365773"/>
          <a:ext cx="460375" cy="259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7" name="Equation" r:id="rId5" imgW="126720" imgH="164880" progId="Equation.3">
                  <p:embed/>
                </p:oleObj>
              </mc:Choice>
              <mc:Fallback>
                <p:oleObj name="Equation" r:id="rId5" imgW="126720" imgH="164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151" y="2365773"/>
                        <a:ext cx="460375" cy="2595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rot="5400000">
            <a:off x="1188419" y="2437010"/>
            <a:ext cx="2625347" cy="158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474567" y="2437010"/>
            <a:ext cx="2625347" cy="158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571736" y="3536163"/>
          <a:ext cx="642942" cy="214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8" name="Equation" r:id="rId7" imgW="431640" imgH="177480" progId="Equation.3">
                  <p:embed/>
                </p:oleObj>
              </mc:Choice>
              <mc:Fallback>
                <p:oleObj name="Equation" r:id="rId7" imgW="431640" imgH="177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3536163"/>
                        <a:ext cx="642942" cy="2143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929322" y="3589742"/>
          <a:ext cx="500066" cy="214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9" name="Equation" r:id="rId9" imgW="342720" imgH="177480" progId="Equation.3">
                  <p:embed/>
                </p:oleObj>
              </mc:Choice>
              <mc:Fallback>
                <p:oleObj name="Equation" r:id="rId9" imgW="342720" imgH="177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3589742"/>
                        <a:ext cx="500066" cy="2143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>
            <a:off x="2500298" y="2035965"/>
            <a:ext cx="214314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500298" y="2196701"/>
            <a:ext cx="35719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00694" y="2250279"/>
            <a:ext cx="285752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14678" y="2464593"/>
            <a:ext cx="1857388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71868" y="2678907"/>
            <a:ext cx="1143008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2000232" y="2357436"/>
          <a:ext cx="542928" cy="267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0" name="Equation" r:id="rId11" imgW="228600" imgH="177480" progId="Equation.3">
                  <p:embed/>
                </p:oleObj>
              </mc:Choice>
              <mc:Fallback>
                <p:oleObj name="Equation" r:id="rId11" imgW="228600" imgH="177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2357436"/>
                        <a:ext cx="542928" cy="2678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5786446" y="2411015"/>
          <a:ext cx="342902" cy="280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1" name="Equation" r:id="rId13" imgW="114120" imgH="177480" progId="Equation.3">
                  <p:embed/>
                </p:oleObj>
              </mc:Choice>
              <mc:Fallback>
                <p:oleObj name="Equation" r:id="rId13" imgW="114120" imgH="177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2411015"/>
                        <a:ext cx="342902" cy="2809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6786578" y="2464593"/>
          <a:ext cx="420690" cy="3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2" name="Equation" r:id="rId15" imgW="126720" imgH="139680" progId="Equation.3">
                  <p:embed/>
                </p:oleObj>
              </mc:Choice>
              <mc:Fallback>
                <p:oleObj name="Equation" r:id="rId15" imgW="126720" imgH="1396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2464593"/>
                        <a:ext cx="420690" cy="320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4286248" y="964395"/>
          <a:ext cx="355602" cy="329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3" name="Equation" r:id="rId17" imgW="139680" imgH="164880" progId="Equation.3">
                  <p:embed/>
                </p:oleObj>
              </mc:Choice>
              <mc:Fallback>
                <p:oleObj name="Equation" r:id="rId17" imgW="139680" imgH="1648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964395"/>
                        <a:ext cx="355602" cy="3298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5929322" y="1768072"/>
          <a:ext cx="1071570" cy="37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4" name="Equation" r:id="rId19" imgW="647640" imgH="228600" progId="Equation.3">
                  <p:embed/>
                </p:oleObj>
              </mc:Choice>
              <mc:Fallback>
                <p:oleObj name="Equation" r:id="rId19" imgW="64764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1768072"/>
                        <a:ext cx="1071570" cy="37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52400" y="514350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s-Latn-BA" sz="2000" i="1" dirty="0" smtClean="0">
                <a:latin typeface="Calibri" pitchFamily="34" charset="0"/>
              </a:rPr>
              <a:t>Grafik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02481" y="2038351"/>
            <a:ext cx="416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1200" dirty="0" smtClean="0">
                <a:latin typeface="Calibri" pitchFamily="34" charset="0"/>
              </a:rPr>
              <a:t>P1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54483" y="2571750"/>
            <a:ext cx="343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sz="1200" dirty="0" smtClean="0">
                <a:latin typeface="Calibri" pitchFamily="34" charset="0"/>
              </a:rPr>
              <a:t>P2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74934" y="211455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sz="1200" dirty="0" smtClean="0">
                <a:latin typeface="Calibri" pitchFamily="34" charset="0"/>
              </a:rPr>
              <a:t>  P3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955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5596" name="Picture 12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4019550"/>
            <a:ext cx="2019300" cy="381000"/>
          </a:xfrm>
          <a:prstGeom prst="rect">
            <a:avLst/>
          </a:prstGeom>
          <a:noFill/>
        </p:spPr>
      </p:pic>
      <p:sp>
        <p:nvSpPr>
          <p:cNvPr id="195598" name="Rectangle 14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19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  <p:bldP spid="23" grpId="0" autoUpdateAnimBg="0"/>
      <p:bldP spid="24" grpId="0" autoUpdateAnimBg="0"/>
      <p:bldP spid="27" grpId="0" autoUpdateAnimBg="0"/>
      <p:bldP spid="2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76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41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895350"/>
            <a:ext cx="1581150" cy="676275"/>
          </a:xfrm>
          <a:prstGeom prst="rect">
            <a:avLst/>
          </a:prstGeom>
          <a:noFill/>
        </p:spPr>
      </p:pic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44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581150"/>
            <a:ext cx="1514475" cy="600075"/>
          </a:xfrm>
          <a:prstGeom prst="rect">
            <a:avLst/>
          </a:prstGeom>
          <a:noFill/>
        </p:spPr>
      </p:pic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46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419350"/>
            <a:ext cx="3686175" cy="581025"/>
          </a:xfrm>
          <a:prstGeom prst="rect">
            <a:avLst/>
          </a:prstGeom>
          <a:noFill/>
        </p:spPr>
      </p:pic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48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257550"/>
            <a:ext cx="2971800" cy="428625"/>
          </a:xfrm>
          <a:prstGeom prst="rect">
            <a:avLst/>
          </a:prstGeom>
          <a:noFill/>
        </p:spPr>
      </p:pic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765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765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765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56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514350"/>
            <a:ext cx="4752975" cy="600075"/>
          </a:xfrm>
          <a:prstGeom prst="rect">
            <a:avLst/>
          </a:prstGeom>
          <a:noFill/>
        </p:spPr>
      </p:pic>
      <p:sp>
        <p:nvSpPr>
          <p:cNvPr id="197659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7660" name="Rectangle 2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97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766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61" name="Picture 2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1276350"/>
            <a:ext cx="4267200" cy="451821"/>
          </a:xfrm>
          <a:prstGeom prst="rect">
            <a:avLst/>
          </a:prstGeom>
          <a:noFill/>
        </p:spPr>
      </p:pic>
      <p:sp>
        <p:nvSpPr>
          <p:cNvPr id="19766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766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65" name="Picture 3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1809750"/>
            <a:ext cx="2609850" cy="676275"/>
          </a:xfrm>
          <a:prstGeom prst="rect">
            <a:avLst/>
          </a:prstGeom>
          <a:noFill/>
        </p:spPr>
      </p:pic>
      <p:sp>
        <p:nvSpPr>
          <p:cNvPr id="19766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67" name="Picture 3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2571750"/>
            <a:ext cx="2543175" cy="514350"/>
          </a:xfrm>
          <a:prstGeom prst="rect">
            <a:avLst/>
          </a:prstGeom>
          <a:noFill/>
        </p:spPr>
      </p:pic>
      <p:sp>
        <p:nvSpPr>
          <p:cNvPr id="19767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69" name="Picture 3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3181350"/>
            <a:ext cx="2809875" cy="428625"/>
          </a:xfrm>
          <a:prstGeom prst="rect">
            <a:avLst/>
          </a:prstGeom>
          <a:noFill/>
        </p:spPr>
      </p:pic>
      <p:sp>
        <p:nvSpPr>
          <p:cNvPr id="19767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71" name="Picture 3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14350"/>
            <a:ext cx="1285875" cy="238125"/>
          </a:xfrm>
          <a:prstGeom prst="rect">
            <a:avLst/>
          </a:prstGeom>
          <a:noFill/>
        </p:spPr>
      </p:pic>
      <p:sp>
        <p:nvSpPr>
          <p:cNvPr id="197674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7673" name="Picture 4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3867150"/>
            <a:ext cx="1590675" cy="42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7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9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9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9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9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9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9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7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7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9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14350"/>
            <a:ext cx="883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s-Latn-BA" sz="2000" b="1" dirty="0" smtClean="0">
                <a:solidFill>
                  <a:srgbClr val="C00000"/>
                </a:solidFill>
                <a:latin typeface="Calibri" pitchFamily="34" charset="0"/>
              </a:rPr>
              <a:t>Domaći zadatak </a:t>
            </a:r>
            <a:r>
              <a:rPr lang="bs-Latn-BA" sz="1600" b="1" dirty="0" smtClean="0">
                <a:latin typeface="Calibri" pitchFamily="34" charset="0"/>
              </a:rPr>
              <a:t>slati na  mail:milankak</a:t>
            </a:r>
            <a:r>
              <a:rPr lang="en-US" sz="1600" b="1" dirty="0" smtClean="0">
                <a:latin typeface="Calibri" pitchFamily="34" charset="0"/>
              </a:rPr>
              <a:t>@t</a:t>
            </a:r>
            <a:r>
              <a:rPr lang="sr-Latn-ME" sz="1600" b="1" dirty="0" smtClean="0">
                <a:latin typeface="Calibri" pitchFamily="34" charset="0"/>
              </a:rPr>
              <a:t>-com.me najkasnije do 26.04.</a:t>
            </a:r>
            <a:endParaRPr lang="bs-Latn-BA" sz="1600" b="1" dirty="0" smtClean="0">
              <a:latin typeface="Calibri" pitchFamily="34" charset="0"/>
            </a:endParaRPr>
          </a:p>
          <a:p>
            <a:pPr algn="l"/>
            <a:endParaRPr lang="bs-Latn-BA" sz="20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457200" indent="-457200" algn="l">
              <a:buAutoNum type="arabicPeriod"/>
            </a:pPr>
            <a:r>
              <a:rPr lang="bs-Latn-BA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Izračunati površinu ograničenu parabolom                              i pravom y = 0.</a:t>
            </a:r>
          </a:p>
          <a:p>
            <a:pPr marL="457200" indent="-457200" algn="l">
              <a:buAutoNum type="arabicPeriod"/>
            </a:pPr>
            <a:r>
              <a:rPr lang="bs-Latn-BA" sz="2000" dirty="0" smtClean="0">
                <a:solidFill>
                  <a:srgbClr val="C00000"/>
                </a:solidFill>
                <a:latin typeface="Calibri" pitchFamily="34" charset="0"/>
              </a:rPr>
              <a:t>Izračunati površinu dijela ravni ograničenog pravom y =x i parabolom               .</a:t>
            </a:r>
          </a:p>
          <a:p>
            <a:pPr marL="457200" indent="-457200" algn="l">
              <a:buAutoNum type="arabicPeriod"/>
            </a:pPr>
            <a:r>
              <a:rPr lang="bs-Latn-BA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Izračunati površinu ograničenu krivama                                           .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71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1200150"/>
            <a:ext cx="1523994" cy="304799"/>
          </a:xfrm>
          <a:prstGeom prst="rect">
            <a:avLst/>
          </a:prstGeom>
          <a:noFill/>
        </p:spPr>
      </p:pic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-228600" y="51435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715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1428750"/>
            <a:ext cx="762000" cy="342900"/>
          </a:xfrm>
          <a:prstGeom prst="rect">
            <a:avLst/>
          </a:prstGeom>
          <a:noFill/>
        </p:spPr>
      </p:pic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1809750"/>
            <a:ext cx="2286000" cy="353352"/>
          </a:xfrm>
          <a:prstGeom prst="rect">
            <a:avLst/>
          </a:prstGeom>
          <a:noFill/>
        </p:spPr>
      </p:pic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1435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/>
            <a:endParaRPr lang="bs-Latn-BA" sz="2000" dirty="0">
              <a:latin typeface="Calibri" pitchFamily="34" charset="0"/>
            </a:endParaRPr>
          </a:p>
          <a:p>
            <a:pPr marL="457200" indent="-457200" algn="l"/>
            <a:r>
              <a:rPr lang="bs-Latn-BA" sz="2000" dirty="0" smtClean="0">
                <a:latin typeface="Calibri" pitchFamily="34" charset="0"/>
              </a:rPr>
              <a:t>                                                                        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6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1733550"/>
            <a:ext cx="1600200" cy="990600"/>
          </a:xfrm>
          <a:prstGeom prst="rect">
            <a:avLst/>
          </a:prstGeom>
          <a:noFill/>
        </p:spPr>
      </p:pic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524000" y="3486150"/>
            <a:ext cx="259080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286000" y="2266950"/>
            <a:ext cx="0" cy="205740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2667000" y="2876550"/>
            <a:ext cx="0" cy="6096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3505200" y="2724150"/>
            <a:ext cx="0" cy="7620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Freeform 20"/>
          <p:cNvSpPr/>
          <p:nvPr/>
        </p:nvSpPr>
        <p:spPr bwMode="auto">
          <a:xfrm>
            <a:off x="2590800" y="2571750"/>
            <a:ext cx="1066800" cy="381000"/>
          </a:xfrm>
          <a:custGeom>
            <a:avLst/>
            <a:gdLst>
              <a:gd name="connsiteX0" fmla="*/ 0 w 847725"/>
              <a:gd name="connsiteY0" fmla="*/ 223837 h 223837"/>
              <a:gd name="connsiteX1" fmla="*/ 285750 w 847725"/>
              <a:gd name="connsiteY1" fmla="*/ 23812 h 223837"/>
              <a:gd name="connsiteX2" fmla="*/ 571500 w 847725"/>
              <a:gd name="connsiteY2" fmla="*/ 80962 h 223837"/>
              <a:gd name="connsiteX3" fmla="*/ 714375 w 847725"/>
              <a:gd name="connsiteY3" fmla="*/ 109537 h 223837"/>
              <a:gd name="connsiteX4" fmla="*/ 847725 w 847725"/>
              <a:gd name="connsiteY4" fmla="*/ 80962 h 223837"/>
              <a:gd name="connsiteX5" fmla="*/ 847725 w 847725"/>
              <a:gd name="connsiteY5" fmla="*/ 80962 h 223837"/>
              <a:gd name="connsiteX6" fmla="*/ 847725 w 847725"/>
              <a:gd name="connsiteY6" fmla="*/ 80962 h 223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7725" h="223837">
                <a:moveTo>
                  <a:pt x="0" y="223837"/>
                </a:moveTo>
                <a:cubicBezTo>
                  <a:pt x="95250" y="135731"/>
                  <a:pt x="190500" y="47625"/>
                  <a:pt x="285750" y="23812"/>
                </a:cubicBezTo>
                <a:cubicBezTo>
                  <a:pt x="381000" y="0"/>
                  <a:pt x="571500" y="80962"/>
                  <a:pt x="571500" y="80962"/>
                </a:cubicBezTo>
                <a:cubicBezTo>
                  <a:pt x="642938" y="95250"/>
                  <a:pt x="668338" y="109537"/>
                  <a:pt x="714375" y="109537"/>
                </a:cubicBezTo>
                <a:cubicBezTo>
                  <a:pt x="760412" y="109537"/>
                  <a:pt x="847725" y="80962"/>
                  <a:pt x="847725" y="80962"/>
                </a:cubicBezTo>
                <a:lnTo>
                  <a:pt x="847725" y="80962"/>
                </a:lnTo>
                <a:lnTo>
                  <a:pt x="847725" y="80962"/>
                </a:lnTo>
              </a:path>
            </a:pathLst>
          </a:cu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3" name="Straight Connector 22"/>
          <p:cNvCxnSpPr>
            <a:endCxn id="21" idx="1"/>
          </p:cNvCxnSpPr>
          <p:nvPr/>
        </p:nvCxnSpPr>
        <p:spPr bwMode="auto">
          <a:xfrm flipV="1">
            <a:off x="2667000" y="2612281"/>
            <a:ext cx="283396" cy="34047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037888" y="3257550"/>
            <a:ext cx="33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x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209800" y="196215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/>
              <a:t>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81200" y="340995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4600" y="348615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348615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b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743200" y="2190750"/>
            <a:ext cx="990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/>
              <a:t>y</a:t>
            </a:r>
            <a:r>
              <a:rPr lang="bs-Latn-BA" dirty="0" smtClean="0"/>
              <a:t>=f(x)</a:t>
            </a:r>
            <a:endParaRPr lang="en-US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76200" y="438150"/>
            <a:ext cx="8839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r-Latn-CS" sz="2000" b="1" i="1" dirty="0">
                <a:solidFill>
                  <a:srgbClr val="C00000"/>
                </a:solidFill>
                <a:latin typeface="Calibri" pitchFamily="34" charset="0"/>
              </a:rPr>
              <a:t>Definicija</a:t>
            </a:r>
            <a:r>
              <a:rPr lang="sr-Latn-CS" sz="2000" b="1" i="1" dirty="0" smtClean="0">
                <a:solidFill>
                  <a:srgbClr val="C00000"/>
                </a:solidFill>
                <a:latin typeface="Calibri" pitchFamily="34" charset="0"/>
              </a:rPr>
              <a:t>:</a:t>
            </a:r>
            <a:endParaRPr lang="en-US" sz="2000" b="1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sr-Latn-C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1) Neka </a:t>
            </a:r>
            <a:r>
              <a:rPr lang="sr-Latn-CS" sz="20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je f pozitivna neprekidna funkcija na intervalu 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[</a:t>
            </a:r>
            <a:r>
              <a:rPr lang="sr-Latn-CS" sz="20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a,b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]</a:t>
            </a:r>
            <a:r>
              <a:rPr lang="sr-Latn-CS" sz="20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. Tada </a:t>
            </a:r>
            <a:r>
              <a:rPr lang="sr-Latn-C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površinu figure</a:t>
            </a: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r-Latn-C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ograničene </a:t>
            </a:r>
            <a:r>
              <a:rPr lang="sr-Latn-CS" sz="20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krivom y=f(x</a:t>
            </a:r>
            <a:r>
              <a:rPr lang="sr-Latn-C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), pravama </a:t>
            </a:r>
            <a:r>
              <a:rPr lang="sr-Latn-CS" sz="20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x=a</a:t>
            </a:r>
            <a:r>
              <a:rPr lang="sr-Latn-C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, x=b </a:t>
            </a:r>
            <a:r>
              <a:rPr lang="sr-Latn-CS" sz="20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i </a:t>
            </a:r>
            <a:r>
              <a:rPr lang="sr-Latn-C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x-osom</a:t>
            </a: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r-Latn-CS" sz="2000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definišemo kao:                      </a:t>
            </a:r>
            <a:endParaRPr lang="en-US" b="1" i="1" dirty="0">
              <a:latin typeface="Monotype Corsiva" pitchFamily="66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flipV="1">
            <a:off x="2667000" y="3105150"/>
            <a:ext cx="838200" cy="152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2667000" y="3257550"/>
            <a:ext cx="838200" cy="152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3124200" y="3409950"/>
            <a:ext cx="381000" cy="762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2667000" y="2952750"/>
            <a:ext cx="838200" cy="152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2667000" y="2800350"/>
            <a:ext cx="838200" cy="152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895600" y="2876550"/>
            <a:ext cx="3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P</a:t>
            </a:r>
            <a:endParaRPr lang="en-US" dirty="0"/>
          </a:p>
        </p:txBody>
      </p:sp>
      <p:cxnSp>
        <p:nvCxnSpPr>
          <p:cNvPr id="43" name="Straight Connector 42"/>
          <p:cNvCxnSpPr>
            <a:endCxn id="21" idx="2"/>
          </p:cNvCxnSpPr>
          <p:nvPr/>
        </p:nvCxnSpPr>
        <p:spPr bwMode="auto">
          <a:xfrm flipV="1">
            <a:off x="2743200" y="2709558"/>
            <a:ext cx="566791" cy="90792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1435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/>
            <a:endParaRPr lang="bs-Latn-BA" sz="2000" dirty="0" smtClean="0">
              <a:latin typeface="Calibri" pitchFamily="34" charset="0"/>
            </a:endParaRPr>
          </a:p>
          <a:p>
            <a:pPr marL="457200" indent="-457200" algn="l"/>
            <a:r>
              <a:rPr lang="bs-Latn-BA" sz="2000" dirty="0" smtClean="0">
                <a:latin typeface="Calibri" pitchFamily="34" charset="0"/>
              </a:rPr>
              <a:t>2)    Ako je f(x) </a:t>
            </a:r>
            <a:r>
              <a:rPr lang="en-US" sz="2000" dirty="0" smtClean="0">
                <a:latin typeface="Calibri" pitchFamily="34" charset="0"/>
              </a:rPr>
              <a:t>≤</a:t>
            </a:r>
            <a:r>
              <a:rPr lang="bs-Latn-BA" sz="2000" dirty="0" smtClean="0">
                <a:latin typeface="Calibri" pitchFamily="34" charset="0"/>
              </a:rPr>
              <a:t>0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bs-Latn-BA" sz="2000" dirty="0" smtClean="0">
                <a:latin typeface="Calibri" pitchFamily="34" charset="0"/>
              </a:rPr>
              <a:t>za  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</a:rPr>
              <a:t>x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</a:rPr>
              <a:t>ϵ</a:t>
            </a:r>
            <a:r>
              <a:rPr lang="bs-Latn-BA" sz="2000" dirty="0" smtClean="0">
                <a:latin typeface="Calibri" pitchFamily="34" charset="0"/>
              </a:rPr>
              <a:t> [a,b]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bs-Latn-BA" sz="2000" noProof="1" smtClean="0">
                <a:latin typeface="Calibri" pitchFamily="34" charset="0"/>
              </a:rPr>
              <a:t>tada je </a:t>
            </a:r>
            <a:r>
              <a:rPr lang="bs-Latn-BA" sz="2000" dirty="0" smtClean="0">
                <a:latin typeface="Calibri" pitchFamily="34" charset="0"/>
              </a:rPr>
              <a:t>:</a:t>
            </a:r>
          </a:p>
          <a:p>
            <a:pPr marL="457200" indent="-457200" algn="l"/>
            <a:endParaRPr lang="bs-Latn-BA" sz="2000" dirty="0">
              <a:latin typeface="Calibri" pitchFamily="34" charset="0"/>
            </a:endParaRPr>
          </a:p>
          <a:p>
            <a:pPr marL="457200" indent="-457200" algn="l"/>
            <a:r>
              <a:rPr lang="bs-Latn-BA" sz="2000" dirty="0" smtClean="0">
                <a:latin typeface="Calibri" pitchFamily="34" charset="0"/>
              </a:rPr>
              <a:t>                                                                        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524000" y="3181350"/>
            <a:ext cx="259080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286000" y="2266950"/>
            <a:ext cx="0" cy="205740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2667000" y="2686050"/>
            <a:ext cx="285750" cy="3429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037888" y="2952750"/>
            <a:ext cx="33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x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209800" y="196215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/>
              <a:t>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81200" y="3181351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38400" y="3105150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31051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b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38400" y="3867150"/>
            <a:ext cx="1295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2000" dirty="0" smtClean="0"/>
              <a:t>y=f(x)</a:t>
            </a:r>
            <a:endParaRPr lang="en-US" sz="2000" dirty="0"/>
          </a:p>
        </p:txBody>
      </p:sp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79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90550"/>
            <a:ext cx="1905000" cy="914400"/>
          </a:xfrm>
          <a:prstGeom prst="rect">
            <a:avLst/>
          </a:prstGeom>
          <a:noFill/>
        </p:spPr>
      </p:pic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Straight Connector 18"/>
          <p:cNvCxnSpPr>
            <a:endCxn id="27" idx="2"/>
          </p:cNvCxnSpPr>
          <p:nvPr/>
        </p:nvCxnSpPr>
        <p:spPr bwMode="auto">
          <a:xfrm flipH="1">
            <a:off x="2552700" y="3105150"/>
            <a:ext cx="114300" cy="461665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2667000" y="3181350"/>
            <a:ext cx="0" cy="535633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3505200" y="3181350"/>
            <a:ext cx="0" cy="7620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Freeform 34"/>
          <p:cNvSpPr/>
          <p:nvPr/>
        </p:nvSpPr>
        <p:spPr bwMode="auto">
          <a:xfrm rot="11344560" flipV="1">
            <a:off x="2591863" y="3783314"/>
            <a:ext cx="1002238" cy="81497"/>
          </a:xfrm>
          <a:custGeom>
            <a:avLst/>
            <a:gdLst>
              <a:gd name="connsiteX0" fmla="*/ 0 w 847725"/>
              <a:gd name="connsiteY0" fmla="*/ 223837 h 223837"/>
              <a:gd name="connsiteX1" fmla="*/ 285750 w 847725"/>
              <a:gd name="connsiteY1" fmla="*/ 23812 h 223837"/>
              <a:gd name="connsiteX2" fmla="*/ 571500 w 847725"/>
              <a:gd name="connsiteY2" fmla="*/ 80962 h 223837"/>
              <a:gd name="connsiteX3" fmla="*/ 714375 w 847725"/>
              <a:gd name="connsiteY3" fmla="*/ 109537 h 223837"/>
              <a:gd name="connsiteX4" fmla="*/ 847725 w 847725"/>
              <a:gd name="connsiteY4" fmla="*/ 80962 h 223837"/>
              <a:gd name="connsiteX5" fmla="*/ 847725 w 847725"/>
              <a:gd name="connsiteY5" fmla="*/ 80962 h 223837"/>
              <a:gd name="connsiteX6" fmla="*/ 847725 w 847725"/>
              <a:gd name="connsiteY6" fmla="*/ 80962 h 223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7725" h="223837">
                <a:moveTo>
                  <a:pt x="0" y="223837"/>
                </a:moveTo>
                <a:cubicBezTo>
                  <a:pt x="95250" y="135731"/>
                  <a:pt x="190500" y="47625"/>
                  <a:pt x="285750" y="23812"/>
                </a:cubicBezTo>
                <a:cubicBezTo>
                  <a:pt x="381000" y="0"/>
                  <a:pt x="571500" y="80962"/>
                  <a:pt x="571500" y="80962"/>
                </a:cubicBezTo>
                <a:cubicBezTo>
                  <a:pt x="642938" y="95250"/>
                  <a:pt x="668338" y="109537"/>
                  <a:pt x="714375" y="109537"/>
                </a:cubicBezTo>
                <a:cubicBezTo>
                  <a:pt x="760412" y="109537"/>
                  <a:pt x="847725" y="80962"/>
                  <a:pt x="847725" y="80962"/>
                </a:cubicBezTo>
                <a:lnTo>
                  <a:pt x="847725" y="80962"/>
                </a:lnTo>
                <a:lnTo>
                  <a:pt x="847725" y="80962"/>
                </a:lnTo>
              </a:path>
            </a:pathLst>
          </a:cu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1" name="Straight Connector 30"/>
          <p:cNvCxnSpPr>
            <a:stCxn id="27" idx="3"/>
          </p:cNvCxnSpPr>
          <p:nvPr/>
        </p:nvCxnSpPr>
        <p:spPr bwMode="auto">
          <a:xfrm flipV="1">
            <a:off x="2667000" y="3181350"/>
            <a:ext cx="609600" cy="154633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2667000" y="3257550"/>
            <a:ext cx="838200" cy="230834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2667000" y="3409950"/>
            <a:ext cx="838200" cy="228601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35" idx="3"/>
          </p:cNvCxnSpPr>
          <p:nvPr/>
        </p:nvCxnSpPr>
        <p:spPr bwMode="auto">
          <a:xfrm flipV="1">
            <a:off x="2753955" y="3562352"/>
            <a:ext cx="751245" cy="206674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3200400" y="3714750"/>
            <a:ext cx="304800" cy="10087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895600" y="3257550"/>
            <a:ext cx="3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776" y="74295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3)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1219200" y="1809750"/>
            <a:ext cx="228600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1600200" y="742950"/>
            <a:ext cx="0" cy="137160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1981200" y="895350"/>
            <a:ext cx="0" cy="914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200400" y="895350"/>
            <a:ext cx="0" cy="914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Flowchart: Punched Tape 23"/>
          <p:cNvSpPr/>
          <p:nvPr/>
        </p:nvSpPr>
        <p:spPr bwMode="auto">
          <a:xfrm>
            <a:off x="1981200" y="742950"/>
            <a:ext cx="1219200" cy="804672"/>
          </a:xfrm>
          <a:prstGeom prst="flowChartPunchedTap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s-Latn-BA" dirty="0" smtClean="0"/>
              <a:t>P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8288" y="1657350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x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23288" y="438150"/>
            <a:ext cx="381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y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95400" y="173355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828800" y="1809750"/>
            <a:ext cx="42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18097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b</a:t>
            </a:r>
            <a:endParaRPr lang="en-US" dirty="0"/>
          </a:p>
        </p:txBody>
      </p:sp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89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590550"/>
            <a:ext cx="600075" cy="190500"/>
          </a:xfrm>
          <a:prstGeom prst="rect">
            <a:avLst/>
          </a:prstGeom>
          <a:noFill/>
        </p:spPr>
      </p:pic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1543050"/>
            <a:ext cx="600075" cy="190500"/>
          </a:xfrm>
          <a:prstGeom prst="rect">
            <a:avLst/>
          </a:prstGeom>
          <a:noFill/>
        </p:spPr>
      </p:pic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896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123950"/>
            <a:ext cx="3759200" cy="1524000"/>
          </a:xfrm>
          <a:prstGeom prst="rect">
            <a:avLst/>
          </a:prstGeom>
          <a:noFill/>
        </p:spPr>
      </p:pic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8970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2952750"/>
            <a:ext cx="1943100" cy="457200"/>
          </a:xfrm>
          <a:prstGeom prst="rect">
            <a:avLst/>
          </a:prstGeom>
          <a:noFill/>
        </p:spPr>
      </p:pic>
      <p:sp>
        <p:nvSpPr>
          <p:cNvPr id="168972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976" y="66675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4)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1143000" y="2419350"/>
            <a:ext cx="220980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1600200" y="1200150"/>
            <a:ext cx="0" cy="182880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371599" y="1885951"/>
            <a:ext cx="228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5872" y="1276350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219200" y="23431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0</a:t>
            </a:r>
            <a:endParaRPr lang="en-US" dirty="0"/>
          </a:p>
        </p:txBody>
      </p:sp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99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1657350"/>
            <a:ext cx="685800" cy="378372"/>
          </a:xfrm>
          <a:prstGeom prst="rect">
            <a:avLst/>
          </a:prstGeom>
          <a:noFill/>
        </p:spPr>
      </p:pic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99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1" y="1809750"/>
            <a:ext cx="2133599" cy="1219200"/>
          </a:xfrm>
          <a:prstGeom prst="rect">
            <a:avLst/>
          </a:prstGeom>
          <a:noFill/>
        </p:spPr>
      </p:pic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Straight Connector 28"/>
          <p:cNvCxnSpPr>
            <a:stCxn id="16" idx="3"/>
          </p:cNvCxnSpPr>
          <p:nvPr/>
        </p:nvCxnSpPr>
        <p:spPr bwMode="auto">
          <a:xfrm flipV="1">
            <a:off x="1600200" y="2114550"/>
            <a:ext cx="1447800" cy="2234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600200" y="1502716"/>
            <a:ext cx="1143000" cy="2234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 Single Corner Rectangle 34"/>
          <p:cNvSpPr/>
          <p:nvPr/>
        </p:nvSpPr>
        <p:spPr bwMode="auto">
          <a:xfrm>
            <a:off x="1600200" y="1504950"/>
            <a:ext cx="1447800" cy="609600"/>
          </a:xfrm>
          <a:prstGeom prst="round1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s-Latn-BA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P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3815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sr-Latn-ME" sz="1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rimjer 1. </a:t>
            </a:r>
            <a:r>
              <a:rPr lang="sr-Latn-ME" sz="1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Naći površinu figure koju ograničava </a:t>
            </a:r>
            <a:r>
              <a:rPr lang="sr-Latn-ME" sz="1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sinusoida                 </a:t>
            </a:r>
            <a:r>
              <a:rPr lang="sr-Latn-ME" sz="1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sa osom Ox na odsječku                        </a:t>
            </a:r>
            <a:endParaRPr lang="en-US" sz="18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410200" y="514350"/>
          <a:ext cx="762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2" name="Equation" r:id="rId3" imgW="571320" imgH="203040" progId="Equation.3">
                  <p:embed/>
                </p:oleObj>
              </mc:Choice>
              <mc:Fallback>
                <p:oleObj name="Equation" r:id="rId3" imgW="5713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14350"/>
                        <a:ext cx="7620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34400" y="506630"/>
          <a:ext cx="533399" cy="2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3" name="Equation" r:id="rId5" imgW="431640" imgH="215640" progId="Equation.3">
                  <p:embed/>
                </p:oleObj>
              </mc:Choice>
              <mc:Fallback>
                <p:oleObj name="Equation" r:id="rId5" imgW="4316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06630"/>
                        <a:ext cx="533399" cy="236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85786" y="2143122"/>
            <a:ext cx="6643734" cy="1191"/>
          </a:xfrm>
          <a:prstGeom prst="straightConnector1">
            <a:avLst/>
          </a:prstGeom>
          <a:ln w="2222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277716" y="2169117"/>
            <a:ext cx="2303876" cy="1588"/>
          </a:xfrm>
          <a:prstGeom prst="straightConnector1">
            <a:avLst/>
          </a:prstGeom>
          <a:ln w="2222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514850" y="2490788"/>
          <a:ext cx="1143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4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490788"/>
                        <a:ext cx="114300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Freeform 21"/>
          <p:cNvSpPr/>
          <p:nvPr/>
        </p:nvSpPr>
        <p:spPr>
          <a:xfrm>
            <a:off x="1214414" y="1393023"/>
            <a:ext cx="5019822" cy="1524587"/>
          </a:xfrm>
          <a:custGeom>
            <a:avLst/>
            <a:gdLst>
              <a:gd name="connsiteX0" fmla="*/ 0 w 5019822"/>
              <a:gd name="connsiteY0" fmla="*/ 1003495 h 2032782"/>
              <a:gd name="connsiteX1" fmla="*/ 562708 w 5019822"/>
              <a:gd name="connsiteY1" fmla="*/ 1931963 h 2032782"/>
              <a:gd name="connsiteX2" fmla="*/ 1252025 w 5019822"/>
              <a:gd name="connsiteY2" fmla="*/ 989428 h 2032782"/>
              <a:gd name="connsiteX3" fmla="*/ 1856936 w 5019822"/>
              <a:gd name="connsiteY3" fmla="*/ 60960 h 2032782"/>
              <a:gd name="connsiteX4" fmla="*/ 2461847 w 5019822"/>
              <a:gd name="connsiteY4" fmla="*/ 905021 h 2032782"/>
              <a:gd name="connsiteX5" fmla="*/ 3010487 w 5019822"/>
              <a:gd name="connsiteY5" fmla="*/ 1889760 h 2032782"/>
              <a:gd name="connsiteX6" fmla="*/ 3995225 w 5019822"/>
              <a:gd name="connsiteY6" fmla="*/ 46892 h 2032782"/>
              <a:gd name="connsiteX7" fmla="*/ 4853354 w 5019822"/>
              <a:gd name="connsiteY7" fmla="*/ 1608406 h 2032782"/>
              <a:gd name="connsiteX8" fmla="*/ 4994031 w 5019822"/>
              <a:gd name="connsiteY8" fmla="*/ 1735015 h 2032782"/>
              <a:gd name="connsiteX9" fmla="*/ 4994031 w 5019822"/>
              <a:gd name="connsiteY9" fmla="*/ 1735015 h 2032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9822" h="2032782">
                <a:moveTo>
                  <a:pt x="0" y="1003495"/>
                </a:moveTo>
                <a:cubicBezTo>
                  <a:pt x="177018" y="1468901"/>
                  <a:pt x="354037" y="1934307"/>
                  <a:pt x="562708" y="1931963"/>
                </a:cubicBezTo>
                <a:cubicBezTo>
                  <a:pt x="771379" y="1929619"/>
                  <a:pt x="1036320" y="1301262"/>
                  <a:pt x="1252025" y="989428"/>
                </a:cubicBezTo>
                <a:cubicBezTo>
                  <a:pt x="1467730" y="677594"/>
                  <a:pt x="1655299" y="75028"/>
                  <a:pt x="1856936" y="60960"/>
                </a:cubicBezTo>
                <a:cubicBezTo>
                  <a:pt x="2058573" y="46892"/>
                  <a:pt x="2269589" y="600221"/>
                  <a:pt x="2461847" y="905021"/>
                </a:cubicBezTo>
                <a:cubicBezTo>
                  <a:pt x="2654106" y="1209821"/>
                  <a:pt x="2754924" y="2032782"/>
                  <a:pt x="3010487" y="1889760"/>
                </a:cubicBezTo>
                <a:cubicBezTo>
                  <a:pt x="3266050" y="1746739"/>
                  <a:pt x="3688081" y="93784"/>
                  <a:pt x="3995225" y="46892"/>
                </a:cubicBezTo>
                <a:cubicBezTo>
                  <a:pt x="4302369" y="0"/>
                  <a:pt x="4686886" y="1327052"/>
                  <a:pt x="4853354" y="1608406"/>
                </a:cubicBezTo>
                <a:cubicBezTo>
                  <a:pt x="5019822" y="1889760"/>
                  <a:pt x="4994031" y="1735015"/>
                  <a:pt x="4994031" y="1735015"/>
                </a:cubicBezTo>
                <a:lnTo>
                  <a:pt x="4994031" y="1735015"/>
                </a:lnTo>
              </a:path>
            </a:pathLst>
          </a:cu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428992" y="2196701"/>
          <a:ext cx="498478" cy="213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5" name="Equation" r:id="rId9" imgW="139680" imgH="139680" progId="Equation.3">
                  <p:embed/>
                </p:oleObj>
              </mc:Choice>
              <mc:Fallback>
                <p:oleObj name="Equation" r:id="rId9" imgW="13968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2196701"/>
                        <a:ext cx="498478" cy="2131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643438" y="2196700"/>
          <a:ext cx="471490" cy="227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6" name="Equation" r:id="rId11" imgW="228600" imgH="177480" progId="Equation.3">
                  <p:embed/>
                </p:oleObj>
              </mc:Choice>
              <mc:Fallback>
                <p:oleObj name="Equation" r:id="rId11" imgW="22860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196700"/>
                        <a:ext cx="471490" cy="2274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3786182" y="2250279"/>
            <a:ext cx="785818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57620" y="2411015"/>
            <a:ext cx="642942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929058" y="2518172"/>
            <a:ext cx="500066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000496" y="2678907"/>
            <a:ext cx="35719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81000" y="3486150"/>
          <a:ext cx="7543800" cy="696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7" name="Equation" r:id="rId13" imgW="3670200" imgH="482400" progId="Equation.3">
                  <p:embed/>
                </p:oleObj>
              </mc:Choice>
              <mc:Fallback>
                <p:oleObj name="Equation" r:id="rId13" imgW="367020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486150"/>
                        <a:ext cx="7543800" cy="6965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929322" y="2196700"/>
          <a:ext cx="465140" cy="227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8" name="Equation" r:id="rId15" imgW="215640" imgH="177480" progId="Equation.3">
                  <p:embed/>
                </p:oleObj>
              </mc:Choice>
              <mc:Fallback>
                <p:oleObj name="Equation" r:id="rId15" imgW="21564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2196700"/>
                        <a:ext cx="465140" cy="2274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785786" y="2196700"/>
          <a:ext cx="484190" cy="267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9" name="Equation" r:id="rId17" imgW="253800" imgH="139680" progId="Equation.3">
                  <p:embed/>
                </p:oleObj>
              </mc:Choice>
              <mc:Fallback>
                <p:oleObj name="Equation" r:id="rId17" imgW="253800" imgH="1396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2196700"/>
                        <a:ext cx="484190" cy="2678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143108" y="2143122"/>
          <a:ext cx="420690" cy="227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0" name="Equation" r:id="rId19" imgW="126720" imgH="177480" progId="Equation.3">
                  <p:embed/>
                </p:oleObj>
              </mc:Choice>
              <mc:Fallback>
                <p:oleObj name="Equation" r:id="rId19" imgW="1267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2143122"/>
                        <a:ext cx="420690" cy="2274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715008" y="1553758"/>
          <a:ext cx="1000130" cy="344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1" name="Equation" r:id="rId21" imgW="571320" imgH="203040" progId="Equation.3">
                  <p:embed/>
                </p:oleObj>
              </mc:Choice>
              <mc:Fallback>
                <p:oleObj name="Equation" r:id="rId21" imgW="57132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1553758"/>
                        <a:ext cx="1000130" cy="3440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7215206" y="2250279"/>
          <a:ext cx="349252" cy="213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2" name="Equation" r:id="rId23" imgW="126720" imgH="139680" progId="Equation.3">
                  <p:embed/>
                </p:oleObj>
              </mc:Choice>
              <mc:Fallback>
                <p:oleObj name="Equation" r:id="rId23" imgW="126720" imgH="1396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206" y="2250279"/>
                        <a:ext cx="349252" cy="2131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500298" y="964395"/>
          <a:ext cx="355602" cy="276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3" name="Equation" r:id="rId25" imgW="139680" imgH="164880" progId="Equation.3">
                  <p:embed/>
                </p:oleObj>
              </mc:Choice>
              <mc:Fallback>
                <p:oleObj name="Equation" r:id="rId25" imgW="139680" imgH="1648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964395"/>
                        <a:ext cx="355602" cy="2762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5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s-Latn-BA" sz="20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Zadaci:</a:t>
            </a:r>
          </a:p>
          <a:p>
            <a:pPr algn="l"/>
            <a:r>
              <a:rPr lang="bs-Latn-BA" sz="2000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1. Izračunati površinu figure ograničene parabolom                          i pravom y = 0.</a:t>
            </a:r>
            <a:endParaRPr lang="en-US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30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666750"/>
            <a:ext cx="1188720" cy="304800"/>
          </a:xfrm>
          <a:prstGeom prst="rect">
            <a:avLst/>
          </a:prstGeom>
          <a:noFill/>
        </p:spPr>
      </p:pic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30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63000" y="4476750"/>
            <a:ext cx="76200" cy="342900"/>
          </a:xfrm>
          <a:prstGeom prst="rect">
            <a:avLst/>
          </a:prstGeom>
          <a:noFill/>
        </p:spPr>
      </p:pic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1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200151"/>
            <a:ext cx="1066800" cy="240270"/>
          </a:xfrm>
          <a:prstGeom prst="rect">
            <a:avLst/>
          </a:prstGeom>
          <a:noFill/>
        </p:spPr>
      </p:pic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914400" y="2419350"/>
            <a:ext cx="251460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1828800" y="1352550"/>
            <a:ext cx="0" cy="160020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Freeform 31"/>
          <p:cNvSpPr/>
          <p:nvPr/>
        </p:nvSpPr>
        <p:spPr bwMode="auto">
          <a:xfrm>
            <a:off x="1676400" y="2114550"/>
            <a:ext cx="877888" cy="669925"/>
          </a:xfrm>
          <a:custGeom>
            <a:avLst/>
            <a:gdLst>
              <a:gd name="connsiteX0" fmla="*/ 0 w 877888"/>
              <a:gd name="connsiteY0" fmla="*/ 669925 h 669925"/>
              <a:gd name="connsiteX1" fmla="*/ 409575 w 877888"/>
              <a:gd name="connsiteY1" fmla="*/ 22225 h 669925"/>
              <a:gd name="connsiteX2" fmla="*/ 809625 w 877888"/>
              <a:gd name="connsiteY2" fmla="*/ 536575 h 669925"/>
              <a:gd name="connsiteX3" fmla="*/ 819150 w 877888"/>
              <a:gd name="connsiteY3" fmla="*/ 536575 h 669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7888" h="669925">
                <a:moveTo>
                  <a:pt x="0" y="669925"/>
                </a:moveTo>
                <a:cubicBezTo>
                  <a:pt x="137318" y="357187"/>
                  <a:pt x="274637" y="44450"/>
                  <a:pt x="409575" y="22225"/>
                </a:cubicBezTo>
                <a:cubicBezTo>
                  <a:pt x="544513" y="0"/>
                  <a:pt x="741363" y="450850"/>
                  <a:pt x="809625" y="536575"/>
                </a:cubicBezTo>
                <a:cubicBezTo>
                  <a:pt x="877888" y="622300"/>
                  <a:pt x="848519" y="579437"/>
                  <a:pt x="819150" y="536575"/>
                </a:cubicBezTo>
              </a:path>
            </a:pathLst>
          </a:cu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00200" y="2343150"/>
            <a:ext cx="15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0</a:t>
            </a:r>
            <a:endParaRPr lang="en-US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2362200" y="234315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</a:t>
            </a:r>
            <a:endParaRPr lang="en-US" sz="1800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828800" y="2419350"/>
            <a:ext cx="5334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1905000" y="2343150"/>
            <a:ext cx="3810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32" idx="1"/>
            <a:endCxn id="32" idx="1"/>
          </p:cNvCxnSpPr>
          <p:nvPr/>
        </p:nvCxnSpPr>
        <p:spPr bwMode="auto">
          <a:xfrm>
            <a:off x="2085975" y="2136775"/>
            <a:ext cx="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1981200" y="2266950"/>
            <a:ext cx="2286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endCxn id="32" idx="1"/>
          </p:cNvCxnSpPr>
          <p:nvPr/>
        </p:nvCxnSpPr>
        <p:spPr bwMode="auto">
          <a:xfrm flipV="1">
            <a:off x="1981200" y="2136775"/>
            <a:ext cx="104775" cy="53975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1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1428750"/>
            <a:ext cx="1524000" cy="235185"/>
          </a:xfrm>
          <a:prstGeom prst="rect">
            <a:avLst/>
          </a:prstGeom>
          <a:noFill/>
        </p:spPr>
      </p:pic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2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1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1733550"/>
            <a:ext cx="1143000" cy="228600"/>
          </a:xfrm>
          <a:prstGeom prst="rect">
            <a:avLst/>
          </a:prstGeom>
          <a:noFill/>
        </p:spPr>
      </p:pic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22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1962150"/>
            <a:ext cx="609600" cy="228600"/>
          </a:xfrm>
          <a:prstGeom prst="rect">
            <a:avLst/>
          </a:prstGeom>
          <a:noFill/>
        </p:spPr>
      </p:pic>
      <p:sp>
        <p:nvSpPr>
          <p:cNvPr id="192524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2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2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2114550"/>
            <a:ext cx="1219200" cy="487680"/>
          </a:xfrm>
          <a:prstGeom prst="rect">
            <a:avLst/>
          </a:prstGeom>
          <a:noFill/>
        </p:spPr>
      </p:pic>
      <p:sp>
        <p:nvSpPr>
          <p:cNvPr id="192527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2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28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2571750"/>
            <a:ext cx="1066800" cy="228600"/>
          </a:xfrm>
          <a:prstGeom prst="rect">
            <a:avLst/>
          </a:prstGeom>
          <a:noFill/>
        </p:spPr>
      </p:pic>
      <p:sp>
        <p:nvSpPr>
          <p:cNvPr id="192530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3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31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1123950"/>
            <a:ext cx="1143000" cy="271697"/>
          </a:xfrm>
          <a:prstGeom prst="rect">
            <a:avLst/>
          </a:prstGeom>
          <a:noFill/>
        </p:spPr>
      </p:pic>
      <p:sp>
        <p:nvSpPr>
          <p:cNvPr id="192533" name="Rectangle 21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3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34" name="Picture 2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1504951"/>
            <a:ext cx="1143000" cy="283308"/>
          </a:xfrm>
          <a:prstGeom prst="rect">
            <a:avLst/>
          </a:prstGeom>
          <a:noFill/>
        </p:spPr>
      </p:pic>
      <p:sp>
        <p:nvSpPr>
          <p:cNvPr id="192536" name="Rectangle 24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3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37" name="Picture 2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1885950"/>
            <a:ext cx="914400" cy="279133"/>
          </a:xfrm>
          <a:prstGeom prst="rect">
            <a:avLst/>
          </a:prstGeom>
          <a:noFill/>
        </p:spPr>
      </p:pic>
      <p:sp>
        <p:nvSpPr>
          <p:cNvPr id="192539" name="Rectangle 2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4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40" name="Picture 28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2190750"/>
            <a:ext cx="495300" cy="276225"/>
          </a:xfrm>
          <a:prstGeom prst="rect">
            <a:avLst/>
          </a:prstGeom>
          <a:noFill/>
        </p:spPr>
      </p:pic>
      <p:sp>
        <p:nvSpPr>
          <p:cNvPr id="192542" name="Rectangle 30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4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43" name="Picture 3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2419350"/>
            <a:ext cx="1724025" cy="276225"/>
          </a:xfrm>
          <a:prstGeom prst="rect">
            <a:avLst/>
          </a:prstGeom>
          <a:noFill/>
        </p:spPr>
      </p:pic>
      <p:sp>
        <p:nvSpPr>
          <p:cNvPr id="192545" name="Rectangle 3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47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2546" name="Picture 3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2724150"/>
            <a:ext cx="952500" cy="276225"/>
          </a:xfrm>
          <a:prstGeom prst="rect">
            <a:avLst/>
          </a:prstGeom>
          <a:noFill/>
        </p:spPr>
      </p:pic>
      <p:sp>
        <p:nvSpPr>
          <p:cNvPr id="192548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1885950"/>
            <a:ext cx="952500" cy="276225"/>
          </a:xfrm>
          <a:prstGeom prst="rect">
            <a:avLst/>
          </a:prstGeom>
          <a:noFill/>
        </p:spPr>
      </p:pic>
      <p:cxnSp>
        <p:nvCxnSpPr>
          <p:cNvPr id="86" name="Straight Connector 85"/>
          <p:cNvCxnSpPr/>
          <p:nvPr/>
        </p:nvCxnSpPr>
        <p:spPr bwMode="auto">
          <a:xfrm flipH="1">
            <a:off x="1828800" y="2114550"/>
            <a:ext cx="2286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1600200" y="1962150"/>
            <a:ext cx="15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2550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2551" name="Rectangle 39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553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2554" name="Rectangle 42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324350"/>
            <a:ext cx="5029200" cy="590550"/>
          </a:xfrm>
          <a:prstGeom prst="rect">
            <a:avLst/>
          </a:prstGeom>
          <a:noFill/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181350"/>
            <a:ext cx="3743325" cy="771525"/>
          </a:xfrm>
          <a:prstGeom prst="rect">
            <a:avLst/>
          </a:prstGeom>
          <a:noFill/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2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2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2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9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9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9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9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9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9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/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335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bs-Latn-BA" sz="2000" b="1" i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algn="l"/>
            <a:r>
              <a:rPr lang="bs-Latn-BA" sz="2000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2.  Izračunati površinu figure ograničene parabolom                            i pravom  y = x+7.</a:t>
            </a:r>
            <a:endParaRPr lang="en-US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51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1" y="514350"/>
            <a:ext cx="1295399" cy="275617"/>
          </a:xfrm>
          <a:prstGeom prst="rect">
            <a:avLst/>
          </a:prstGeom>
          <a:noFill/>
        </p:spPr>
      </p:pic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63403" y="4629150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32/3</a:t>
            </a:r>
            <a:endParaRPr lang="en-US" sz="1000" dirty="0"/>
          </a:p>
        </p:txBody>
      </p:sp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49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895350"/>
            <a:ext cx="1323975" cy="285750"/>
          </a:xfrm>
          <a:prstGeom prst="rect">
            <a:avLst/>
          </a:prstGeom>
          <a:noFill/>
        </p:spPr>
      </p:pic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49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49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276350"/>
            <a:ext cx="1657350" cy="276225"/>
          </a:xfrm>
          <a:prstGeom prst="rect">
            <a:avLst/>
          </a:prstGeom>
          <a:noFill/>
        </p:spPr>
      </p:pic>
      <p:sp>
        <p:nvSpPr>
          <p:cNvPr id="191497" name="Rectangle 9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49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49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581150"/>
            <a:ext cx="1228725" cy="285750"/>
          </a:xfrm>
          <a:prstGeom prst="rect">
            <a:avLst/>
          </a:prstGeom>
          <a:noFill/>
        </p:spPr>
      </p:pic>
      <p:sp>
        <p:nvSpPr>
          <p:cNvPr id="191500" name="Rectangle 12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0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0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962150"/>
            <a:ext cx="809625" cy="276225"/>
          </a:xfrm>
          <a:prstGeom prst="rect">
            <a:avLst/>
          </a:prstGeom>
          <a:noFill/>
        </p:spPr>
      </p:pic>
      <p:sp>
        <p:nvSpPr>
          <p:cNvPr id="191503" name="Rectangle 15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0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0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266950"/>
            <a:ext cx="914400" cy="304800"/>
          </a:xfrm>
          <a:prstGeom prst="rect">
            <a:avLst/>
          </a:prstGeom>
          <a:noFill/>
        </p:spPr>
      </p:pic>
      <p:sp>
        <p:nvSpPr>
          <p:cNvPr id="191506" name="Rectangle 18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0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07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724150"/>
            <a:ext cx="1028700" cy="276225"/>
          </a:xfrm>
          <a:prstGeom prst="rect">
            <a:avLst/>
          </a:prstGeom>
          <a:noFill/>
        </p:spPr>
      </p:pic>
      <p:sp>
        <p:nvSpPr>
          <p:cNvPr id="191509" name="Rectangle 21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1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10" name="Picture 2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181350"/>
            <a:ext cx="990600" cy="276225"/>
          </a:xfrm>
          <a:prstGeom prst="rect">
            <a:avLst/>
          </a:prstGeom>
          <a:noFill/>
        </p:spPr>
      </p:pic>
      <p:sp>
        <p:nvSpPr>
          <p:cNvPr id="191512" name="Rectangle 24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1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17" name="Picture 2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486150"/>
            <a:ext cx="685800" cy="495300"/>
          </a:xfrm>
          <a:prstGeom prst="rect">
            <a:avLst/>
          </a:prstGeom>
          <a:noFill/>
        </p:spPr>
      </p:pic>
      <p:sp>
        <p:nvSpPr>
          <p:cNvPr id="1915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943350"/>
            <a:ext cx="2228850" cy="552450"/>
          </a:xfrm>
          <a:prstGeom prst="rect">
            <a:avLst/>
          </a:prstGeom>
          <a:noFill/>
        </p:spPr>
      </p:pic>
      <p:sp>
        <p:nvSpPr>
          <p:cNvPr id="191521" name="Rectangle 33"/>
          <p:cNvSpPr>
            <a:spLocks noChangeArrowheads="1"/>
          </p:cNvSpPr>
          <p:nvPr/>
        </p:nvSpPr>
        <p:spPr bwMode="auto">
          <a:xfrm>
            <a:off x="2743200" y="971550"/>
            <a:ext cx="840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/>
            <a:r>
              <a:rPr lang="bs-Latn-BA" sz="1800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y = x+7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2667000" y="971550"/>
            <a:ext cx="0" cy="3581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2819400" y="1428750"/>
          <a:ext cx="1219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2743200" y="226695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s-Latn-BA" sz="1800" i="1" dirty="0" smtClean="0">
                <a:latin typeface="Calibri" pitchFamily="34" charset="0"/>
              </a:rPr>
              <a:t>Presječne tačke: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1915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22" name="Picture 3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2724150"/>
            <a:ext cx="1685925" cy="285750"/>
          </a:xfrm>
          <a:prstGeom prst="rect">
            <a:avLst/>
          </a:prstGeom>
          <a:noFill/>
        </p:spPr>
      </p:pic>
      <p:sp>
        <p:nvSpPr>
          <p:cNvPr id="191524" name="Rectangle 36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2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25" name="Picture 37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105150"/>
            <a:ext cx="600075" cy="285750"/>
          </a:xfrm>
          <a:prstGeom prst="rect">
            <a:avLst/>
          </a:prstGeom>
          <a:noFill/>
        </p:spPr>
      </p:pic>
      <p:sp>
        <p:nvSpPr>
          <p:cNvPr id="191527" name="Rectangle 39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2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28" name="Picture 40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562350"/>
            <a:ext cx="866775" cy="285750"/>
          </a:xfrm>
          <a:prstGeom prst="rect">
            <a:avLst/>
          </a:prstGeom>
          <a:noFill/>
        </p:spPr>
      </p:pic>
      <p:sp>
        <p:nvSpPr>
          <p:cNvPr id="191530" name="Rectangle 42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4495800" y="971550"/>
            <a:ext cx="0" cy="3581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4648200" y="2800350"/>
            <a:ext cx="335280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6781800" y="1200150"/>
            <a:ext cx="0" cy="205740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153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31" name="Picture 4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2419350"/>
            <a:ext cx="171450" cy="819150"/>
          </a:xfrm>
          <a:prstGeom prst="rect">
            <a:avLst/>
          </a:prstGeom>
          <a:noFill/>
        </p:spPr>
      </p:pic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35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34" name="Picture 46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9950" y="2419350"/>
            <a:ext cx="171450" cy="819150"/>
          </a:xfrm>
          <a:prstGeom prst="rect">
            <a:avLst/>
          </a:prstGeom>
          <a:noFill/>
        </p:spPr>
      </p:pic>
      <p:sp>
        <p:nvSpPr>
          <p:cNvPr id="191536" name="Rectangle 48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096000" y="2952751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1600" dirty="0" smtClean="0"/>
              <a:t>-2</a:t>
            </a:r>
            <a:endParaRPr lang="en-US" sz="1600" dirty="0"/>
          </a:p>
        </p:txBody>
      </p:sp>
      <p:sp>
        <p:nvSpPr>
          <p:cNvPr id="76" name="TextBox 75"/>
          <p:cNvSpPr txBox="1"/>
          <p:nvPr/>
        </p:nvSpPr>
        <p:spPr>
          <a:xfrm>
            <a:off x="7122668" y="295275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sz="1400" dirty="0" smtClean="0"/>
              <a:t>2</a:t>
            </a:r>
            <a:endParaRPr lang="en-US" sz="1400" dirty="0"/>
          </a:p>
        </p:txBody>
      </p:sp>
      <p:cxnSp>
        <p:nvCxnSpPr>
          <p:cNvPr id="79" name="Straight Connector 78"/>
          <p:cNvCxnSpPr/>
          <p:nvPr/>
        </p:nvCxnSpPr>
        <p:spPr bwMode="auto">
          <a:xfrm flipV="1">
            <a:off x="4724400" y="971550"/>
            <a:ext cx="3200400" cy="2057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781800" y="120015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7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876800" y="287655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-7</a:t>
            </a:r>
            <a:endParaRPr lang="en-US" dirty="0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6629400" y="2419350"/>
            <a:ext cx="0" cy="3810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6629400" y="2419350"/>
            <a:ext cx="1524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191538" name="Rectangle 5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37" name="Picture 49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2038350"/>
            <a:ext cx="171450" cy="819150"/>
          </a:xfrm>
          <a:prstGeom prst="rect">
            <a:avLst/>
          </a:prstGeom>
          <a:noFill/>
        </p:spPr>
      </p:pic>
      <p:sp>
        <p:nvSpPr>
          <p:cNvPr id="191539" name="Rectangle 51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 flipV="1">
            <a:off x="7315200" y="1352550"/>
            <a:ext cx="0" cy="1476374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6248400" y="2038350"/>
            <a:ext cx="0" cy="714374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Freeform 108"/>
          <p:cNvSpPr/>
          <p:nvPr/>
        </p:nvSpPr>
        <p:spPr bwMode="auto">
          <a:xfrm>
            <a:off x="6096000" y="847725"/>
            <a:ext cx="1343025" cy="1657350"/>
          </a:xfrm>
          <a:custGeom>
            <a:avLst/>
            <a:gdLst>
              <a:gd name="connsiteX0" fmla="*/ 1343025 w 1343025"/>
              <a:gd name="connsiteY0" fmla="*/ 0 h 1657350"/>
              <a:gd name="connsiteX1" fmla="*/ 1228725 w 1343025"/>
              <a:gd name="connsiteY1" fmla="*/ 533400 h 1657350"/>
              <a:gd name="connsiteX2" fmla="*/ 1228725 w 1343025"/>
              <a:gd name="connsiteY2" fmla="*/ 533400 h 1657350"/>
              <a:gd name="connsiteX3" fmla="*/ 1228725 w 1343025"/>
              <a:gd name="connsiteY3" fmla="*/ 533400 h 1657350"/>
              <a:gd name="connsiteX4" fmla="*/ 571500 w 1343025"/>
              <a:gd name="connsiteY4" fmla="*/ 1600200 h 1657350"/>
              <a:gd name="connsiteX5" fmla="*/ 0 w 1343025"/>
              <a:gd name="connsiteY5" fmla="*/ 876300 h 1657350"/>
              <a:gd name="connsiteX6" fmla="*/ 0 w 1343025"/>
              <a:gd name="connsiteY6" fmla="*/ 87630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1657350">
                <a:moveTo>
                  <a:pt x="1343025" y="0"/>
                </a:moveTo>
                <a:lnTo>
                  <a:pt x="1228725" y="533400"/>
                </a:lnTo>
                <a:lnTo>
                  <a:pt x="1228725" y="533400"/>
                </a:lnTo>
                <a:lnTo>
                  <a:pt x="1228725" y="533400"/>
                </a:lnTo>
                <a:cubicBezTo>
                  <a:pt x="1119188" y="711200"/>
                  <a:pt x="776287" y="1543050"/>
                  <a:pt x="571500" y="1600200"/>
                </a:cubicBezTo>
                <a:cubicBezTo>
                  <a:pt x="366713" y="1657350"/>
                  <a:pt x="0" y="876300"/>
                  <a:pt x="0" y="876300"/>
                </a:cubicBezTo>
                <a:lnTo>
                  <a:pt x="0" y="876300"/>
                </a:lnTo>
              </a:path>
            </a:pathLst>
          </a:custGeom>
          <a:ln w="31750">
            <a:solidFill>
              <a:schemeClr val="bg2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>
            <a:off x="6324600" y="2038350"/>
            <a:ext cx="6096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6400800" y="2190750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>
            <a:off x="6477000" y="1885950"/>
            <a:ext cx="6096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>
            <a:off x="6705600" y="1733550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/>
          <p:nvPr/>
        </p:nvCxnSpPr>
        <p:spPr bwMode="auto">
          <a:xfrm>
            <a:off x="6553200" y="2343150"/>
            <a:ext cx="2286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6934200" y="1581150"/>
            <a:ext cx="3048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1541" name="Rectangle 5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40" name="Picture 52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2876550"/>
            <a:ext cx="257175" cy="428625"/>
          </a:xfrm>
          <a:prstGeom prst="rect">
            <a:avLst/>
          </a:prstGeom>
          <a:noFill/>
        </p:spPr>
      </p:pic>
      <p:sp>
        <p:nvSpPr>
          <p:cNvPr id="191542" name="Rectangle 5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44" name="Rectangle 5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43" name="Picture 55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2266950"/>
            <a:ext cx="200025" cy="428625"/>
          </a:xfrm>
          <a:prstGeom prst="rect">
            <a:avLst/>
          </a:prstGeom>
          <a:noFill/>
        </p:spPr>
      </p:pic>
      <p:sp>
        <p:nvSpPr>
          <p:cNvPr id="191545" name="Rectangle 57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001000" y="2571750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x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6553200" y="819150"/>
            <a:ext cx="228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y</a:t>
            </a:r>
            <a:endParaRPr lang="en-US" dirty="0"/>
          </a:p>
        </p:txBody>
      </p:sp>
      <p:sp>
        <p:nvSpPr>
          <p:cNvPr id="191547" name="Rectangle 5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46" name="Picture 58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552950"/>
            <a:ext cx="1104900" cy="438150"/>
          </a:xfrm>
          <a:prstGeom prst="rect">
            <a:avLst/>
          </a:prstGeom>
          <a:noFill/>
        </p:spPr>
      </p:pic>
      <p:sp>
        <p:nvSpPr>
          <p:cNvPr id="191548" name="Rectangle 60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1550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1549" name="Picture 61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1504950"/>
            <a:ext cx="1143000" cy="238125"/>
          </a:xfrm>
          <a:prstGeom prst="rect">
            <a:avLst/>
          </a:prstGeom>
          <a:noFill/>
        </p:spPr>
      </p:pic>
      <p:sp>
        <p:nvSpPr>
          <p:cNvPr id="191551" name="Rectangle 6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33"/>
          <p:cNvSpPr>
            <a:spLocks noChangeArrowheads="1"/>
          </p:cNvSpPr>
          <p:nvPr/>
        </p:nvSpPr>
        <p:spPr bwMode="auto">
          <a:xfrm>
            <a:off x="7696200" y="1123950"/>
            <a:ext cx="840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/>
            <a:r>
              <a:rPr lang="bs-Latn-BA" sz="1800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y = x+7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91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9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9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9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1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1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9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9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9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9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19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19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19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9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9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1000"/>
                                        <p:tgtEl>
                                          <p:spTgt spid="19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6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9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9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0" dur="1000"/>
                                        <p:tgtEl>
                                          <p:spTgt spid="19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9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9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7" dur="1000"/>
                                        <p:tgtEl>
                                          <p:spTgt spid="19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9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9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4" dur="1000"/>
                                        <p:tgtEl>
                                          <p:spTgt spid="19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91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91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8" dur="1000"/>
                                        <p:tgtEl>
                                          <p:spTgt spid="19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19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9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9" dur="1000"/>
                                        <p:tgtEl>
                                          <p:spTgt spid="19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75" grpId="0"/>
      <p:bldP spid="76" grpId="0"/>
      <p:bldP spid="81" grpId="0"/>
      <p:bldP spid="82" grpId="0"/>
      <p:bldP spid="109" grpId="0" animBg="1"/>
      <p:bldP spid="141" grpId="0"/>
      <p:bldP spid="142" grpId="0"/>
      <p:bldP spid="1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14350"/>
            <a:ext cx="5943600" cy="1533525"/>
          </a:xfrm>
          <a:prstGeom prst="rect">
            <a:avLst/>
          </a:prstGeom>
          <a:noFill/>
        </p:spPr>
      </p:pic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558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266950"/>
            <a:ext cx="3848100" cy="666750"/>
          </a:xfrm>
          <a:prstGeom prst="rect">
            <a:avLst/>
          </a:prstGeom>
          <a:noFill/>
        </p:spPr>
      </p:pic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558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028950"/>
            <a:ext cx="2219325" cy="495300"/>
          </a:xfrm>
          <a:prstGeom prst="rect">
            <a:avLst/>
          </a:prstGeom>
          <a:noFill/>
        </p:spPr>
      </p:pic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559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714750"/>
            <a:ext cx="1819275" cy="495300"/>
          </a:xfrm>
          <a:prstGeom prst="rect">
            <a:avLst/>
          </a:prstGeom>
          <a:noFill/>
        </p:spPr>
      </p:pic>
      <p:sp>
        <p:nvSpPr>
          <p:cNvPr id="195593" name="Rectangle 9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5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559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476750"/>
            <a:ext cx="2705100" cy="495300"/>
          </a:xfrm>
          <a:prstGeom prst="rect">
            <a:avLst/>
          </a:prstGeom>
          <a:noFill/>
        </p:spPr>
      </p:pic>
      <p:sp>
        <p:nvSpPr>
          <p:cNvPr id="195596" name="Rectangle 12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5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5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95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356</TotalTime>
  <Words>235</Words>
  <Application>Microsoft Office PowerPoint</Application>
  <PresentationFormat>On-screen Show (16:9)</PresentationFormat>
  <Paragraphs>84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Oriel</vt:lpstr>
      <vt:lpstr>Equation</vt:lpstr>
      <vt:lpstr>Površina ravne figure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Površina ravne figure</dc:title>
  <dc:creator>EMSADA</dc:creator>
  <cp:lastModifiedBy>SVETLANA</cp:lastModifiedBy>
  <cp:revision>43</cp:revision>
  <dcterms:created xsi:type="dcterms:W3CDTF">2019-04-05T10:51:15Z</dcterms:created>
  <dcterms:modified xsi:type="dcterms:W3CDTF">2021-05-10T08:59:43Z</dcterms:modified>
</cp:coreProperties>
</file>