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77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9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6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00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1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3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1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7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5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AB5E7C4-80AD-42FD-AE08-DDE297AE07CA}" type="datetimeFigureOut">
              <a:rPr lang="en-US" smtClean="0"/>
              <a:t>15.04.2019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2183EB7-1838-46E6-9C36-4846BA65F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61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5362-2E11-4C0F-A364-A4464170D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475" y="1369248"/>
            <a:ext cx="10572000" cy="2971051"/>
          </a:xfrm>
        </p:spPr>
        <p:txBody>
          <a:bodyPr/>
          <a:lstStyle/>
          <a:p>
            <a:r>
              <a:rPr lang="en-US" dirty="0" err="1"/>
              <a:t>Pravopis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 err="1">
                <a:solidFill>
                  <a:srgbClr val="FF0000"/>
                </a:solidFill>
              </a:rPr>
              <a:t>Transkripcija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transliteracija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71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A2901-597F-4A41-B25A-43CC606C5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1707382"/>
            <a:ext cx="10554574" cy="47034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nenaglašeni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-a </a:t>
            </a:r>
            <a:r>
              <a:rPr lang="en-US" dirty="0" err="1"/>
              <a:t>morfološki</a:t>
            </a:r>
            <a:r>
              <a:rPr lang="en-US" dirty="0"/>
              <a:t> se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uklapaju</a:t>
            </a:r>
            <a:r>
              <a:rPr lang="en-US" dirty="0"/>
              <a:t> u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crnogorskih</a:t>
            </a:r>
            <a:r>
              <a:rPr lang="en-US" dirty="0"/>
              <a:t> </a:t>
            </a:r>
            <a:r>
              <a:rPr lang="en-US" dirty="0" err="1"/>
              <a:t>ženskih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, pa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mijenjaju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>
                <a:solidFill>
                  <a:srgbClr val="FFFF00"/>
                </a:solidFill>
              </a:rPr>
              <a:t>Penelopa</a:t>
            </a:r>
            <a:r>
              <a:rPr lang="en-US" dirty="0">
                <a:solidFill>
                  <a:srgbClr val="FFFF00"/>
                </a:solidFill>
              </a:rPr>
              <a:t> – Penelope – </a:t>
            </a:r>
            <a:r>
              <a:rPr lang="en-US" dirty="0" err="1">
                <a:solidFill>
                  <a:srgbClr val="FFFF00"/>
                </a:solidFill>
              </a:rPr>
              <a:t>Penelopi</a:t>
            </a:r>
            <a:r>
              <a:rPr lang="en-US" dirty="0">
                <a:solidFill>
                  <a:srgbClr val="FFFF00"/>
                </a:solidFill>
              </a:rPr>
              <a:t>; </a:t>
            </a:r>
            <a:r>
              <a:rPr lang="en-US" dirty="0" err="1">
                <a:solidFill>
                  <a:srgbClr val="FFFF00"/>
                </a:solidFill>
              </a:rPr>
              <a:t>Silvija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Silvije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Silvije</a:t>
            </a:r>
            <a:r>
              <a:rPr lang="en-US" dirty="0">
                <a:solidFill>
                  <a:srgbClr val="FFFF00"/>
                </a:solidFill>
              </a:rPr>
              <a:t>; </a:t>
            </a:r>
            <a:r>
              <a:rPr lang="en-US" dirty="0" err="1">
                <a:solidFill>
                  <a:srgbClr val="FFFF00"/>
                </a:solidFill>
              </a:rPr>
              <a:t>Varja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Varje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Varji</a:t>
            </a:r>
            <a:r>
              <a:rPr lang="en-US" dirty="0">
                <a:solidFill>
                  <a:srgbClr val="FFFF00"/>
                </a:solidFill>
              </a:rPr>
              <a:t>; Martina – Martine – Martini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sl.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konsonant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vokal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nenaglašenoga</a:t>
            </a:r>
            <a:r>
              <a:rPr lang="en-US" dirty="0"/>
              <a:t> -a ne </a:t>
            </a:r>
            <a:r>
              <a:rPr lang="en-US" dirty="0" err="1"/>
              <a:t>mijenjaju</a:t>
            </a:r>
            <a:r>
              <a:rPr lang="en-US" dirty="0"/>
              <a:t> se,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nominativa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padežnim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FFFF00"/>
                </a:solidFill>
              </a:rPr>
              <a:t>Npr</a:t>
            </a:r>
            <a:r>
              <a:rPr lang="en-US" dirty="0">
                <a:solidFill>
                  <a:srgbClr val="FFFF00"/>
                </a:solidFill>
              </a:rPr>
              <a:t>.: Ines – od Ines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Ines – o Ines; Karmen – od Karmen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Karmen – o Karmen; Meri – od Meri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Meri – o Meri;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od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– o </a:t>
            </a:r>
            <a:r>
              <a:rPr lang="en-US" dirty="0" err="1">
                <a:solidFill>
                  <a:srgbClr val="FFFF00"/>
                </a:solidFill>
              </a:rPr>
              <a:t>Sindi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2510662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3D374-795A-4758-A5C9-45AB4AA1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50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Odredbene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i="1" dirty="0"/>
              <a:t>ser, don, </a:t>
            </a:r>
            <a:r>
              <a:rPr lang="en-US" i="1" dirty="0" err="1"/>
              <a:t>sinjor</a:t>
            </a:r>
            <a:r>
              <a:rPr lang="en-US" i="1" dirty="0"/>
              <a:t>, </a:t>
            </a:r>
            <a:r>
              <a:rPr lang="en-US" i="1" dirty="0" err="1"/>
              <a:t>ledi</a:t>
            </a:r>
            <a:r>
              <a:rPr lang="en-US" i="1" dirty="0"/>
              <a:t>, </a:t>
            </a:r>
            <a:r>
              <a:rPr lang="en-US" i="1" dirty="0" err="1"/>
              <a:t>misis</a:t>
            </a:r>
            <a:r>
              <a:rPr lang="en-US" dirty="0"/>
              <a:t> ne </a:t>
            </a:r>
            <a:r>
              <a:rPr lang="en-US" dirty="0" err="1"/>
              <a:t>mijenjaju</a:t>
            </a:r>
            <a:r>
              <a:rPr lang="en-US" dirty="0"/>
              <a:t> se: </a:t>
            </a:r>
            <a:r>
              <a:rPr lang="en-US" i="1" dirty="0" err="1"/>
              <a:t>sinjor</a:t>
            </a:r>
            <a:r>
              <a:rPr lang="en-US" i="1" dirty="0"/>
              <a:t> </a:t>
            </a:r>
            <a:r>
              <a:rPr lang="en-US" i="1" dirty="0" err="1"/>
              <a:t>Đakoma</a:t>
            </a:r>
            <a:r>
              <a:rPr lang="en-US" i="1" dirty="0"/>
              <a:t>, </a:t>
            </a:r>
            <a:r>
              <a:rPr lang="en-US" i="1" dirty="0" err="1"/>
              <a:t>sa</a:t>
            </a:r>
            <a:r>
              <a:rPr lang="en-US" i="1" dirty="0"/>
              <a:t> DON </a:t>
            </a:r>
            <a:r>
              <a:rPr lang="en-US" i="1" dirty="0" err="1"/>
              <a:t>Žuanom</a:t>
            </a:r>
            <a:r>
              <a:rPr lang="en-US" i="1" dirty="0"/>
              <a:t>, </a:t>
            </a:r>
            <a:r>
              <a:rPr lang="en-US" i="1" dirty="0" err="1"/>
              <a:t>kod</a:t>
            </a:r>
            <a:r>
              <a:rPr lang="en-US" i="1" dirty="0"/>
              <a:t> </a:t>
            </a:r>
            <a:r>
              <a:rPr lang="en-US" i="1" dirty="0" err="1"/>
              <a:t>ledi</a:t>
            </a:r>
            <a:r>
              <a:rPr lang="en-US" i="1" dirty="0"/>
              <a:t> Meri </a:t>
            </a:r>
            <a:r>
              <a:rPr lang="en-US" i="1" dirty="0" err="1"/>
              <a:t>itd</a:t>
            </a:r>
            <a:r>
              <a:rPr lang="en-US" i="1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U </a:t>
            </a:r>
            <a:r>
              <a:rPr lang="en-US" dirty="0" err="1"/>
              <a:t>dvostrukim</a:t>
            </a:r>
            <a:r>
              <a:rPr lang="en-US" dirty="0"/>
              <a:t> </a:t>
            </a:r>
            <a:r>
              <a:rPr lang="en-US" dirty="0" err="1"/>
              <a:t>imenima</a:t>
            </a:r>
            <a:r>
              <a:rPr lang="en-US" dirty="0"/>
              <a:t> </a:t>
            </a:r>
            <a:r>
              <a:rPr lang="en-US" dirty="0" err="1"/>
              <a:t>mijenja</a:t>
            </a:r>
            <a:r>
              <a:rPr lang="en-US" dirty="0"/>
              <a:t> se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(</a:t>
            </a:r>
            <a:r>
              <a:rPr lang="en-US" dirty="0" err="1"/>
              <a:t>Žan</a:t>
            </a:r>
            <a:r>
              <a:rPr lang="en-US" dirty="0"/>
              <a:t>-Pol </a:t>
            </a:r>
            <a:r>
              <a:rPr lang="en-US" dirty="0" err="1"/>
              <a:t>Sartr</a:t>
            </a:r>
            <a:r>
              <a:rPr lang="en-US" dirty="0"/>
              <a:t> / </a:t>
            </a:r>
            <a:r>
              <a:rPr lang="en-US" dirty="0" err="1"/>
              <a:t>Žan</a:t>
            </a:r>
            <a:r>
              <a:rPr lang="en-US" dirty="0"/>
              <a:t>-Pola </a:t>
            </a:r>
            <a:r>
              <a:rPr lang="en-US" dirty="0" err="1"/>
              <a:t>Sartra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: </a:t>
            </a:r>
            <a:r>
              <a:rPr lang="en-US" i="1" dirty="0" err="1"/>
              <a:t>Merkelova</a:t>
            </a:r>
            <a:r>
              <a:rPr lang="en-US" i="1" dirty="0"/>
              <a:t>, </a:t>
            </a:r>
            <a:r>
              <a:rPr lang="en-US" i="1" dirty="0" err="1"/>
              <a:t>Olbrajtova</a:t>
            </a:r>
            <a:r>
              <a:rPr lang="en-US" dirty="0"/>
              <a:t>,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 u </a:t>
            </a:r>
            <a:r>
              <a:rPr lang="en-US" dirty="0" err="1"/>
              <a:t>našem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– </a:t>
            </a:r>
            <a:r>
              <a:rPr lang="en-US" i="1" dirty="0" err="1"/>
              <a:t>Markovićeva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transkribovanih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se </a:t>
            </a:r>
            <a:r>
              <a:rPr lang="en-US" dirty="0" err="1"/>
              <a:t>pravilo</a:t>
            </a:r>
            <a:r>
              <a:rPr lang="en-US" dirty="0"/>
              <a:t> o </a:t>
            </a:r>
            <a:r>
              <a:rPr lang="en-US" dirty="0" err="1"/>
              <a:t>pisanju</a:t>
            </a:r>
            <a:r>
              <a:rPr lang="en-US" dirty="0"/>
              <a:t> </a:t>
            </a:r>
            <a:r>
              <a:rPr lang="en-US" dirty="0" err="1"/>
              <a:t>sonanta</a:t>
            </a:r>
            <a:r>
              <a:rPr lang="en-US" dirty="0"/>
              <a:t> j </a:t>
            </a:r>
            <a:r>
              <a:rPr lang="en-US" dirty="0" err="1"/>
              <a:t>kao</a:t>
            </a:r>
            <a:r>
              <a:rPr lang="en-US" dirty="0"/>
              <a:t> za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: </a:t>
            </a:r>
            <a:r>
              <a:rPr lang="en-US" i="1" dirty="0" err="1"/>
              <a:t>Tokio</a:t>
            </a:r>
            <a:r>
              <a:rPr lang="en-US" i="1" dirty="0"/>
              <a:t>, </a:t>
            </a:r>
            <a:r>
              <a:rPr lang="en-US" i="1" dirty="0" err="1"/>
              <a:t>Tokiom</a:t>
            </a:r>
            <a:r>
              <a:rPr lang="en-US" i="1" dirty="0"/>
              <a:t>, </a:t>
            </a:r>
            <a:r>
              <a:rPr lang="en-US" i="1" dirty="0" err="1"/>
              <a:t>ali</a:t>
            </a:r>
            <a:r>
              <a:rPr lang="en-US" i="1" dirty="0"/>
              <a:t> </a:t>
            </a:r>
            <a:r>
              <a:rPr lang="en-US" i="1" dirty="0" err="1"/>
              <a:t>Tokija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77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8A76D-2668-4238-97D1-93828F34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Uzajamne</a:t>
            </a:r>
            <a:r>
              <a:rPr lang="en-US" sz="2000" dirty="0"/>
              <a:t> </a:t>
            </a:r>
            <a:r>
              <a:rPr lang="en-US" sz="2000" dirty="0" err="1"/>
              <a:t>veze</a:t>
            </a:r>
            <a:r>
              <a:rPr lang="en-US" sz="2000" dirty="0"/>
              <a:t> </a:t>
            </a:r>
            <a:r>
              <a:rPr lang="en-US" sz="2000" dirty="0" err="1"/>
              <a:t>među</a:t>
            </a:r>
            <a:r>
              <a:rPr lang="en-US" sz="2000" dirty="0"/>
              <a:t> </a:t>
            </a:r>
            <a:r>
              <a:rPr lang="en-US" sz="2000" dirty="0" err="1"/>
              <a:t>narodima</a:t>
            </a:r>
            <a:r>
              <a:rPr lang="en-US" sz="2000" dirty="0"/>
              <a:t> </a:t>
            </a:r>
            <a:r>
              <a:rPr lang="en-US" sz="2000" dirty="0" err="1"/>
              <a:t>utiču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prenošenje</a:t>
            </a:r>
            <a:r>
              <a:rPr lang="en-US" sz="2000" dirty="0"/>
              <a:t> </a:t>
            </a:r>
            <a:r>
              <a:rPr lang="en-US" sz="2000" dirty="0" err="1"/>
              <a:t>pojedinih</a:t>
            </a:r>
            <a:r>
              <a:rPr lang="en-US" sz="2000" dirty="0"/>
              <a:t> </a:t>
            </a:r>
            <a:r>
              <a:rPr lang="en-US" sz="2000" dirty="0" err="1"/>
              <a:t>riječi</a:t>
            </a:r>
            <a:r>
              <a:rPr lang="en-US" sz="2000" dirty="0"/>
              <a:t>, </a:t>
            </a:r>
            <a:r>
              <a:rPr lang="en-US" sz="2000" dirty="0" err="1"/>
              <a:t>najčešće</a:t>
            </a:r>
            <a:r>
              <a:rPr lang="en-US" sz="2000" dirty="0"/>
              <a:t> </a:t>
            </a:r>
            <a:r>
              <a:rPr lang="en-US" sz="2000" dirty="0" err="1"/>
              <a:t>termina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raznih</a:t>
            </a:r>
            <a:r>
              <a:rPr lang="en-US" sz="2000" dirty="0"/>
              <a:t> </a:t>
            </a:r>
            <a:r>
              <a:rPr lang="en-US" sz="2000" dirty="0" err="1"/>
              <a:t>područja</a:t>
            </a:r>
            <a:r>
              <a:rPr lang="en-US" sz="2000" dirty="0"/>
              <a:t> </a:t>
            </a:r>
            <a:r>
              <a:rPr lang="en-US" sz="2000" dirty="0" err="1"/>
              <a:t>ljudske</a:t>
            </a:r>
            <a:r>
              <a:rPr lang="en-US" sz="2000" dirty="0"/>
              <a:t> </a:t>
            </a:r>
            <a:r>
              <a:rPr lang="en-US" sz="2000" dirty="0" err="1"/>
              <a:t>djelatnosti</a:t>
            </a:r>
            <a:r>
              <a:rPr lang="en-US" sz="2000" dirty="0"/>
              <a:t>,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jednog</a:t>
            </a:r>
            <a:r>
              <a:rPr lang="en-US" sz="2000" dirty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u </a:t>
            </a:r>
            <a:r>
              <a:rPr lang="en-US" sz="2000" dirty="0" err="1"/>
              <a:t>drugi</a:t>
            </a:r>
            <a:r>
              <a:rPr lang="en-US" sz="2000" dirty="0"/>
              <a:t>,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čemu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do </a:t>
            </a:r>
            <a:r>
              <a:rPr lang="en-US" sz="2000" dirty="0" err="1"/>
              <a:t>glasovnog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obličkog</a:t>
            </a:r>
            <a:r>
              <a:rPr lang="en-US" sz="2000" dirty="0"/>
              <a:t> </a:t>
            </a:r>
            <a:r>
              <a:rPr lang="en-US" sz="2000" dirty="0" err="1"/>
              <a:t>prilagođavanja</a:t>
            </a:r>
            <a:r>
              <a:rPr lang="en-US" sz="2000" dirty="0"/>
              <a:t> </a:t>
            </a:r>
            <a:r>
              <a:rPr lang="en-US" sz="2000" dirty="0" err="1"/>
              <a:t>zakonima</a:t>
            </a:r>
            <a:r>
              <a:rPr lang="en-US" sz="2000" dirty="0"/>
              <a:t> </a:t>
            </a:r>
            <a:r>
              <a:rPr lang="en-US" sz="2000" dirty="0" err="1"/>
              <a:t>jezika</a:t>
            </a:r>
            <a:r>
              <a:rPr lang="en-US" sz="2000" dirty="0"/>
              <a:t> </a:t>
            </a:r>
            <a:r>
              <a:rPr lang="en-US" sz="2000" dirty="0" err="1"/>
              <a:t>primaoca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859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4E4FD-EAD8-440E-845B-6CC23BBE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Transkripcija</a:t>
            </a:r>
            <a:r>
              <a:rPr lang="en-US" sz="2400" dirty="0"/>
              <a:t> je </a:t>
            </a:r>
            <a:r>
              <a:rPr lang="en-US" sz="2400" dirty="0" err="1"/>
              <a:t>prilagođavanje</a:t>
            </a:r>
            <a:r>
              <a:rPr lang="en-US" sz="2400" dirty="0"/>
              <a:t> </a:t>
            </a:r>
            <a:r>
              <a:rPr lang="en-US" sz="2400" dirty="0" err="1"/>
              <a:t>načina</a:t>
            </a:r>
            <a:r>
              <a:rPr lang="en-US" sz="2400" dirty="0"/>
              <a:t> </a:t>
            </a:r>
            <a:r>
              <a:rPr lang="en-US" sz="2400" dirty="0" err="1"/>
              <a:t>pisanja</a:t>
            </a:r>
            <a:r>
              <a:rPr lang="en-US" sz="2400" dirty="0"/>
              <a:t> </a:t>
            </a:r>
            <a:r>
              <a:rPr lang="en-US" sz="2400" dirty="0" err="1"/>
              <a:t>riječi</a:t>
            </a:r>
            <a:r>
              <a:rPr lang="en-US" sz="2400" dirty="0"/>
              <a:t> u </a:t>
            </a:r>
            <a:r>
              <a:rPr lang="en-US" sz="2400" dirty="0" err="1"/>
              <a:t>jednom</a:t>
            </a:r>
            <a:r>
              <a:rPr lang="en-US" sz="2400" dirty="0"/>
              <a:t> </a:t>
            </a:r>
            <a:r>
              <a:rPr lang="en-US" sz="2400" dirty="0" err="1"/>
              <a:t>jeziku</a:t>
            </a:r>
            <a:r>
              <a:rPr lang="en-US" sz="2400" dirty="0"/>
              <a:t> </a:t>
            </a:r>
            <a:r>
              <a:rPr lang="en-US" sz="2400" dirty="0" err="1"/>
              <a:t>izgovoru</a:t>
            </a:r>
            <a:r>
              <a:rPr lang="en-US" sz="2400" dirty="0"/>
              <a:t> u </a:t>
            </a:r>
            <a:r>
              <a:rPr lang="en-US" sz="2400" dirty="0" err="1"/>
              <a:t>drugom</a:t>
            </a:r>
            <a:r>
              <a:rPr lang="en-US" sz="2400" dirty="0"/>
              <a:t> </a:t>
            </a:r>
            <a:r>
              <a:rPr lang="en-US" sz="2400" dirty="0" err="1"/>
              <a:t>jeziku</a:t>
            </a:r>
            <a:r>
              <a:rPr lang="en-US" sz="2400" dirty="0"/>
              <a:t> (</a:t>
            </a:r>
            <a:r>
              <a:rPr lang="en-US" sz="2400" dirty="0" err="1"/>
              <a:t>Šekspir</a:t>
            </a:r>
            <a:r>
              <a:rPr lang="en-US" sz="2400" dirty="0"/>
              <a:t> – </a:t>
            </a:r>
            <a:r>
              <a:rPr lang="en-US" sz="2400" dirty="0" err="1"/>
              <a:t>Shekaspeare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0661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209BA-6BE0-44C7-BC7F-4507E6404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438183"/>
            <a:ext cx="10554574" cy="442061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Transliteracija</a:t>
            </a:r>
            <a:r>
              <a:rPr lang="en-US" dirty="0"/>
              <a:t> je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fonetske</a:t>
            </a:r>
            <a:r>
              <a:rPr lang="en-US" dirty="0"/>
              <a:t> </a:t>
            </a:r>
            <a:r>
              <a:rPr lang="en-US" dirty="0" err="1"/>
              <a:t>promjene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napisane</a:t>
            </a:r>
            <a:r>
              <a:rPr lang="en-US" dirty="0"/>
              <a:t>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pismu</a:t>
            </a:r>
            <a:r>
              <a:rPr lang="en-US" dirty="0"/>
              <a:t> u </a:t>
            </a:r>
            <a:r>
              <a:rPr lang="en-US" dirty="0" err="1"/>
              <a:t>riječ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pismu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ćirilice</a:t>
            </a:r>
            <a:r>
              <a:rPr lang="en-US" dirty="0"/>
              <a:t> u </a:t>
            </a:r>
            <a:r>
              <a:rPr lang="en-US" dirty="0" err="1"/>
              <a:t>latinicu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Transliteraciju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miješati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prevodom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promjenu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transliteracije</a:t>
            </a:r>
            <a:r>
              <a:rPr lang="en-US" dirty="0"/>
              <a:t> </a:t>
            </a:r>
            <a:r>
              <a:rPr lang="en-US" dirty="0" err="1"/>
              <a:t>zvuk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se </a:t>
            </a:r>
            <a:r>
              <a:rPr lang="en-US" dirty="0" err="1"/>
              <a:t>mijenja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alfabeta</a:t>
            </a:r>
            <a:r>
              <a:rPr lang="en-US" dirty="0"/>
              <a:t> u </a:t>
            </a:r>
            <a:r>
              <a:rPr lang="en-US" dirty="0" err="1"/>
              <a:t>drugi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29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CDD2-0ADA-458E-BA9E-FF84D5C6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solidFill>
                  <a:srgbClr val="FF0000"/>
                </a:solidFill>
              </a:rPr>
              <a:t>Riječi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koje</a:t>
            </a:r>
            <a:r>
              <a:rPr lang="en-US" sz="2800" dirty="0">
                <a:solidFill>
                  <a:srgbClr val="FF0000"/>
                </a:solidFill>
              </a:rPr>
              <a:t> se </a:t>
            </a:r>
            <a:r>
              <a:rPr lang="en-US" sz="2800" dirty="0" err="1">
                <a:solidFill>
                  <a:srgbClr val="FF0000"/>
                </a:solidFill>
              </a:rPr>
              <a:t>pišu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približno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izgovoru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CD665-59D7-4771-A80C-6B1C6967A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francuske</a:t>
            </a:r>
            <a:r>
              <a:rPr lang="en-US" dirty="0"/>
              <a:t>: </a:t>
            </a:r>
            <a:r>
              <a:rPr lang="en-US" dirty="0" err="1"/>
              <a:t>apartman</a:t>
            </a:r>
            <a:r>
              <a:rPr lang="en-US" dirty="0"/>
              <a:t> (</a:t>
            </a:r>
            <a:r>
              <a:rPr lang="en-US" dirty="0" err="1"/>
              <a:t>appartement</a:t>
            </a:r>
            <a:r>
              <a:rPr lang="en-US" dirty="0"/>
              <a:t>), </a:t>
            </a:r>
            <a:r>
              <a:rPr lang="en-US" dirty="0" err="1"/>
              <a:t>bife</a:t>
            </a:r>
            <a:r>
              <a:rPr lang="en-US" dirty="0"/>
              <a:t> (buffet), </a:t>
            </a:r>
            <a:r>
              <a:rPr lang="en-US" dirty="0" err="1"/>
              <a:t>ekran</a:t>
            </a:r>
            <a:r>
              <a:rPr lang="en-US" dirty="0"/>
              <a:t> (</a:t>
            </a:r>
            <a:r>
              <a:rPr lang="en-US" dirty="0" err="1"/>
              <a:t>ecran</a:t>
            </a:r>
            <a:r>
              <a:rPr lang="en-US" dirty="0"/>
              <a:t>), </a:t>
            </a:r>
            <a:r>
              <a:rPr lang="en-US" dirty="0" err="1"/>
              <a:t>marš</a:t>
            </a:r>
            <a:r>
              <a:rPr lang="en-US" dirty="0"/>
              <a:t> (</a:t>
            </a:r>
            <a:r>
              <a:rPr lang="en-US" dirty="0" err="1"/>
              <a:t>marche</a:t>
            </a:r>
            <a:r>
              <a:rPr lang="en-US" dirty="0"/>
              <a:t>), </a:t>
            </a:r>
            <a:r>
              <a:rPr lang="en-US" dirty="0" err="1"/>
              <a:t>parfem</a:t>
            </a:r>
            <a:r>
              <a:rPr lang="en-US" dirty="0"/>
              <a:t> ( parfum), </a:t>
            </a:r>
            <a:r>
              <a:rPr lang="en-US" dirty="0" err="1"/>
              <a:t>nivo</a:t>
            </a:r>
            <a:r>
              <a:rPr lang="en-US" dirty="0"/>
              <a:t> (</a:t>
            </a:r>
            <a:r>
              <a:rPr lang="en-US" dirty="0" err="1"/>
              <a:t>niveau</a:t>
            </a:r>
            <a:r>
              <a:rPr lang="en-US" dirty="0"/>
              <a:t>), </a:t>
            </a:r>
            <a:r>
              <a:rPr lang="en-US" dirty="0" err="1"/>
              <a:t>šofer</a:t>
            </a:r>
            <a:r>
              <a:rPr lang="en-US" dirty="0"/>
              <a:t> (chauffeur);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engleske</a:t>
            </a:r>
            <a:r>
              <a:rPr lang="en-US" dirty="0"/>
              <a:t>: </a:t>
            </a:r>
            <a:r>
              <a:rPr lang="en-US" dirty="0" err="1"/>
              <a:t>boks</a:t>
            </a:r>
            <a:r>
              <a:rPr lang="en-US" dirty="0"/>
              <a:t> (box), </a:t>
            </a:r>
            <a:r>
              <a:rPr lang="en-US" dirty="0" err="1"/>
              <a:t>derbi</a:t>
            </a:r>
            <a:r>
              <a:rPr lang="en-US" dirty="0"/>
              <a:t> (derby), </a:t>
            </a:r>
            <a:r>
              <a:rPr lang="en-US" dirty="0" err="1"/>
              <a:t>džem</a:t>
            </a:r>
            <a:r>
              <a:rPr lang="en-US" dirty="0"/>
              <a:t> (jam), </a:t>
            </a:r>
            <a:r>
              <a:rPr lang="en-US" dirty="0" err="1"/>
              <a:t>gol</a:t>
            </a:r>
            <a:r>
              <a:rPr lang="en-US" dirty="0"/>
              <a:t> (goal), </a:t>
            </a:r>
            <a:r>
              <a:rPr lang="en-US" dirty="0" err="1"/>
              <a:t>miting</a:t>
            </a:r>
            <a:r>
              <a:rPr lang="en-US" dirty="0"/>
              <a:t> (</a:t>
            </a:r>
            <a:r>
              <a:rPr lang="en-US" dirty="0" err="1"/>
              <a:t>miting</a:t>
            </a:r>
            <a:r>
              <a:rPr lang="en-US" dirty="0"/>
              <a:t>), spiker (speaker), </a:t>
            </a:r>
            <a:r>
              <a:rPr lang="en-US" dirty="0" err="1"/>
              <a:t>vikend</a:t>
            </a:r>
            <a:r>
              <a:rPr lang="en-US" dirty="0"/>
              <a:t> (week-end);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italijanske</a:t>
            </a:r>
            <a:r>
              <a:rPr lang="en-US" dirty="0"/>
              <a:t>: </a:t>
            </a:r>
            <a:r>
              <a:rPr lang="en-US" dirty="0" err="1"/>
              <a:t>boca</a:t>
            </a:r>
            <a:r>
              <a:rPr lang="en-US" dirty="0"/>
              <a:t> (</a:t>
            </a:r>
            <a:r>
              <a:rPr lang="en-US" dirty="0" err="1"/>
              <a:t>bozza</a:t>
            </a:r>
            <a:r>
              <a:rPr lang="en-US" dirty="0"/>
              <a:t>), </a:t>
            </a:r>
            <a:r>
              <a:rPr lang="en-US" dirty="0" err="1"/>
              <a:t>bagatela</a:t>
            </a:r>
            <a:r>
              <a:rPr lang="en-US" dirty="0"/>
              <a:t> (</a:t>
            </a:r>
            <a:r>
              <a:rPr lang="en-US" dirty="0" err="1"/>
              <a:t>bagatella</a:t>
            </a:r>
            <a:r>
              <a:rPr lang="en-US" dirty="0"/>
              <a:t>) , </a:t>
            </a:r>
            <a:r>
              <a:rPr lang="en-US" dirty="0" err="1"/>
              <a:t>kolona</a:t>
            </a:r>
            <a:r>
              <a:rPr lang="en-US" dirty="0"/>
              <a:t> (</a:t>
            </a:r>
            <a:r>
              <a:rPr lang="en-US" dirty="0" err="1"/>
              <a:t>colonna</a:t>
            </a:r>
            <a:r>
              <a:rPr lang="en-US" dirty="0"/>
              <a:t>), </a:t>
            </a:r>
            <a:r>
              <a:rPr lang="en-US" dirty="0" err="1"/>
              <a:t>kasa</a:t>
            </a:r>
            <a:r>
              <a:rPr lang="en-US" dirty="0"/>
              <a:t> (</a:t>
            </a:r>
            <a:r>
              <a:rPr lang="en-US" dirty="0" err="1"/>
              <a:t>cassa</a:t>
            </a:r>
            <a:r>
              <a:rPr lang="en-US" dirty="0"/>
              <a:t>);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njemačke</a:t>
            </a:r>
            <a:r>
              <a:rPr lang="en-US" dirty="0"/>
              <a:t>: </a:t>
            </a:r>
            <a:r>
              <a:rPr lang="en-US" dirty="0" err="1"/>
              <a:t>blic</a:t>
            </a:r>
            <a:r>
              <a:rPr lang="en-US" dirty="0"/>
              <a:t> (blitz), </a:t>
            </a:r>
            <a:r>
              <a:rPr lang="en-US" dirty="0" err="1"/>
              <a:t>kofer</a:t>
            </a:r>
            <a:r>
              <a:rPr lang="en-US" dirty="0"/>
              <a:t> (</a:t>
            </a:r>
            <a:r>
              <a:rPr lang="en-US" dirty="0" err="1"/>
              <a:t>koffer</a:t>
            </a:r>
            <a:r>
              <a:rPr lang="en-US" dirty="0"/>
              <a:t>), lager (lager), </a:t>
            </a:r>
            <a:r>
              <a:rPr lang="en-US" dirty="0" err="1"/>
              <a:t>štab</a:t>
            </a:r>
            <a:r>
              <a:rPr lang="en-US" dirty="0"/>
              <a:t> (stab), </a:t>
            </a:r>
            <a:r>
              <a:rPr lang="en-US" dirty="0" err="1"/>
              <a:t>frajer</a:t>
            </a:r>
            <a:r>
              <a:rPr lang="en-US" dirty="0"/>
              <a:t> (</a:t>
            </a:r>
            <a:r>
              <a:rPr lang="en-US" dirty="0" err="1"/>
              <a:t>freier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1138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FE4CA-0B67-45E2-BD3A-D8DB3E6CD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Leksika</a:t>
            </a:r>
            <a:r>
              <a:rPr lang="en-US" dirty="0"/>
              <a:t> </a:t>
            </a:r>
            <a:r>
              <a:rPr lang="en-US" dirty="0" err="1"/>
              <a:t>stranoga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zajedničkim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vlastitim</a:t>
            </a:r>
            <a:r>
              <a:rPr lang="en-US" dirty="0"/>
              <a:t> </a:t>
            </a:r>
            <a:r>
              <a:rPr lang="en-US" dirty="0" err="1"/>
              <a:t>imenicama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o </a:t>
            </a:r>
            <a:r>
              <a:rPr lang="en-US" dirty="0" err="1"/>
              <a:t>kakvoj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piše</a:t>
            </a:r>
            <a:r>
              <a:rPr lang="en-US" dirty="0"/>
              <a:t> se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jezičkim</a:t>
            </a:r>
            <a:r>
              <a:rPr lang="en-US" dirty="0"/>
              <a:t> </a:t>
            </a:r>
            <a:r>
              <a:rPr lang="en-US" dirty="0" err="1"/>
              <a:t>zakonitostima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tuđice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pozajmljenice</a:t>
            </a:r>
            <a:r>
              <a:rPr lang="en-US" dirty="0"/>
              <a:t> u </a:t>
            </a:r>
            <a:r>
              <a:rPr lang="en-US" dirty="0" err="1"/>
              <a:t>crnogorskome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</a:t>
            </a:r>
            <a:r>
              <a:rPr lang="en-US" dirty="0" err="1"/>
              <a:t>podliježu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fonetske</a:t>
            </a:r>
            <a:r>
              <a:rPr lang="en-US" dirty="0"/>
              <a:t> </a:t>
            </a:r>
            <a:r>
              <a:rPr lang="en-US" dirty="0" err="1"/>
              <a:t>transkripcije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pišu</a:t>
            </a:r>
            <a:r>
              <a:rPr lang="en-US" dirty="0"/>
              <a:t> se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izgovaraju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s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naša</a:t>
            </a:r>
            <a:r>
              <a:rPr lang="en-US" dirty="0"/>
              <a:t> </a:t>
            </a:r>
            <a:r>
              <a:rPr lang="en-US" dirty="0" err="1"/>
              <a:t>standardna</a:t>
            </a:r>
            <a:r>
              <a:rPr lang="en-US" dirty="0"/>
              <a:t> azbuka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abeceda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74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BFDAB-B293-44F5-B4D5-24EEDCC5D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3177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Iako</a:t>
            </a:r>
            <a:r>
              <a:rPr lang="en-US" dirty="0"/>
              <a:t> se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stranoga</a:t>
            </a:r>
            <a:r>
              <a:rPr lang="en-US" dirty="0"/>
              <a:t> </a:t>
            </a:r>
            <a:r>
              <a:rPr lang="en-US" dirty="0" err="1"/>
              <a:t>porijekla</a:t>
            </a:r>
            <a:r>
              <a:rPr lang="en-US" dirty="0"/>
              <a:t> u </a:t>
            </a:r>
            <a:r>
              <a:rPr lang="en-US" dirty="0" err="1"/>
              <a:t>crnogorskome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</a:t>
            </a:r>
            <a:r>
              <a:rPr lang="en-US" dirty="0" err="1"/>
              <a:t>pišu</a:t>
            </a:r>
            <a:r>
              <a:rPr lang="en-US" dirty="0"/>
              <a:t> </a:t>
            </a:r>
            <a:r>
              <a:rPr lang="en-US" dirty="0" err="1"/>
              <a:t>onako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izgovaraju</a:t>
            </a:r>
            <a:r>
              <a:rPr lang="en-US" dirty="0"/>
              <a:t>, </a:t>
            </a:r>
            <a:r>
              <a:rPr lang="en-US" dirty="0" err="1"/>
              <a:t>ponekad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istaći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izvorni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od </a:t>
            </a:r>
            <a:r>
              <a:rPr lang="en-US" dirty="0" err="1"/>
              <a:t>kojega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. U </a:t>
            </a:r>
            <a:r>
              <a:rPr lang="en-US" dirty="0" err="1"/>
              <a:t>tim</a:t>
            </a:r>
            <a:r>
              <a:rPr lang="en-US" dirty="0"/>
              <a:t> se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napisan</a:t>
            </a:r>
            <a:r>
              <a:rPr lang="en-US" dirty="0"/>
              <a:t> </a:t>
            </a:r>
            <a:r>
              <a:rPr lang="en-US" dirty="0" err="1"/>
              <a:t>fonetski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riječ</a:t>
            </a:r>
            <a:r>
              <a:rPr lang="en-US" dirty="0"/>
              <a:t> u </a:t>
            </a:r>
            <a:r>
              <a:rPr lang="en-US" dirty="0" err="1"/>
              <a:t>izvornome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u </a:t>
            </a:r>
            <a:r>
              <a:rPr lang="en-US" dirty="0" err="1"/>
              <a:t>zagrade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Npr</a:t>
            </a:r>
            <a:r>
              <a:rPr lang="en-US" dirty="0"/>
              <a:t>.: </a:t>
            </a:r>
            <a:r>
              <a:rPr lang="en-US" dirty="0" err="1"/>
              <a:t>Šekspir</a:t>
            </a:r>
            <a:r>
              <a:rPr lang="en-US" dirty="0"/>
              <a:t> (Shakespeare), </a:t>
            </a:r>
            <a:r>
              <a:rPr lang="en-US" dirty="0" err="1"/>
              <a:t>Gete</a:t>
            </a:r>
            <a:r>
              <a:rPr lang="en-US" dirty="0"/>
              <a:t> (Goethe), </a:t>
            </a:r>
            <a:r>
              <a:rPr lang="en-US" dirty="0" err="1"/>
              <a:t>Makijaveli</a:t>
            </a:r>
            <a:r>
              <a:rPr lang="en-US" dirty="0"/>
              <a:t> (Machiavelli), </a:t>
            </a:r>
            <a:r>
              <a:rPr lang="en-US" dirty="0" err="1"/>
              <a:t>Džon</a:t>
            </a:r>
            <a:r>
              <a:rPr lang="en-US" dirty="0"/>
              <a:t> (John), </a:t>
            </a:r>
            <a:r>
              <a:rPr lang="en-US" dirty="0" err="1"/>
              <a:t>Budimpešta</a:t>
            </a:r>
            <a:r>
              <a:rPr lang="en-US" dirty="0"/>
              <a:t> (Budapest), </a:t>
            </a:r>
            <a:r>
              <a:rPr lang="en-US" dirty="0" err="1"/>
              <a:t>Beč</a:t>
            </a:r>
            <a:r>
              <a:rPr lang="en-US" dirty="0"/>
              <a:t> (Wien), Rim (Roma), </a:t>
            </a:r>
            <a:r>
              <a:rPr lang="en-US" dirty="0" err="1"/>
              <a:t>Fjodor</a:t>
            </a:r>
            <a:r>
              <a:rPr lang="en-US" dirty="0"/>
              <a:t> </a:t>
            </a:r>
            <a:r>
              <a:rPr lang="en-US" dirty="0" err="1"/>
              <a:t>Mihajlovič</a:t>
            </a:r>
            <a:r>
              <a:rPr lang="en-US" dirty="0"/>
              <a:t> </a:t>
            </a:r>
            <a:r>
              <a:rPr lang="en-US" dirty="0" err="1"/>
              <a:t>Dostojevski</a:t>
            </a:r>
            <a:r>
              <a:rPr lang="en-US" dirty="0"/>
              <a:t> (</a:t>
            </a:r>
            <a:r>
              <a:rPr lang="az-Cyrl-AZ" dirty="0"/>
              <a:t>Ф</a:t>
            </a:r>
            <a:r>
              <a:rPr lang="en-US" dirty="0"/>
              <a:t>ë</a:t>
            </a:r>
            <a:r>
              <a:rPr lang="az-Cyrl-AZ" dirty="0"/>
              <a:t>дор Михайлович Достоевский), </a:t>
            </a:r>
            <a:r>
              <a:rPr lang="en-US" dirty="0"/>
              <a:t>Novi </a:t>
            </a:r>
            <a:r>
              <a:rPr lang="en-US" dirty="0" err="1"/>
              <a:t>Meksiko</a:t>
            </a:r>
            <a:r>
              <a:rPr lang="en-US" dirty="0"/>
              <a:t> (New Mexico)</a:t>
            </a:r>
          </a:p>
        </p:txBody>
      </p:sp>
    </p:spTree>
    <p:extLst>
      <p:ext uri="{BB962C8B-B14F-4D97-AF65-F5344CB8AC3E}">
        <p14:creationId xmlns:p14="http://schemas.microsoft.com/office/powerpoint/2010/main" val="189527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9B87-B99D-405E-87F8-9EE7A3FB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9626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/>
              <a:t>Odredbeni</a:t>
            </a:r>
            <a:r>
              <a:rPr lang="en-US" dirty="0"/>
              <a:t> </a:t>
            </a:r>
            <a:r>
              <a:rPr lang="en-US" dirty="0" err="1"/>
              <a:t>djelovi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ostaju</a:t>
            </a:r>
            <a:r>
              <a:rPr lang="en-US" dirty="0"/>
              <a:t> </a:t>
            </a:r>
            <a:r>
              <a:rPr lang="en-US" dirty="0" err="1"/>
              <a:t>nepromijenjeni</a:t>
            </a:r>
            <a:r>
              <a:rPr lang="en-US" dirty="0"/>
              <a:t>. </a:t>
            </a:r>
            <a:r>
              <a:rPr lang="en-US" dirty="0" err="1"/>
              <a:t>Npr</a:t>
            </a:r>
            <a:r>
              <a:rPr lang="en-US" dirty="0"/>
              <a:t>.: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prezimena</a:t>
            </a:r>
            <a:r>
              <a:rPr lang="en-US" dirty="0"/>
              <a:t>: Leonardo da </a:t>
            </a:r>
            <a:r>
              <a:rPr lang="en-US" dirty="0" err="1"/>
              <a:t>Vinči</a:t>
            </a:r>
            <a:r>
              <a:rPr lang="en-US" dirty="0"/>
              <a:t>, Leonarda da </a:t>
            </a:r>
            <a:r>
              <a:rPr lang="en-US" dirty="0" err="1"/>
              <a:t>Vinčija</a:t>
            </a:r>
            <a:r>
              <a:rPr lang="en-US" dirty="0"/>
              <a:t>, </a:t>
            </a:r>
            <a:r>
              <a:rPr lang="en-US" dirty="0" err="1"/>
              <a:t>Leonardu</a:t>
            </a:r>
            <a:r>
              <a:rPr lang="en-US" dirty="0"/>
              <a:t> da </a:t>
            </a:r>
            <a:r>
              <a:rPr lang="en-US" dirty="0" err="1"/>
              <a:t>Vinčiju</a:t>
            </a:r>
            <a:r>
              <a:rPr lang="en-US" dirty="0"/>
              <a:t>; </a:t>
            </a:r>
            <a:r>
              <a:rPr lang="en-US" dirty="0" err="1"/>
              <a:t>Ludvig</a:t>
            </a:r>
            <a:r>
              <a:rPr lang="en-US" dirty="0"/>
              <a:t> van </a:t>
            </a:r>
            <a:r>
              <a:rPr lang="en-US" dirty="0" err="1"/>
              <a:t>Betoven</a:t>
            </a:r>
            <a:r>
              <a:rPr lang="en-US" dirty="0"/>
              <a:t>, </a:t>
            </a:r>
            <a:r>
              <a:rPr lang="en-US" dirty="0" err="1"/>
              <a:t>Ludviga</a:t>
            </a:r>
            <a:r>
              <a:rPr lang="en-US" dirty="0"/>
              <a:t> van </a:t>
            </a:r>
            <a:r>
              <a:rPr lang="en-US" dirty="0" err="1"/>
              <a:t>Betovena</a:t>
            </a:r>
            <a:r>
              <a:rPr lang="en-US" dirty="0"/>
              <a:t>, </a:t>
            </a:r>
            <a:r>
              <a:rPr lang="en-US" dirty="0" err="1"/>
              <a:t>Ludvigu</a:t>
            </a:r>
            <a:r>
              <a:rPr lang="en-US" dirty="0"/>
              <a:t> van </a:t>
            </a:r>
            <a:r>
              <a:rPr lang="en-US" dirty="0" err="1"/>
              <a:t>Betovenu</a:t>
            </a:r>
            <a:r>
              <a:rPr lang="en-US" dirty="0"/>
              <a:t>; Ferdinand de </a:t>
            </a:r>
            <a:r>
              <a:rPr lang="en-US" dirty="0" err="1"/>
              <a:t>Sosir</a:t>
            </a:r>
            <a:r>
              <a:rPr lang="en-US" dirty="0"/>
              <a:t>, </a:t>
            </a:r>
            <a:r>
              <a:rPr lang="en-US" dirty="0" err="1"/>
              <a:t>Ferdinanda</a:t>
            </a:r>
            <a:r>
              <a:rPr lang="en-US" dirty="0"/>
              <a:t> de </a:t>
            </a:r>
            <a:r>
              <a:rPr lang="en-US" dirty="0" err="1"/>
              <a:t>Sosira</a:t>
            </a:r>
            <a:r>
              <a:rPr lang="en-US" dirty="0"/>
              <a:t>, </a:t>
            </a:r>
            <a:r>
              <a:rPr lang="en-US" dirty="0" err="1"/>
              <a:t>Ferdinandu</a:t>
            </a:r>
            <a:r>
              <a:rPr lang="en-US" dirty="0"/>
              <a:t> de </a:t>
            </a:r>
            <a:r>
              <a:rPr lang="en-US" dirty="0" err="1"/>
              <a:t>Sosiru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.;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vlastita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: Don </a:t>
            </a:r>
            <a:r>
              <a:rPr lang="en-US" dirty="0" err="1"/>
              <a:t>Žuan</a:t>
            </a:r>
            <a:r>
              <a:rPr lang="en-US" dirty="0"/>
              <a:t>, Don </a:t>
            </a:r>
            <a:r>
              <a:rPr lang="en-US" dirty="0" err="1"/>
              <a:t>Žuana</a:t>
            </a:r>
            <a:r>
              <a:rPr lang="en-US" dirty="0"/>
              <a:t>, Don </a:t>
            </a:r>
            <a:r>
              <a:rPr lang="en-US" dirty="0" err="1"/>
              <a:t>Žuanu</a:t>
            </a:r>
            <a:r>
              <a:rPr lang="en-US" dirty="0"/>
              <a:t>;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Petar</a:t>
            </a:r>
            <a:r>
              <a:rPr lang="en-US" dirty="0"/>
              <a:t>, </a:t>
            </a:r>
            <a:r>
              <a:rPr lang="en-US" dirty="0" err="1"/>
              <a:t>fra</a:t>
            </a:r>
            <a:r>
              <a:rPr lang="en-US" dirty="0"/>
              <a:t> Petra,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Petru</a:t>
            </a:r>
            <a:r>
              <a:rPr lang="en-US" dirty="0"/>
              <a:t>; mister </a:t>
            </a:r>
            <a:r>
              <a:rPr lang="en-US" dirty="0" err="1"/>
              <a:t>Džek</a:t>
            </a:r>
            <a:r>
              <a:rPr lang="en-US" dirty="0"/>
              <a:t>, mister </a:t>
            </a:r>
            <a:r>
              <a:rPr lang="en-US" dirty="0" err="1"/>
              <a:t>Džeka</a:t>
            </a:r>
            <a:r>
              <a:rPr lang="en-US" dirty="0"/>
              <a:t>, mister </a:t>
            </a:r>
            <a:r>
              <a:rPr lang="en-US" dirty="0" err="1"/>
              <a:t>Džeku</a:t>
            </a:r>
            <a:r>
              <a:rPr lang="en-US" dirty="0"/>
              <a:t>;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Dajana</a:t>
            </a:r>
            <a:r>
              <a:rPr lang="en-US" dirty="0"/>
              <a:t>,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Dajane</a:t>
            </a:r>
            <a:r>
              <a:rPr lang="en-US" dirty="0"/>
              <a:t>, </a:t>
            </a:r>
            <a:r>
              <a:rPr lang="en-US" dirty="0" err="1"/>
              <a:t>Ledi</a:t>
            </a:r>
            <a:r>
              <a:rPr lang="en-US" dirty="0"/>
              <a:t> </a:t>
            </a:r>
            <a:r>
              <a:rPr lang="en-US" dirty="0" err="1"/>
              <a:t>Dajani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sl.; </a:t>
            </a:r>
          </a:p>
          <a:p>
            <a:pPr>
              <a:lnSpc>
                <a:spcPct val="150000"/>
              </a:lnSpc>
            </a:pPr>
            <a:r>
              <a:rPr lang="en-US" dirty="0"/>
              <a:t> u </a:t>
            </a:r>
            <a:r>
              <a:rPr lang="en-US" dirty="0" err="1"/>
              <a:t>stranim</a:t>
            </a:r>
            <a:r>
              <a:rPr lang="en-US" dirty="0"/>
              <a:t> </a:t>
            </a:r>
            <a:r>
              <a:rPr lang="en-US" dirty="0" err="1"/>
              <a:t>geografskim</a:t>
            </a:r>
            <a:r>
              <a:rPr lang="en-US" dirty="0"/>
              <a:t> </a:t>
            </a:r>
            <a:r>
              <a:rPr lang="en-US" dirty="0" err="1"/>
              <a:t>nazivima</a:t>
            </a:r>
            <a:r>
              <a:rPr lang="en-US" dirty="0"/>
              <a:t>: Rio de </a:t>
            </a:r>
            <a:r>
              <a:rPr lang="en-US" dirty="0" err="1"/>
              <a:t>Žaneiro</a:t>
            </a:r>
            <a:r>
              <a:rPr lang="en-US" dirty="0"/>
              <a:t>, Rio de </a:t>
            </a:r>
            <a:r>
              <a:rPr lang="en-US" dirty="0" err="1"/>
              <a:t>Žaneira</a:t>
            </a:r>
            <a:r>
              <a:rPr lang="en-US" dirty="0"/>
              <a:t>, Rio de </a:t>
            </a:r>
            <a:r>
              <a:rPr lang="en-US" dirty="0" err="1"/>
              <a:t>Žaneiru</a:t>
            </a:r>
            <a:r>
              <a:rPr lang="en-US" dirty="0"/>
              <a:t>; San Marino, San Marina, San </a:t>
            </a:r>
            <a:r>
              <a:rPr lang="en-US" dirty="0" err="1"/>
              <a:t>Marinu</a:t>
            </a:r>
            <a:r>
              <a:rPr lang="en-US" dirty="0"/>
              <a:t>; Sao Paolo, Sao Paola, Sao </a:t>
            </a:r>
            <a:r>
              <a:rPr lang="en-US" dirty="0" err="1"/>
              <a:t>Paolu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101317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CB5DE-C80C-48C4-A478-2B602C729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1742893"/>
            <a:ext cx="10554574" cy="363651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   </a:t>
            </a:r>
            <a:r>
              <a:rPr lang="en-US" dirty="0">
                <a:solidFill>
                  <a:srgbClr val="FFFF00"/>
                </a:solidFill>
              </a:rPr>
              <a:t>PROMJENA STRANIH IMENA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                                                                 MUŠKA IMENA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Muška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završavaju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nulti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(-ø) </a:t>
            </a:r>
            <a:r>
              <a:rPr lang="en-US" dirty="0" err="1"/>
              <a:t>mijenjaju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crnogorske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muškoga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crnogorska</a:t>
            </a:r>
            <a:r>
              <a:rPr lang="en-US" dirty="0"/>
              <a:t>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nulti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(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Nenad</a:t>
            </a:r>
            <a:r>
              <a:rPr lang="en-US" dirty="0"/>
              <a:t>, Ivan, Goran).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Npr</a:t>
            </a:r>
            <a:r>
              <a:rPr lang="en-US" dirty="0"/>
              <a:t>.: </a:t>
            </a:r>
            <a:r>
              <a:rPr lang="en-US" dirty="0" err="1"/>
              <a:t>Šekspir</a:t>
            </a:r>
            <a:r>
              <a:rPr lang="en-US" dirty="0"/>
              <a:t> – </a:t>
            </a:r>
            <a:r>
              <a:rPr lang="en-US" dirty="0" err="1"/>
              <a:t>Šekspira</a:t>
            </a:r>
            <a:r>
              <a:rPr lang="en-US" dirty="0"/>
              <a:t> – </a:t>
            </a:r>
            <a:r>
              <a:rPr lang="en-US" dirty="0" err="1"/>
              <a:t>Šekspiru</a:t>
            </a:r>
            <a:r>
              <a:rPr lang="en-US" dirty="0"/>
              <a:t>; Bergman – </a:t>
            </a:r>
            <a:r>
              <a:rPr lang="en-US" dirty="0" err="1"/>
              <a:t>Bergmana</a:t>
            </a:r>
            <a:r>
              <a:rPr lang="en-US" dirty="0"/>
              <a:t> – </a:t>
            </a:r>
            <a:r>
              <a:rPr lang="en-US" dirty="0" err="1"/>
              <a:t>Bergmanu</a:t>
            </a:r>
            <a:r>
              <a:rPr lang="en-US" dirty="0"/>
              <a:t>; </a:t>
            </a:r>
            <a:r>
              <a:rPr lang="en-US" dirty="0" err="1"/>
              <a:t>Isak</a:t>
            </a:r>
            <a:r>
              <a:rPr lang="en-US" dirty="0"/>
              <a:t> – </a:t>
            </a:r>
            <a:r>
              <a:rPr lang="en-US" dirty="0" err="1"/>
              <a:t>Isaka</a:t>
            </a:r>
            <a:r>
              <a:rPr lang="en-US" dirty="0"/>
              <a:t> – </a:t>
            </a:r>
            <a:r>
              <a:rPr lang="en-US" dirty="0" err="1"/>
              <a:t>Isaku</a:t>
            </a:r>
            <a:r>
              <a:rPr lang="en-US" dirty="0"/>
              <a:t>; Hamlet – </a:t>
            </a:r>
            <a:r>
              <a:rPr lang="en-US" dirty="0" err="1"/>
              <a:t>Hamleta</a:t>
            </a:r>
            <a:r>
              <a:rPr lang="en-US" dirty="0"/>
              <a:t> – </a:t>
            </a:r>
            <a:r>
              <a:rPr lang="en-US" dirty="0" err="1"/>
              <a:t>Hamletu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4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146</TotalTime>
  <Words>788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Quotable</vt:lpstr>
      <vt:lpstr>Pravopis   Transkripcija i transliteracija</vt:lpstr>
      <vt:lpstr>PowerPoint Presentation</vt:lpstr>
      <vt:lpstr>PowerPoint Presentation</vt:lpstr>
      <vt:lpstr>PowerPoint Presentation</vt:lpstr>
      <vt:lpstr>Riječi koje se pišu približno izgovoru: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   Transkripcija i transliteracija</dc:title>
  <dc:creator>Korisnik</dc:creator>
  <cp:lastModifiedBy>Korisnik</cp:lastModifiedBy>
  <cp:revision>9</cp:revision>
  <dcterms:created xsi:type="dcterms:W3CDTF">2019-04-14T21:41:01Z</dcterms:created>
  <dcterms:modified xsi:type="dcterms:W3CDTF">2019-04-15T04:38:14Z</dcterms:modified>
</cp:coreProperties>
</file>