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3"/>
  </p:notesMasterIdLst>
  <p:sldIdLst>
    <p:sldId id="264" r:id="rId2"/>
    <p:sldId id="265" r:id="rId3"/>
    <p:sldId id="270" r:id="rId4"/>
    <p:sldId id="267" r:id="rId5"/>
    <p:sldId id="275" r:id="rId6"/>
    <p:sldId id="271" r:id="rId7"/>
    <p:sldId id="272" r:id="rId8"/>
    <p:sldId id="273" r:id="rId9"/>
    <p:sldId id="274" r:id="rId10"/>
    <p:sldId id="276" r:id="rId11"/>
    <p:sldId id="27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D2863B-D5C7-4691-B160-23DDEF3F1806}" type="datetimeFigureOut">
              <a:rPr lang="en-US" smtClean="0"/>
              <a:pPr/>
              <a:t>21.09.2020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25DEA0-9416-4CE8-9FEB-9F2CE271914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442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DBE9109F-7888-4136-9B3E-20BAA6C67FDD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019C4-B6E4-4D6E-8D97-DE5AADDB81FB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27D46-938B-4917-9A18-B9553131B127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8E999-636C-4132-B432-58E8E3545225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37B5D-88E8-4FB1-92E3-A99C2603A8BF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8365F-66F6-4C2C-805D-D761C4C152B0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4DF9-2F56-4D96-955D-9D8A8FD77192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45426-41CC-48C7-8912-28FA9F671D15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8E8EB-FB91-4281-B0DF-EB4740A3C534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EF2D98C5-E4C2-4F70-ADD4-97D4687DC8EF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53FA3DB0-F3E2-4ACF-A3C7-629DBE7AFDA0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FDBC619-B21B-4578-B6F2-943438C3904D}" type="datetime1">
              <a:rPr lang="en-US" smtClean="0"/>
              <a:pPr/>
              <a:t>21.09.2020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r>
              <a:rPr lang="en-US" smtClean="0"/>
              <a:t>Roganović Nevenka, prof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2600" y="838200"/>
            <a:ext cx="5698068" cy="990600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/>
              <a:t>Jovan </a:t>
            </a:r>
            <a:r>
              <a:rPr lang="en-US" sz="3200" b="1" dirty="0" err="1" smtClean="0"/>
              <a:t>Sterija</a:t>
            </a:r>
            <a:r>
              <a:rPr lang="en-US" sz="3200" b="1" dirty="0" smtClean="0"/>
              <a:t> </a:t>
            </a:r>
            <a:r>
              <a:rPr lang="sr-Latn-CS" sz="3200" b="1" dirty="0" smtClean="0"/>
              <a:t>Popović</a:t>
            </a:r>
            <a:br>
              <a:rPr lang="sr-Latn-CS" sz="3200" b="1" dirty="0" smtClean="0"/>
            </a:br>
            <a:r>
              <a:rPr lang="sr-Latn-CS" sz="3200" b="1" dirty="0" smtClean="0"/>
              <a:t>,,Tvrdica’’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1981200"/>
            <a:ext cx="6324600" cy="3279422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+mj-lt"/>
              </a:rPr>
              <a:t>        </a:t>
            </a:r>
            <a:r>
              <a:rPr lang="sr-Latn-CS" sz="4400" dirty="0" smtClean="0">
                <a:solidFill>
                  <a:schemeClr val="tx1"/>
                </a:solidFill>
                <a:latin typeface="+mj-lt"/>
              </a:rPr>
              <a:t>J</a:t>
            </a:r>
            <a:r>
              <a:rPr lang="sr-Cyrl-CS" sz="4400" dirty="0" smtClean="0">
                <a:solidFill>
                  <a:schemeClr val="tx1"/>
                </a:solidFill>
                <a:latin typeface="+mj-lt"/>
              </a:rPr>
              <a:t>А</a:t>
            </a:r>
            <a:endParaRPr lang="en-US" sz="4400" dirty="0">
              <a:solidFill>
                <a:schemeClr val="tx1"/>
              </a:solidFill>
              <a:latin typeface="+mj-lt"/>
            </a:endParaRPr>
          </a:p>
        </p:txBody>
      </p:sp>
      <p:pic>
        <p:nvPicPr>
          <p:cNvPr id="6" name="Picture 5" descr="http://riznicasrpska.net/fotografije/Pisci/Jovan_Sterija_Popovi_(1806-1856)_Dramski_pisci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828800"/>
            <a:ext cx="4114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609600"/>
            <a:ext cx="754379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Latn-ME" sz="1600" dirty="0"/>
              <a:t>*</a:t>
            </a:r>
            <a:r>
              <a:rPr lang="en-US" sz="1600" dirty="0" err="1" smtClean="0"/>
              <a:t>Komedija</a:t>
            </a:r>
            <a:r>
              <a:rPr lang="en-US" sz="1600" dirty="0" smtClean="0"/>
              <a:t> </a:t>
            </a:r>
            <a:r>
              <a:rPr lang="en-US" sz="1600" dirty="0" err="1" smtClean="0"/>
              <a:t>po</a:t>
            </a:r>
            <a:r>
              <a:rPr lang="sr-Latn-ME" sz="1600" dirty="0" smtClean="0"/>
              <a:t>č</a:t>
            </a:r>
            <a:r>
              <a:rPr lang="en-US" sz="1600" dirty="0" err="1" smtClean="0"/>
              <a:t>inje</a:t>
            </a:r>
            <a:r>
              <a:rPr lang="en-US" sz="1600" dirty="0" smtClean="0"/>
              <a:t> </a:t>
            </a:r>
            <a:r>
              <a:rPr lang="en-US" sz="1600" dirty="0" err="1" smtClean="0"/>
              <a:t>razgovorom</a:t>
            </a:r>
            <a:r>
              <a:rPr lang="sr-Latn-ME" sz="1600" dirty="0" smtClean="0"/>
              <a:t> kir Janje i Juce njegove žene.</a:t>
            </a:r>
          </a:p>
          <a:p>
            <a:r>
              <a:rPr lang="sr-Latn-ME" sz="1600" dirty="0" smtClean="0"/>
              <a:t>  Kir Janja </a:t>
            </a:r>
            <a:r>
              <a:rPr lang="en-US" sz="1600" dirty="0" err="1" smtClean="0"/>
              <a:t>govori</a:t>
            </a:r>
            <a:r>
              <a:rPr lang="en-US" sz="1600" dirty="0" smtClean="0"/>
              <a:t> </a:t>
            </a:r>
            <a:r>
              <a:rPr lang="sr-Latn-ME" sz="1600" dirty="0" smtClean="0"/>
              <a:t>kako će svijet propasti, dok Juca </a:t>
            </a:r>
            <a:r>
              <a:rPr lang="en-US" sz="1600" dirty="0" err="1" smtClean="0"/>
              <a:t>prigovara</a:t>
            </a:r>
            <a:r>
              <a:rPr lang="sr-Latn-ME" sz="1600" dirty="0" smtClean="0"/>
              <a:t> kako nije očekivala da će   tako loše živjeti pored njega.</a:t>
            </a:r>
          </a:p>
          <a:p>
            <a:r>
              <a:rPr lang="sr-Latn-ME" sz="1600" dirty="0" smtClean="0"/>
              <a:t> *Kir Janja je opisan kao čovjek koji je jako škrt</a:t>
            </a:r>
            <a:r>
              <a:rPr lang="en-US" sz="1600" dirty="0" smtClean="0"/>
              <a:t>. On</a:t>
            </a:r>
            <a:r>
              <a:rPr lang="sr-Latn-ME" sz="1600" dirty="0" smtClean="0"/>
              <a:t> ima silne zlatnike ali ne želi da ih troši.</a:t>
            </a:r>
            <a:r>
              <a:rPr lang="sr-Latn-ME" sz="1600" dirty="0"/>
              <a:t> </a:t>
            </a:r>
            <a:r>
              <a:rPr lang="sr-Latn-ME" sz="1600" dirty="0" smtClean="0"/>
              <a:t>Štedi čak i na hranu, ženi ne kup</a:t>
            </a:r>
            <a:r>
              <a:rPr lang="en-US" sz="1600" dirty="0" err="1" smtClean="0"/>
              <a:t>uje</a:t>
            </a:r>
            <a:r>
              <a:rPr lang="en-US" sz="1600" dirty="0" smtClean="0"/>
              <a:t> </a:t>
            </a:r>
            <a:r>
              <a:rPr lang="sr-Latn-ME" sz="1600" dirty="0" smtClean="0"/>
              <a:t>haljin</a:t>
            </a:r>
            <a:r>
              <a:rPr lang="en-US" sz="1600" dirty="0" smtClean="0"/>
              <a:t>e</a:t>
            </a:r>
            <a:r>
              <a:rPr lang="sr-Latn-ME" sz="1600" dirty="0" smtClean="0"/>
              <a:t>,  slugu već pet godina nije isplatio. </a:t>
            </a:r>
          </a:p>
          <a:p>
            <a:r>
              <a:rPr lang="sr-Latn-ME" sz="1600" dirty="0" smtClean="0"/>
              <a:t>*Kir Dima,</a:t>
            </a:r>
            <a:r>
              <a:rPr lang="en-US" sz="1600" dirty="0" smtClean="0"/>
              <a:t> </a:t>
            </a:r>
            <a:r>
              <a:rPr lang="en-US" sz="1600" dirty="0" err="1" smtClean="0"/>
              <a:t>Janji</a:t>
            </a:r>
            <a:r>
              <a:rPr lang="sr-Latn-ME" sz="1600" dirty="0" smtClean="0"/>
              <a:t> traži  pozajmicu i ruku Katice</a:t>
            </a:r>
            <a:r>
              <a:rPr lang="en-US" sz="1600" dirty="0" smtClean="0"/>
              <a:t>,</a:t>
            </a:r>
            <a:r>
              <a:rPr lang="sr-Latn-ME" sz="1600" dirty="0" smtClean="0"/>
              <a:t> njegove kćeri.</a:t>
            </a:r>
            <a:r>
              <a:rPr lang="en-US" sz="1600" dirty="0" smtClean="0"/>
              <a:t> </a:t>
            </a:r>
            <a:r>
              <a:rPr lang="sr-Latn-ME" sz="1600" dirty="0" smtClean="0"/>
              <a:t>Kir Janja prihvata jer neće morati da daje pare za miraz. Međutim kada mu notar Mišić traži novac za bolnicu</a:t>
            </a:r>
            <a:r>
              <a:rPr lang="en-US" sz="1600" dirty="0" smtClean="0"/>
              <a:t>,</a:t>
            </a:r>
            <a:r>
              <a:rPr lang="sr-Latn-ME" sz="1600" dirty="0" smtClean="0"/>
              <a:t> on mu daje jedan forint, mizernu sumu.</a:t>
            </a:r>
            <a:endParaRPr lang="en-US" sz="1600" dirty="0" smtClean="0"/>
          </a:p>
          <a:p>
            <a:r>
              <a:rPr lang="sr-Latn-ME" sz="1600" dirty="0"/>
              <a:t>*</a:t>
            </a:r>
            <a:r>
              <a:rPr lang="sr-Latn-ME" sz="1600" dirty="0" smtClean="0"/>
              <a:t>Na kraju prvog čina sluga oba</a:t>
            </a:r>
            <a:r>
              <a:rPr lang="en-US" sz="1600" dirty="0" smtClean="0"/>
              <a:t>v</a:t>
            </a:r>
            <a:r>
              <a:rPr lang="sr-Latn-ME" sz="1600" dirty="0" smtClean="0"/>
              <a:t>ještava da je štala izgorela, sve zbog tvrdičluka, jer Janja nije htio da plati majstore da je poprave.</a:t>
            </a:r>
          </a:p>
          <a:p>
            <a:r>
              <a:rPr lang="sr-Latn-ME" sz="1600" dirty="0" smtClean="0"/>
              <a:t> *U daljem toku radnje Katica i Juca pričaju kako treba da izgleda ponašanje djevojaka, dosta razgovaraju i o Janjinom tvrdičluku. </a:t>
            </a:r>
          </a:p>
          <a:p>
            <a:r>
              <a:rPr lang="sr-Latn-ME" sz="1600" dirty="0" smtClean="0"/>
              <a:t>*Janja biva prevaren kada je htio da zamijeni dukate za novac, lopovi su mu dali lažni novac. Dešava se niz loših situacija  po Janju.</a:t>
            </a:r>
          </a:p>
          <a:p>
            <a:r>
              <a:rPr lang="sr-Latn-ME" sz="1600" dirty="0" smtClean="0"/>
              <a:t> *Notar Mišić ucjenjuje Janju da ima lažni novac i da to mora prijaviti. Mišić svjesno ucjenjuje Janju kako bi dobio ruku njegove kćerke Katice. Janja obećava da će mu dati ruku svoje </a:t>
            </a:r>
            <a:r>
              <a:rPr lang="sr-Latn-ME" sz="1600" dirty="0" smtClean="0"/>
              <a:t>ćerke</a:t>
            </a:r>
            <a:r>
              <a:rPr lang="en-US" sz="1600" dirty="0" smtClean="0"/>
              <a:t>, </a:t>
            </a:r>
            <a:r>
              <a:rPr lang="en-US" sz="1600" dirty="0" err="1" smtClean="0"/>
              <a:t>novce</a:t>
            </a:r>
            <a:r>
              <a:rPr lang="sr-Latn-ME" sz="1600" dirty="0" smtClean="0"/>
              <a:t> i izgubljenu obligaciju</a:t>
            </a:r>
            <a:r>
              <a:rPr lang="en-US" sz="1600" dirty="0" smtClean="0"/>
              <a:t> </a:t>
            </a:r>
            <a:r>
              <a:rPr lang="sr-Latn-ME" sz="1600" dirty="0" smtClean="0"/>
              <a:t>. Mišić </a:t>
            </a:r>
            <a:r>
              <a:rPr lang="en-US" sz="1600" dirty="0" smtClean="0"/>
              <a:t> mu</a:t>
            </a:r>
            <a:r>
              <a:rPr lang="sr-Latn-ME" sz="1600" dirty="0" smtClean="0"/>
              <a:t>,</a:t>
            </a:r>
            <a:r>
              <a:rPr lang="en-US" sz="1600" dirty="0" smtClean="0"/>
              <a:t> </a:t>
            </a:r>
            <a:r>
              <a:rPr lang="en-US" sz="1600" dirty="0" err="1" smtClean="0"/>
              <a:t>nakon</a:t>
            </a:r>
            <a:r>
              <a:rPr lang="en-US" sz="1600" dirty="0" smtClean="0"/>
              <a:t>  </a:t>
            </a:r>
            <a:r>
              <a:rPr lang="sr-Latn-ME" sz="1600" dirty="0" smtClean="0"/>
              <a:t>što je dobio i ćerku  i novac, saopštava  da su u međuvremenu  </a:t>
            </a:r>
            <a:r>
              <a:rPr lang="sr-Latn-ME" sz="1600" dirty="0"/>
              <a:t>vraćeni dokumenti i  zamijenjeni </a:t>
            </a:r>
            <a:r>
              <a:rPr lang="sr-Latn-ME" sz="1600" dirty="0" smtClean="0"/>
              <a:t>dukati ali Janja više ne može ništa  učiniti</a:t>
            </a:r>
            <a:r>
              <a:rPr lang="sr-Latn-ME" sz="1600" dirty="0"/>
              <a:t>.</a:t>
            </a:r>
            <a:endParaRPr lang="sr-Latn-ME" sz="1600" dirty="0" smtClean="0"/>
          </a:p>
          <a:p>
            <a:r>
              <a:rPr lang="en-US" sz="1600" dirty="0" smtClean="0"/>
              <a:t> </a:t>
            </a:r>
            <a:r>
              <a:rPr lang="sr-Latn-ME" sz="1600" dirty="0" smtClean="0"/>
              <a:t>*</a:t>
            </a:r>
            <a:r>
              <a:rPr lang="en-US" sz="1600" dirty="0" smtClean="0"/>
              <a:t>K</a:t>
            </a:r>
            <a:r>
              <a:rPr lang="sr-Latn-ME" sz="1600" dirty="0" smtClean="0"/>
              <a:t>ir Dima</a:t>
            </a:r>
            <a:r>
              <a:rPr lang="en-US" sz="1600" dirty="0" smtClean="0"/>
              <a:t> je</a:t>
            </a:r>
            <a:r>
              <a:rPr lang="sr-Latn-ME" sz="1600" dirty="0" smtClean="0"/>
              <a:t> </a:t>
            </a:r>
            <a:r>
              <a:rPr lang="sr-Latn-ME" sz="1600" dirty="0" smtClean="0"/>
              <a:t>bankrotirao, Janja tuguje jer to znači da mu ne može vratiti  pozajmlj</a:t>
            </a:r>
            <a:r>
              <a:rPr lang="en-US" sz="1600" dirty="0" smtClean="0"/>
              <a:t>e</a:t>
            </a:r>
            <a:r>
              <a:rPr lang="sr-Latn-ME" sz="1600" dirty="0" smtClean="0"/>
              <a:t>ni novac.</a:t>
            </a:r>
          </a:p>
          <a:p>
            <a:r>
              <a:rPr lang="sr-Latn-ME" sz="1600" dirty="0" smtClean="0"/>
              <a:t>                     „Škrt više plaća“ riječi su kojima se završava drama.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710582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1" y="1143000"/>
            <a:ext cx="685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Doma</a:t>
            </a:r>
            <a:r>
              <a:rPr lang="sr-Latn-ME" dirty="0" smtClean="0"/>
              <a:t>ći zadatak</a:t>
            </a:r>
          </a:p>
          <a:p>
            <a:pPr marL="342900" indent="-342900">
              <a:buAutoNum type="arabicPeriod"/>
            </a:pPr>
            <a:r>
              <a:rPr lang="sr-Latn-ME" dirty="0" smtClean="0"/>
              <a:t>Na koji način likovi svojim postupcima u drami pokreću radnju?</a:t>
            </a:r>
          </a:p>
          <a:p>
            <a:pPr marL="342900" indent="-342900">
              <a:buAutoNum type="arabicPeriod"/>
            </a:pPr>
            <a:r>
              <a:rPr lang="sr-Latn-ME" dirty="0" smtClean="0"/>
              <a:t>Objasni sliku kir-Janjinog oproštaja od novca.</a:t>
            </a:r>
          </a:p>
          <a:p>
            <a:pPr marL="342900" indent="-342900">
              <a:buAutoNum type="arabicPeriod"/>
            </a:pPr>
            <a:r>
              <a:rPr lang="sr-Latn-ME" dirty="0" smtClean="0"/>
              <a:t>Prokomentariši odnos kir-Janje i njegove žene Juce.</a:t>
            </a:r>
          </a:p>
          <a:p>
            <a:pPr marL="342900" indent="-342900">
              <a:buAutoNum type="arabicPeriod" startAt="4"/>
            </a:pPr>
            <a:r>
              <a:rPr lang="sr-Latn-ME" dirty="0" smtClean="0"/>
              <a:t>Koja </a:t>
            </a:r>
            <a:r>
              <a:rPr lang="en-US" dirty="0" smtClean="0"/>
              <a:t> je </a:t>
            </a:r>
            <a:r>
              <a:rPr lang="en-US" dirty="0" err="1" smtClean="0"/>
              <a:t>uloga</a:t>
            </a:r>
            <a:r>
              <a:rPr lang="en-US" dirty="0" smtClean="0"/>
              <a:t> </a:t>
            </a:r>
            <a:r>
              <a:rPr lang="en-US" dirty="0" err="1" smtClean="0"/>
              <a:t>notara</a:t>
            </a:r>
            <a:r>
              <a:rPr lang="en-US" dirty="0" smtClean="0"/>
              <a:t> </a:t>
            </a:r>
            <a:r>
              <a:rPr lang="en-US" dirty="0" err="1" smtClean="0"/>
              <a:t>Mi</a:t>
            </a:r>
            <a:r>
              <a:rPr lang="sr-Latn-ME" dirty="0" smtClean="0"/>
              <a:t>šića?</a:t>
            </a:r>
          </a:p>
          <a:p>
            <a:pPr marL="342900" indent="-342900">
              <a:buAutoNum type="arabicPeriod" startAt="4"/>
            </a:pPr>
            <a:r>
              <a:rPr lang="sr-Latn-ME" dirty="0" smtClean="0"/>
              <a:t>Analiziraj lik kir Janje.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261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838200" y="2880251"/>
            <a:ext cx="7543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800" dirty="0" smtClean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r-Latn-CS" sz="1800" dirty="0" smtClean="0"/>
              <a:t>Nevenka Roganović, prof.</a:t>
            </a:r>
            <a:endParaRPr lang="en-US" sz="1800" dirty="0"/>
          </a:p>
        </p:txBody>
      </p:sp>
      <p:pic>
        <p:nvPicPr>
          <p:cNvPr id="5" name="Picture 4" descr="http://i461.photobucket.com/albums/qq338/Kulturna-bastina-Srbije/Znamenitosti%20-%20ostalo/JovanSterijaPopovic-spomenplocanaku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609600"/>
            <a:ext cx="777239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88984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914400" y="615121"/>
            <a:ext cx="69342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rgbClr val="808080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32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Jovan Sterija Popović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(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Vr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š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ac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 13.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januar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1806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—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Vr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š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ac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 10. mart 1856)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Tahoma" pitchFamily="34" charset="0"/>
              <a:ea typeface="Calibri" pitchFamily="34" charset="0"/>
              <a:cs typeface="Tahoma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Smatra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se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osnivačem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srpske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drame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.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 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/>
            </a:r>
            <a:b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</a:b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Prvi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je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i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jedan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od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najboljih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srpskih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komediografa</a:t>
            </a:r>
            <a:r>
              <a:rPr kumimoji="0" lang="en-US" sz="900" b="1" i="0" u="none" strike="noStrike" cap="none" normalizeH="0" baseline="0" dirty="0" smtClean="0">
                <a:ln>
                  <a:noFill/>
                </a:ln>
                <a:solidFill>
                  <a:srgbClr val="534039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PrepriÄana lektira: Kir Janja - Jovan Sterija PopoviÄ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971800"/>
            <a:ext cx="51054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286000" y="172084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914400" y="595858"/>
            <a:ext cx="7391400" cy="707886"/>
          </a:xfrm>
          <a:prstGeom prst="rect">
            <a:avLst/>
          </a:prstGeom>
          <a:solidFill>
            <a:srgbClr val="EFEFE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Plakat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65656"/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 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za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pozori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š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nu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predstavu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565656"/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 </a:t>
            </a:r>
            <a:r>
              <a:rPr kumimoji="0" lang="en-US" sz="2000" b="1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Kir-Janja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 28.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Novembra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1867.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godine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Srpsko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narodno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pozori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Calibri"/>
                <a:ea typeface="Calibri" pitchFamily="34" charset="0"/>
                <a:cs typeface="Tahoma" pitchFamily="34" charset="0"/>
              </a:rPr>
              <a:t>š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565656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te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7" name="Picture 4" descr="http://i461.photobucket.com/albums/qq338/Kulturna-bastina-Srbije/Arhiva%20-%20diplome%20-%20plakati%20-%20spisi/JovanSterijaPopovic-Plakatzapozor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219200"/>
            <a:ext cx="5029200" cy="5029200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3686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86000" y="735955"/>
            <a:ext cx="4572000" cy="538609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ase">
              <a:lnSpc>
                <a:spcPct val="150000"/>
              </a:lnSpc>
              <a:spcBef>
                <a:spcPts val="300"/>
              </a:spcBef>
              <a:spcAft>
                <a:spcPts val="900"/>
              </a:spcAft>
            </a:pPr>
            <a:r>
              <a:rPr lang="en-US" b="1" dirty="0" err="1">
                <a:solidFill>
                  <a:srgbClr val="000000"/>
                </a:solidFill>
                <a:latin typeface="Times New Roman"/>
                <a:ea typeface="Times New Roman"/>
              </a:rPr>
              <a:t>Sterijino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b="1" dirty="0" err="1">
                <a:solidFill>
                  <a:srgbClr val="000000"/>
                </a:solidFill>
                <a:latin typeface="Times New Roman"/>
                <a:ea typeface="Times New Roman"/>
              </a:rPr>
              <a:t>pozorje</a:t>
            </a:r>
            <a:r>
              <a:rPr lang="en-US" b="1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je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ustanovljeno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1956.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kao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stalni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festival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nacionalne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drame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i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pozorišta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povodom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150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godina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rođenja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velikog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srpskog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pisca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i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komediografa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Jovana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Sterije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Popovića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Takmičarskog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je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karaktera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dirty="0">
              <a:latin typeface="Times New Roman"/>
              <a:ea typeface="Times New Roman"/>
            </a:endParaRPr>
          </a:p>
          <a:p>
            <a:pPr algn="just" fontAlgn="base">
              <a:lnSpc>
                <a:spcPct val="150000"/>
              </a:lnSpc>
              <a:spcBef>
                <a:spcPts val="300"/>
              </a:spcBef>
              <a:spcAft>
                <a:spcPts val="9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Velikani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književnosti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poput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Iva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Andrića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i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Milana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Bogdanovića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bili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su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jedni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od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članova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u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prvom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odboru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Sterijinog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pozorja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Kroz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ovaj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festival se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unapređuje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pozorišna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umjetnost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i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dramska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/>
                <a:ea typeface="Times New Roman"/>
              </a:rPr>
              <a:t>književnost</a:t>
            </a:r>
            <a:r>
              <a:rPr lang="en-US" dirty="0">
                <a:solidFill>
                  <a:srgbClr val="000000"/>
                </a:solidFill>
                <a:latin typeface="Times New Roman"/>
                <a:ea typeface="Times New Roman"/>
              </a:rPr>
              <a:t>.</a:t>
            </a:r>
            <a:endParaRPr lang="en-US" dirty="0">
              <a:latin typeface="Times New Roman"/>
              <a:ea typeface="Times New Roman"/>
            </a:endParaRPr>
          </a:p>
          <a:p>
            <a:pPr algn="just" fontAlgn="base">
              <a:lnSpc>
                <a:spcPct val="150000"/>
              </a:lnSpc>
              <a:spcBef>
                <a:spcPts val="300"/>
              </a:spcBef>
              <a:spcAft>
                <a:spcPts val="900"/>
              </a:spcAft>
            </a:pPr>
            <a:r>
              <a:rPr lang="en-US" b="1" dirty="0" err="1">
                <a:solidFill>
                  <a:srgbClr val="FF0000"/>
                </a:solidFill>
                <a:latin typeface="Times New Roman"/>
                <a:ea typeface="Times New Roman"/>
              </a:rPr>
              <a:t>Sterijino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/>
                <a:ea typeface="Times New Roman"/>
              </a:rPr>
              <a:t>pozorje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 se </a:t>
            </a:r>
            <a:r>
              <a:rPr lang="en-US" b="1" dirty="0" err="1">
                <a:solidFill>
                  <a:srgbClr val="FF0000"/>
                </a:solidFill>
                <a:latin typeface="Times New Roman"/>
                <a:ea typeface="Times New Roman"/>
              </a:rPr>
              <a:t>održava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/>
                <a:ea typeface="Times New Roman"/>
              </a:rPr>
              <a:t>svake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/>
                <a:ea typeface="Times New Roman"/>
              </a:rPr>
              <a:t>godine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  u </a:t>
            </a:r>
            <a:r>
              <a:rPr lang="en-US" b="1" dirty="0" err="1">
                <a:solidFill>
                  <a:srgbClr val="FF0000"/>
                </a:solidFill>
                <a:latin typeface="Times New Roman"/>
                <a:ea typeface="Times New Roman"/>
              </a:rPr>
              <a:t>Novom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/>
                <a:ea typeface="Times New Roman"/>
              </a:rPr>
              <a:t>Sadu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 od 26. </a:t>
            </a:r>
            <a:r>
              <a:rPr lang="en-US" b="1" dirty="0" err="1">
                <a:solidFill>
                  <a:srgbClr val="FF0000"/>
                </a:solidFill>
                <a:latin typeface="Times New Roman"/>
                <a:ea typeface="Times New Roman"/>
              </a:rPr>
              <a:t>maja</a:t>
            </a:r>
            <a:r>
              <a:rPr lang="en-US" b="1" dirty="0">
                <a:solidFill>
                  <a:srgbClr val="FF0000"/>
                </a:solidFill>
                <a:latin typeface="Times New Roman"/>
                <a:ea typeface="Times New Roman"/>
              </a:rPr>
              <a:t>.</a:t>
            </a:r>
            <a:endParaRPr lang="en-US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15570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47800" y="1295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66800" y="432762"/>
            <a:ext cx="70866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Sterijino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djelo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,,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Tvrdica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’</a:t>
            </a: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’ je komedija karaktera, pisana u tri čina.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Glavni junak prikazan je kroz jednu dominantnu crtu karaktera –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sr-Latn-C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vrdi</a:t>
            </a:r>
            <a:r>
              <a:rPr lang="sr-Latn-C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čluk.</a:t>
            </a:r>
            <a:endParaRPr kumimoji="0" lang="sr-Latn-C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Image result for Kir janja fot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752600"/>
            <a:ext cx="487680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219200" y="639590"/>
            <a:ext cx="6858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Glavni likovi: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Kir Janja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trgovac i zelenaš, porijeklom Grk ; njegov tvrdičluk dostigao je stepen bolesnog stanja. Prilično nerazumljivo govori, koristi puno grčkih riječi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Juca,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njegova dosta mlađa supruga. Udala se za njega misleći da će uživati u njegovom bogatstvu, a naišla na škrtost neviđenih razmjera.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Katica,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kćerka iz prvog braka Kir Janje; mlada djevojka koja nije imala prilike da se školuje i obrazuje, niti da uživa u odijevanju ili provodu jer joj očev tvrdičluk to nije dozvoljavao.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685801" y="1033046"/>
            <a:ext cx="7924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Notaroš Mišić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mladi činovnik, otresit, kulturan ; priprema kir Janji lukavu zamku da bi ga prisilio da mu da i Katicu i novac.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838200" y="2075073"/>
            <a:ext cx="7391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Petar, 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Janjin sluga, takođe žrtva njegovog tvrdičluka. Jedanaest godina služi kod Kir Janje a ništa nije zaradio. Janja kaže da mu je čak i dužan.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838200" y="3858964"/>
            <a:ext cx="73914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r-Latn-C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Kir Dima</a:t>
            </a:r>
            <a:r>
              <a:rPr kumimoji="0" lang="sr-Latn-C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zelenaš, star, grbav i bogat. Kir Janja hoće da mu da svoju kćer za ženu, da ne bi trošio novac na svadbu i miraz.</a:t>
            </a:r>
            <a:endParaRPr kumimoji="0" lang="sr-Latn-C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Roganović Nevenka, prof</a:t>
            </a:r>
            <a:endParaRPr lang="en-US"/>
          </a:p>
        </p:txBody>
      </p:sp>
      <p:pic>
        <p:nvPicPr>
          <p:cNvPr id="3" name="Picture 2" descr="Image result for Kir janja foto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609600"/>
            <a:ext cx="7543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ushpin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2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3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</TotalTime>
  <Words>682</Words>
  <Application>Microsoft Office PowerPoint</Application>
  <PresentationFormat>On-screen Show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Pushpin</vt:lpstr>
      <vt:lpstr>Jovan Sterija Popović ,,Tvrdica’’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Hidroelektrana Perucica</dc:title>
  <dc:creator>Tasovac</dc:creator>
  <cp:lastModifiedBy>Korisnik</cp:lastModifiedBy>
  <cp:revision>43</cp:revision>
  <dcterms:created xsi:type="dcterms:W3CDTF">2006-08-16T00:00:00Z</dcterms:created>
  <dcterms:modified xsi:type="dcterms:W3CDTF">2020-09-21T16:07:26Z</dcterms:modified>
</cp:coreProperties>
</file>