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15" name="Shape 4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1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5362" name="Shape 52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pl-PL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58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0" name="Shape 59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pl-PL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4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65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pl-PL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77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Shape 78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pl-PL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83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84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pl-PL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89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2" name="Shape 90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pl-PL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07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7650" name="Shape 108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pl-PL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anchor="b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anchor="b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anchor="ctr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anchor="b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anchor="ctr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6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anchor="b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anchor="ctr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" name="Shape 40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595959"/>
                </a:solidFill>
              </a:defRPr>
            </a:lvl1pPr>
          </a:lstStyle>
          <a:p>
            <a:fld id="{9B82A1BC-4133-4708-A3DE-AD31BEB3894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anchor="ctr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152525"/>
            <a:ext cx="85217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3B0920B2-70BE-426A-AC14-D8C6AAFAC623}" type="slidenum">
              <a:rPr lang="pl-PL" sz="1000">
                <a:solidFill>
                  <a:srgbClr val="595959"/>
                </a:solidFill>
              </a:rPr>
              <a:pPr algn="r">
                <a:buClr>
                  <a:srgbClr val="000000"/>
                </a:buClr>
                <a:buFont typeface="Arial" charset="0"/>
                <a:buNone/>
              </a:pPr>
              <a:t>‹#›</a:t>
            </a:fld>
            <a:endParaRPr lang="pl-PL" sz="1000">
              <a:solidFill>
                <a:srgbClr val="595959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64" r:id="rId7"/>
    <p:sldLayoutId id="2147483671" r:id="rId8"/>
    <p:sldLayoutId id="2147483663" r:id="rId9"/>
    <p:sldLayoutId id="2147483662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54"/>
          <p:cNvSpPr txBox="1">
            <a:spLocks noGrp="1"/>
          </p:cNvSpPr>
          <p:nvPr>
            <p:ph type="ctrTitle"/>
          </p:nvPr>
        </p:nvSpPr>
        <p:spPr>
          <a:xfrm>
            <a:off x="311150" y="744538"/>
            <a:ext cx="8521700" cy="205263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pl-PL" smtClean="0">
                <a:latin typeface="Arial" charset="0"/>
                <a:cs typeface="Arial" charset="0"/>
              </a:rPr>
              <a:t>Revision of present tenses</a:t>
            </a:r>
          </a:p>
        </p:txBody>
      </p:sp>
      <p:sp>
        <p:nvSpPr>
          <p:cNvPr id="14340" name="Shape 56"/>
          <p:cNvSpPr txBox="1">
            <a:spLocks noChangeArrowheads="1"/>
          </p:cNvSpPr>
          <p:nvPr/>
        </p:nvSpPr>
        <p:spPr bwMode="auto">
          <a:xfrm>
            <a:off x="2852738" y="2865438"/>
            <a:ext cx="34385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1800"/>
              <a:t>part 1 - present simple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61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Font typeface="Arial" charset="0"/>
              <a:buNone/>
            </a:pPr>
            <a:endParaRPr lang="pl-PL" sz="1800" smtClean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pic>
        <p:nvPicPr>
          <p:cNvPr id="16387" name="Shape 6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25" y="282575"/>
            <a:ext cx="8997950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67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pl-PL" sz="2800" smtClean="0">
                <a:latin typeface="Arial" charset="0"/>
                <a:cs typeface="Arial" charset="0"/>
              </a:rPr>
              <a:t>Practice:</a:t>
            </a:r>
          </a:p>
        </p:txBody>
      </p:sp>
      <p:sp>
        <p:nvSpPr>
          <p:cNvPr id="18435" name="Shape 68"/>
          <p:cNvSpPr txBox="1">
            <a:spLocks noGrp="1"/>
          </p:cNvSpPr>
          <p:nvPr>
            <p:ph type="body" idx="1"/>
          </p:nvPr>
        </p:nvSpPr>
        <p:spPr>
          <a:xfrm>
            <a:off x="311150" y="1017588"/>
            <a:ext cx="8521700" cy="3824287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smtClean="0">
                <a:latin typeface="Arial" charset="0"/>
                <a:cs typeface="Arial" charset="0"/>
              </a:rPr>
              <a:t>She ________ (be) a student.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smtClean="0">
                <a:latin typeface="Arial" charset="0"/>
                <a:cs typeface="Arial" charset="0"/>
              </a:rPr>
              <a:t>They ________ (be not) at home.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smtClean="0">
                <a:latin typeface="Arial" charset="0"/>
                <a:cs typeface="Arial" charset="0"/>
              </a:rPr>
              <a:t>We ________ (be) very good at dancing.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smtClean="0">
                <a:latin typeface="Arial" charset="0"/>
                <a:cs typeface="Arial" charset="0"/>
              </a:rPr>
              <a:t>Mary and John __________ (be not) in our group.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smtClean="0">
                <a:latin typeface="Arial" charset="0"/>
                <a:cs typeface="Arial" charset="0"/>
              </a:rPr>
              <a:t>Steve _________ (be not) very brave.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smtClean="0">
                <a:latin typeface="Arial" charset="0"/>
                <a:cs typeface="Arial" charset="0"/>
              </a:rPr>
              <a:t>Charles _________ ( be) the most intelligent person in our class.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smtClean="0">
                <a:latin typeface="Arial" charset="0"/>
                <a:cs typeface="Arial" charset="0"/>
              </a:rPr>
              <a:t>I ________ ( be) in a football class. </a:t>
            </a:r>
          </a:p>
        </p:txBody>
      </p:sp>
      <p:sp>
        <p:nvSpPr>
          <p:cNvPr id="69" name="Shape 69"/>
          <p:cNvSpPr txBox="1">
            <a:spLocks noChangeArrowheads="1"/>
          </p:cNvSpPr>
          <p:nvPr/>
        </p:nvSpPr>
        <p:spPr bwMode="auto">
          <a:xfrm>
            <a:off x="1166813" y="1017588"/>
            <a:ext cx="4016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is</a:t>
            </a:r>
          </a:p>
        </p:txBody>
      </p:sp>
      <p:sp>
        <p:nvSpPr>
          <p:cNvPr id="70" name="Shape 70"/>
          <p:cNvSpPr txBox="1">
            <a:spLocks noChangeArrowheads="1"/>
          </p:cNvSpPr>
          <p:nvPr/>
        </p:nvSpPr>
        <p:spPr bwMode="auto">
          <a:xfrm>
            <a:off x="1166813" y="1555750"/>
            <a:ext cx="790575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aren’t</a:t>
            </a:r>
          </a:p>
        </p:txBody>
      </p:sp>
      <p:sp>
        <p:nvSpPr>
          <p:cNvPr id="71" name="Shape 71"/>
          <p:cNvSpPr txBox="1">
            <a:spLocks noChangeArrowheads="1"/>
          </p:cNvSpPr>
          <p:nvPr/>
        </p:nvSpPr>
        <p:spPr bwMode="auto">
          <a:xfrm>
            <a:off x="1103313" y="2057400"/>
            <a:ext cx="6159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are</a:t>
            </a:r>
          </a:p>
        </p:txBody>
      </p:sp>
      <p:sp>
        <p:nvSpPr>
          <p:cNvPr id="72" name="Shape 72"/>
          <p:cNvSpPr txBox="1">
            <a:spLocks noChangeArrowheads="1"/>
          </p:cNvSpPr>
          <p:nvPr/>
        </p:nvSpPr>
        <p:spPr bwMode="auto">
          <a:xfrm>
            <a:off x="2270125" y="2571750"/>
            <a:ext cx="7905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aren’t</a:t>
            </a:r>
          </a:p>
        </p:txBody>
      </p:sp>
      <p:sp>
        <p:nvSpPr>
          <p:cNvPr id="73" name="Shape 73"/>
          <p:cNvSpPr txBox="1">
            <a:spLocks noChangeArrowheads="1"/>
          </p:cNvSpPr>
          <p:nvPr/>
        </p:nvSpPr>
        <p:spPr bwMode="auto">
          <a:xfrm>
            <a:off x="1373188" y="3097213"/>
            <a:ext cx="6715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isn’t</a:t>
            </a:r>
          </a:p>
        </p:txBody>
      </p:sp>
      <p:sp>
        <p:nvSpPr>
          <p:cNvPr id="74" name="Shape 74"/>
          <p:cNvSpPr txBox="1">
            <a:spLocks noChangeArrowheads="1"/>
          </p:cNvSpPr>
          <p:nvPr/>
        </p:nvSpPr>
        <p:spPr bwMode="auto">
          <a:xfrm>
            <a:off x="1568450" y="3600450"/>
            <a:ext cx="4016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is</a:t>
            </a:r>
          </a:p>
        </p:txBody>
      </p:sp>
      <p:sp>
        <p:nvSpPr>
          <p:cNvPr id="75" name="Shape 75"/>
          <p:cNvSpPr txBox="1">
            <a:spLocks noChangeArrowheads="1"/>
          </p:cNvSpPr>
          <p:nvPr/>
        </p:nvSpPr>
        <p:spPr bwMode="auto">
          <a:xfrm>
            <a:off x="727075" y="4089400"/>
            <a:ext cx="5270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80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4857750" cy="573088"/>
          </a:xfrm>
          <a:solidFill>
            <a:srgbClr val="F3F3F3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pl-PL" sz="2800" b="1" smtClean="0">
                <a:solidFill>
                  <a:srgbClr val="1155CC"/>
                </a:solidFill>
                <a:latin typeface="Arial" charset="0"/>
                <a:cs typeface="Arial" charset="0"/>
              </a:rPr>
              <a:t>Present Simple</a:t>
            </a:r>
            <a:r>
              <a:rPr lang="pl-PL" sz="2800" smtClean="0">
                <a:solidFill>
                  <a:srgbClr val="1155CC"/>
                </a:solidFill>
                <a:latin typeface="Arial" charset="0"/>
                <a:cs typeface="Arial" charset="0"/>
              </a:rPr>
              <a:t> other verbs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254125" y="1154113"/>
            <a:ext cx="6762750" cy="3687762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115000"/>
              </a:lnSpc>
              <a:buClr>
                <a:schemeClr val="dk2"/>
              </a:buClr>
              <a:buFont typeface="Arial"/>
              <a:buNone/>
              <a:defRPr/>
            </a:pPr>
            <a:r>
              <a:rPr lang="pl" sz="1800" dirty="0">
                <a:solidFill>
                  <a:schemeClr val="dk2"/>
                </a:solidFill>
                <a:sym typeface="Arial"/>
              </a:rPr>
              <a:t>	</a:t>
            </a:r>
            <a:r>
              <a:rPr lang="pl" sz="2400" dirty="0" smtClean="0">
                <a:solidFill>
                  <a:srgbClr val="CC0000"/>
                </a:solidFill>
                <a:sym typeface="Arial"/>
              </a:rPr>
              <a:t>singular</a:t>
            </a:r>
            <a:r>
              <a:rPr lang="pl" sz="2400" dirty="0">
                <a:solidFill>
                  <a:srgbClr val="CC0000"/>
                </a:solidFill>
                <a:sym typeface="Arial"/>
              </a:rPr>
              <a:t>			plural			</a:t>
            </a:r>
            <a:r>
              <a:rPr lang="pl" sz="2400" dirty="0" smtClean="0">
                <a:solidFill>
                  <a:srgbClr val="CC0000"/>
                </a:solidFill>
                <a:sym typeface="Arial"/>
              </a:rPr>
              <a:t>    I</a:t>
            </a:r>
            <a:r>
              <a:rPr lang="pl" sz="24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pl" sz="2400" dirty="0">
                <a:solidFill>
                  <a:schemeClr val="dk1"/>
                </a:solidFill>
                <a:sym typeface="Arial"/>
              </a:rPr>
              <a:t>work. 			we work</a:t>
            </a:r>
            <a:endParaRPr sz="2400">
              <a:solidFill>
                <a:schemeClr val="dk1"/>
              </a:solidFill>
              <a:sym typeface="Arial"/>
            </a:endParaRPr>
          </a:p>
          <a:p>
            <a:pPr marL="1371600" indent="0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Font typeface="Arial"/>
              <a:buNone/>
              <a:defRPr/>
            </a:pPr>
            <a:r>
              <a:rPr lang="pl" sz="2400" dirty="0" smtClean="0">
                <a:solidFill>
                  <a:schemeClr val="dk1"/>
                </a:solidFill>
                <a:sym typeface="Arial"/>
              </a:rPr>
              <a:t>you </a:t>
            </a:r>
            <a:r>
              <a:rPr lang="pl" sz="2400" dirty="0">
                <a:solidFill>
                  <a:schemeClr val="dk1"/>
                </a:solidFill>
                <a:sym typeface="Arial"/>
              </a:rPr>
              <a:t>work			you work</a:t>
            </a:r>
            <a:endParaRPr sz="2400">
              <a:solidFill>
                <a:schemeClr val="dk1"/>
              </a:solidFill>
              <a:sym typeface="Arial"/>
            </a:endParaRPr>
          </a:p>
          <a:p>
            <a:pPr marL="1371600" indent="0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Font typeface="Arial"/>
              <a:buNone/>
              <a:defRPr/>
            </a:pPr>
            <a:r>
              <a:rPr lang="pl" sz="2400" dirty="0" smtClean="0">
                <a:solidFill>
                  <a:schemeClr val="dk1"/>
                </a:solidFill>
                <a:sym typeface="Arial"/>
              </a:rPr>
              <a:t>he </a:t>
            </a:r>
            <a:r>
              <a:rPr lang="pl" sz="2400" dirty="0">
                <a:solidFill>
                  <a:schemeClr val="dk1"/>
                </a:solidFill>
                <a:sym typeface="Arial"/>
              </a:rPr>
              <a:t>work</a:t>
            </a:r>
            <a:r>
              <a:rPr lang="pl" sz="2400" u="sng" dirty="0">
                <a:solidFill>
                  <a:srgbClr val="FF0000"/>
                </a:solidFill>
                <a:sym typeface="Arial"/>
              </a:rPr>
              <a:t>s</a:t>
            </a:r>
            <a:r>
              <a:rPr lang="pl" sz="2400" dirty="0">
                <a:solidFill>
                  <a:schemeClr val="dk1"/>
                </a:solidFill>
                <a:sym typeface="Arial"/>
              </a:rPr>
              <a:t>			they work</a:t>
            </a:r>
            <a:endParaRPr sz="2400">
              <a:solidFill>
                <a:schemeClr val="dk1"/>
              </a:solidFill>
              <a:sym typeface="Arial"/>
            </a:endParaRPr>
          </a:p>
          <a:p>
            <a:pPr marL="1371600" indent="0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Font typeface="Arial"/>
              <a:buNone/>
              <a:defRPr/>
            </a:pPr>
            <a:r>
              <a:rPr lang="pl" sz="2400" dirty="0" smtClean="0">
                <a:solidFill>
                  <a:schemeClr val="dk1"/>
                </a:solidFill>
                <a:sym typeface="Arial"/>
              </a:rPr>
              <a:t>she </a:t>
            </a:r>
            <a:r>
              <a:rPr lang="pl" sz="2400" dirty="0">
                <a:solidFill>
                  <a:schemeClr val="dk1"/>
                </a:solidFill>
                <a:sym typeface="Arial"/>
              </a:rPr>
              <a:t>work</a:t>
            </a:r>
            <a:r>
              <a:rPr lang="pl" sz="2400" u="sng" dirty="0">
                <a:solidFill>
                  <a:srgbClr val="FF0000"/>
                </a:solidFill>
                <a:sym typeface="Arial"/>
              </a:rPr>
              <a:t>s</a:t>
            </a:r>
            <a:endParaRPr sz="2400" u="sng">
              <a:solidFill>
                <a:srgbClr val="FF0000"/>
              </a:solidFill>
              <a:sym typeface="Arial"/>
            </a:endParaRPr>
          </a:p>
          <a:p>
            <a:pPr marL="1371600" indent="0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Font typeface="Arial"/>
              <a:buNone/>
              <a:defRPr/>
            </a:pPr>
            <a:r>
              <a:rPr lang="pl" sz="2400" dirty="0" smtClean="0">
                <a:solidFill>
                  <a:schemeClr val="dk1"/>
                </a:solidFill>
                <a:sym typeface="Arial"/>
              </a:rPr>
              <a:t>it </a:t>
            </a:r>
            <a:r>
              <a:rPr lang="pl" sz="2400" dirty="0">
                <a:solidFill>
                  <a:schemeClr val="dk1"/>
                </a:solidFill>
                <a:sym typeface="Arial"/>
              </a:rPr>
              <a:t>work</a:t>
            </a:r>
            <a:r>
              <a:rPr lang="pl" sz="2400" u="sng" dirty="0">
                <a:solidFill>
                  <a:srgbClr val="FF0000"/>
                </a:solidFill>
                <a:sym typeface="Arial"/>
              </a:rPr>
              <a:t>s</a:t>
            </a:r>
            <a:endParaRPr sz="2400" u="sng">
              <a:solidFill>
                <a:srgbClr val="FF0000"/>
              </a:solidFill>
              <a:sym typeface="Arial"/>
            </a:endParaRPr>
          </a:p>
          <a:p>
            <a:pPr marL="0" indent="0" eaLnBrk="1" fontAlgn="auto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/>
            </a:pPr>
            <a:r>
              <a:rPr lang="pl" sz="2400" dirty="0">
                <a:solidFill>
                  <a:schemeClr val="dk1"/>
                </a:solidFill>
                <a:sym typeface="Arial"/>
              </a:rPr>
              <a:t>	</a:t>
            </a:r>
            <a:endParaRPr sz="2400">
              <a:solidFill>
                <a:schemeClr val="dk1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86"/>
          <p:cNvSpPr txBox="1">
            <a:spLocks noGrp="1"/>
          </p:cNvSpPr>
          <p:nvPr>
            <p:ph type="title"/>
          </p:nvPr>
        </p:nvSpPr>
        <p:spPr>
          <a:xfrm>
            <a:off x="1" y="241738"/>
            <a:ext cx="8965324" cy="767255"/>
          </a:xfrm>
          <a:solidFill>
            <a:srgbClr val="F3F3F3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pl-PL" sz="2800" b="1" dirty="0" smtClean="0">
                <a:solidFill>
                  <a:srgbClr val="3C78D8"/>
                </a:solidFill>
                <a:latin typeface="Arial" charset="0"/>
                <a:cs typeface="Arial" charset="0"/>
              </a:rPr>
              <a:t>Present simple</a:t>
            </a:r>
            <a:r>
              <a:rPr lang="pl-PL" sz="2800" dirty="0" smtClean="0">
                <a:solidFill>
                  <a:srgbClr val="3C78D8"/>
                </a:solidFill>
                <a:latin typeface="Arial" charset="0"/>
                <a:cs typeface="Arial" charset="0"/>
              </a:rPr>
              <a:t> other verbs </a:t>
            </a:r>
            <a:r>
              <a:rPr lang="pl-PL" sz="2800" i="1" dirty="0" smtClean="0">
                <a:solidFill>
                  <a:srgbClr val="3C78D8"/>
                </a:solidFill>
                <a:latin typeface="Arial" charset="0"/>
                <a:cs typeface="Arial" charset="0"/>
              </a:rPr>
              <a:t>(</a:t>
            </a:r>
            <a:r>
              <a:rPr lang="pl-PL" sz="2800" i="1" dirty="0" smtClean="0">
                <a:solidFill>
                  <a:srgbClr val="3C78D8"/>
                </a:solidFill>
                <a:latin typeface="Arial" charset="0"/>
                <a:cs typeface="Arial" charset="0"/>
              </a:rPr>
              <a:t>questions and negations)</a:t>
            </a:r>
          </a:p>
        </p:txBody>
      </p:sp>
      <p:sp>
        <p:nvSpPr>
          <p:cNvPr id="22531" name="Shape 87"/>
          <p:cNvSpPr txBox="1">
            <a:spLocks noGrp="1"/>
          </p:cNvSpPr>
          <p:nvPr>
            <p:ph type="body" idx="1"/>
          </p:nvPr>
        </p:nvSpPr>
        <p:spPr>
          <a:xfrm>
            <a:off x="311150" y="1166648"/>
            <a:ext cx="8521700" cy="3691102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singular			plural	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            singular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		plural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dirty="0" smtClean="0">
                <a:latin typeface="Arial" charset="0"/>
                <a:cs typeface="Arial" charset="0"/>
              </a:rPr>
              <a:t>I </a:t>
            </a:r>
            <a:r>
              <a:rPr lang="pl-PL" sz="1800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don’t</a:t>
            </a:r>
            <a:r>
              <a:rPr lang="pl-PL" sz="1800" dirty="0" smtClean="0">
                <a:latin typeface="Arial" charset="0"/>
                <a:cs typeface="Arial" charset="0"/>
              </a:rPr>
              <a:t> work		</a:t>
            </a:r>
            <a:r>
              <a:rPr lang="pl-PL" sz="1800" dirty="0" smtClean="0">
                <a:latin typeface="Arial" charset="0"/>
                <a:cs typeface="Arial" charset="0"/>
              </a:rPr>
              <a:t>We 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don’t </a:t>
            </a:r>
            <a:r>
              <a:rPr lang="pl-PL" sz="1800" dirty="0" smtClean="0">
                <a:latin typeface="Arial" charset="0"/>
                <a:cs typeface="Arial" charset="0"/>
              </a:rPr>
              <a:t>work	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</a:t>
            </a:r>
            <a:r>
              <a:rPr lang="pl-PL" sz="1800" dirty="0" smtClean="0"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latin typeface="Arial" charset="0"/>
                <a:cs typeface="Arial" charset="0"/>
              </a:rPr>
              <a:t>I work</a:t>
            </a:r>
            <a:r>
              <a:rPr lang="pl-PL" sz="1800" dirty="0" smtClean="0">
                <a:latin typeface="Arial" charset="0"/>
                <a:cs typeface="Arial" charset="0"/>
              </a:rPr>
              <a:t>?</a:t>
            </a:r>
            <a:r>
              <a:rPr lang="pl-PL" sz="1800" dirty="0" smtClean="0">
                <a:latin typeface="Arial" charset="0"/>
                <a:cs typeface="Arial" charset="0"/>
              </a:rPr>
              <a:t>	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</a:t>
            </a:r>
            <a:r>
              <a:rPr lang="pl-PL" sz="1800" dirty="0" smtClean="0">
                <a:latin typeface="Arial" charset="0"/>
                <a:cs typeface="Arial" charset="0"/>
              </a:rPr>
              <a:t> we work?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dirty="0" smtClean="0">
                <a:latin typeface="Arial" charset="0"/>
                <a:cs typeface="Arial" charset="0"/>
              </a:rPr>
              <a:t>you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don’t </a:t>
            </a:r>
            <a:r>
              <a:rPr lang="pl-PL" sz="1800" dirty="0" smtClean="0">
                <a:latin typeface="Arial" charset="0"/>
                <a:cs typeface="Arial" charset="0"/>
              </a:rPr>
              <a:t>work	</a:t>
            </a:r>
            <a:r>
              <a:rPr lang="pl-PL" sz="1800" dirty="0" smtClean="0">
                <a:latin typeface="Arial" charset="0"/>
                <a:cs typeface="Arial" charset="0"/>
              </a:rPr>
              <a:t>             you 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don’t </a:t>
            </a:r>
            <a:r>
              <a:rPr lang="pl-PL" sz="1800" dirty="0" smtClean="0">
                <a:latin typeface="Arial" charset="0"/>
                <a:cs typeface="Arial" charset="0"/>
              </a:rPr>
              <a:t>work	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</a:t>
            </a:r>
            <a:r>
              <a:rPr lang="pl-PL" sz="1800" dirty="0" smtClean="0"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latin typeface="Arial" charset="0"/>
                <a:cs typeface="Arial" charset="0"/>
              </a:rPr>
              <a:t>you work?	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</a:t>
            </a:r>
            <a:r>
              <a:rPr lang="pl-PL" sz="1800" dirty="0" smtClean="0">
                <a:latin typeface="Arial" charset="0"/>
                <a:cs typeface="Arial" charset="0"/>
              </a:rPr>
              <a:t> you work?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dirty="0" smtClean="0">
                <a:latin typeface="Arial" charset="0"/>
                <a:cs typeface="Arial" charset="0"/>
              </a:rPr>
              <a:t>he </a:t>
            </a:r>
            <a:r>
              <a:rPr lang="pl-PL" sz="18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doesn’t</a:t>
            </a:r>
            <a:r>
              <a:rPr lang="pl-PL" sz="1800" dirty="0" smtClean="0">
                <a:latin typeface="Arial" charset="0"/>
                <a:cs typeface="Arial" charset="0"/>
              </a:rPr>
              <a:t> work	</a:t>
            </a:r>
            <a:r>
              <a:rPr lang="pl-PL" sz="1800" dirty="0" smtClean="0">
                <a:latin typeface="Arial" charset="0"/>
                <a:cs typeface="Arial" charset="0"/>
              </a:rPr>
              <a:t>             they 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don’t </a:t>
            </a:r>
            <a:r>
              <a:rPr lang="pl-PL" sz="1800" dirty="0" smtClean="0">
                <a:latin typeface="Arial" charset="0"/>
                <a:cs typeface="Arial" charset="0"/>
              </a:rPr>
              <a:t>work      </a:t>
            </a:r>
            <a:r>
              <a:rPr lang="pl-PL" sz="18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Does</a:t>
            </a:r>
            <a:r>
              <a:rPr lang="pl-PL" sz="1800" dirty="0" smtClean="0"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latin typeface="Arial" charset="0"/>
                <a:cs typeface="Arial" charset="0"/>
              </a:rPr>
              <a:t>he work?	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</a:t>
            </a:r>
            <a:r>
              <a:rPr lang="pl-PL" sz="1800" dirty="0" smtClean="0">
                <a:latin typeface="Arial" charset="0"/>
                <a:cs typeface="Arial" charset="0"/>
              </a:rPr>
              <a:t> they work?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dirty="0" smtClean="0">
                <a:latin typeface="Arial" charset="0"/>
                <a:cs typeface="Arial" charset="0"/>
              </a:rPr>
              <a:t>she </a:t>
            </a:r>
            <a:r>
              <a:rPr lang="pl-PL" sz="18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doesn’t </a:t>
            </a:r>
            <a:r>
              <a:rPr lang="pl-PL" sz="1800" dirty="0" smtClean="0">
                <a:latin typeface="Arial" charset="0"/>
                <a:cs typeface="Arial" charset="0"/>
              </a:rPr>
              <a:t>work	</a:t>
            </a:r>
            <a:r>
              <a:rPr lang="pl-PL" sz="1800" dirty="0" smtClean="0">
                <a:latin typeface="Arial" charset="0"/>
                <a:cs typeface="Arial" charset="0"/>
              </a:rPr>
              <a:t>       </a:t>
            </a:r>
            <a:r>
              <a:rPr lang="pl-PL" sz="1800" dirty="0" smtClean="0">
                <a:latin typeface="Arial" charset="0"/>
                <a:cs typeface="Arial" charset="0"/>
              </a:rPr>
              <a:t>	</a:t>
            </a:r>
            <a:r>
              <a:rPr lang="pl-PL" sz="1800" dirty="0" smtClean="0">
                <a:latin typeface="Arial" charset="0"/>
                <a:cs typeface="Arial" charset="0"/>
              </a:rPr>
              <a:t>                             </a:t>
            </a:r>
            <a:r>
              <a:rPr lang="pl-PL" sz="18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Does</a:t>
            </a:r>
            <a:r>
              <a:rPr lang="pl-PL" sz="1800" dirty="0" smtClean="0"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latin typeface="Arial" charset="0"/>
                <a:cs typeface="Arial" charset="0"/>
              </a:rPr>
              <a:t>she work?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dirty="0" smtClean="0">
                <a:latin typeface="Arial" charset="0"/>
                <a:cs typeface="Arial" charset="0"/>
              </a:rPr>
              <a:t>it </a:t>
            </a:r>
            <a:r>
              <a:rPr lang="pl-PL" sz="18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doesn’t </a:t>
            </a:r>
            <a:r>
              <a:rPr lang="pl-PL" sz="1800" dirty="0" smtClean="0">
                <a:latin typeface="Arial" charset="0"/>
                <a:cs typeface="Arial" charset="0"/>
              </a:rPr>
              <a:t>work				</a:t>
            </a:r>
            <a:r>
              <a:rPr lang="pl-PL" sz="18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Does</a:t>
            </a:r>
            <a:r>
              <a:rPr lang="pl-PL" sz="1800" dirty="0" smtClean="0">
                <a:latin typeface="Arial" charset="0"/>
                <a:cs typeface="Arial" charset="0"/>
              </a:rPr>
              <a:t> it work?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595959"/>
              </a:buClr>
              <a:buFont typeface="Arial" charset="0"/>
              <a:buNone/>
            </a:pPr>
            <a:endParaRPr lang="pl-PL" sz="1800" dirty="0" smtClean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92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pl-PL" sz="2800" smtClean="0">
                <a:latin typeface="Arial" charset="0"/>
                <a:cs typeface="Arial" charset="0"/>
              </a:rPr>
              <a:t>Practice:</a:t>
            </a:r>
          </a:p>
        </p:txBody>
      </p:sp>
      <p:sp>
        <p:nvSpPr>
          <p:cNvPr id="24579" name="Shape 93"/>
          <p:cNvSpPr txBox="1">
            <a:spLocks noGrp="1"/>
          </p:cNvSpPr>
          <p:nvPr>
            <p:ph type="body" idx="1"/>
          </p:nvPr>
        </p:nvSpPr>
        <p:spPr>
          <a:xfrm>
            <a:off x="311150" y="733425"/>
            <a:ext cx="8521700" cy="4124325"/>
          </a:xfrm>
        </p:spPr>
        <p:txBody>
          <a:bodyPr/>
          <a:lstStyle/>
          <a:p>
            <a:pPr indent="-3810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2400"/>
              <a:buFont typeface="Arial" charset="0"/>
              <a:buAutoNum type="arabicPeriod"/>
            </a:pPr>
            <a:r>
              <a:rPr lang="pl-PL" sz="2400" smtClean="0">
                <a:latin typeface="Arial" charset="0"/>
                <a:cs typeface="Arial" charset="0"/>
              </a:rPr>
              <a:t>She _______ (speak) Japanese. </a:t>
            </a:r>
          </a:p>
          <a:p>
            <a:pPr indent="-3810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2400"/>
              <a:buFont typeface="Arial" charset="0"/>
              <a:buAutoNum type="arabicPeriod"/>
            </a:pPr>
            <a:r>
              <a:rPr lang="pl-PL" sz="2400" smtClean="0">
                <a:latin typeface="Arial" charset="0"/>
                <a:cs typeface="Arial" charset="0"/>
              </a:rPr>
              <a:t>My brother ________ ( like) fish and chips. </a:t>
            </a:r>
          </a:p>
          <a:p>
            <a:pPr indent="-3810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2400"/>
              <a:buFont typeface="Arial" charset="0"/>
              <a:buAutoNum type="arabicPeriod"/>
            </a:pPr>
            <a:r>
              <a:rPr lang="pl-PL" sz="2400" smtClean="0">
                <a:latin typeface="Arial" charset="0"/>
                <a:cs typeface="Arial" charset="0"/>
              </a:rPr>
              <a:t>Jasmine ________ (sing) beautifully. </a:t>
            </a:r>
          </a:p>
          <a:p>
            <a:pPr indent="-3810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2400"/>
              <a:buFont typeface="Arial" charset="0"/>
              <a:buAutoNum type="arabicPeriod"/>
            </a:pPr>
            <a:r>
              <a:rPr lang="pl-PL" sz="2400" smtClean="0">
                <a:latin typeface="Arial" charset="0"/>
                <a:cs typeface="Arial" charset="0"/>
              </a:rPr>
              <a:t>We ______________ (not understand) the book at all. </a:t>
            </a:r>
          </a:p>
          <a:p>
            <a:pPr indent="-3810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2400"/>
              <a:buFont typeface="Arial" charset="0"/>
              <a:buAutoNum type="arabicPeriod"/>
            </a:pPr>
            <a:r>
              <a:rPr lang="pl-PL" sz="2400" smtClean="0">
                <a:latin typeface="Arial" charset="0"/>
                <a:cs typeface="Arial" charset="0"/>
              </a:rPr>
              <a:t>I ______ (sell) flowers. </a:t>
            </a:r>
          </a:p>
          <a:p>
            <a:pPr indent="-3810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2400"/>
              <a:buFont typeface="Arial" charset="0"/>
              <a:buAutoNum type="arabicPeriod"/>
            </a:pPr>
            <a:r>
              <a:rPr lang="pl-PL" sz="2400" smtClean="0">
                <a:latin typeface="Arial" charset="0"/>
                <a:cs typeface="Arial" charset="0"/>
              </a:rPr>
              <a:t>______ you _______ ( train) tennis?</a:t>
            </a:r>
          </a:p>
          <a:p>
            <a:pPr indent="-3810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2400"/>
              <a:buFont typeface="Arial" charset="0"/>
              <a:buAutoNum type="arabicPeriod"/>
            </a:pPr>
            <a:r>
              <a:rPr lang="pl-PL" sz="2400" smtClean="0">
                <a:latin typeface="Arial" charset="0"/>
                <a:cs typeface="Arial" charset="0"/>
              </a:rPr>
              <a:t>She ______________(not feel) very well. </a:t>
            </a:r>
          </a:p>
          <a:p>
            <a:pPr indent="-3810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2400"/>
              <a:buFont typeface="Arial" charset="0"/>
              <a:buAutoNum type="arabicPeriod"/>
            </a:pPr>
            <a:r>
              <a:rPr lang="pl-PL" sz="2400" smtClean="0">
                <a:latin typeface="Arial" charset="0"/>
                <a:cs typeface="Arial" charset="0"/>
              </a:rPr>
              <a:t>______he _______ (play) the drums?</a:t>
            </a:r>
          </a:p>
          <a:p>
            <a:pPr indent="-3810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2400"/>
              <a:buFont typeface="Arial" charset="0"/>
              <a:buAutoNum type="arabicPeriod"/>
            </a:pPr>
            <a:r>
              <a:rPr lang="pl-PL" sz="2400" smtClean="0">
                <a:latin typeface="Arial" charset="0"/>
                <a:cs typeface="Arial" charset="0"/>
              </a:rPr>
              <a:t>Charlie _______ (not swim) well. </a:t>
            </a:r>
          </a:p>
          <a:p>
            <a:pPr indent="-3810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2400"/>
              <a:buFont typeface="Arial" charset="0"/>
              <a:buAutoNum type="arabicPeriod"/>
            </a:pPr>
            <a:r>
              <a:rPr lang="pl-PL" sz="2400" smtClean="0">
                <a:latin typeface="Arial" charset="0"/>
                <a:cs typeface="Arial" charset="0"/>
              </a:rPr>
              <a:t>We _______ ( work) for IBM. </a:t>
            </a:r>
          </a:p>
        </p:txBody>
      </p:sp>
      <p:sp>
        <p:nvSpPr>
          <p:cNvPr id="94" name="Shape 94"/>
          <p:cNvSpPr txBox="1">
            <a:spLocks noChangeArrowheads="1"/>
          </p:cNvSpPr>
          <p:nvPr/>
        </p:nvSpPr>
        <p:spPr bwMode="auto">
          <a:xfrm>
            <a:off x="1617663" y="733425"/>
            <a:ext cx="1028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speaks</a:t>
            </a:r>
          </a:p>
        </p:txBody>
      </p:sp>
      <p:sp>
        <p:nvSpPr>
          <p:cNvPr id="95" name="Shape 95"/>
          <p:cNvSpPr txBox="1">
            <a:spLocks noChangeArrowheads="1"/>
          </p:cNvSpPr>
          <p:nvPr/>
        </p:nvSpPr>
        <p:spPr bwMode="auto">
          <a:xfrm>
            <a:off x="2459038" y="1200150"/>
            <a:ext cx="7524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likes</a:t>
            </a:r>
          </a:p>
        </p:txBody>
      </p:sp>
      <p:sp>
        <p:nvSpPr>
          <p:cNvPr id="96" name="Shape 96"/>
          <p:cNvSpPr txBox="1">
            <a:spLocks noChangeArrowheads="1"/>
          </p:cNvSpPr>
          <p:nvPr/>
        </p:nvSpPr>
        <p:spPr bwMode="auto">
          <a:xfrm>
            <a:off x="2308225" y="1660525"/>
            <a:ext cx="7524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sings</a:t>
            </a:r>
          </a:p>
        </p:txBody>
      </p:sp>
      <p:sp>
        <p:nvSpPr>
          <p:cNvPr id="97" name="Shape 97"/>
          <p:cNvSpPr txBox="1">
            <a:spLocks noChangeArrowheads="1"/>
          </p:cNvSpPr>
          <p:nvPr/>
        </p:nvSpPr>
        <p:spPr bwMode="auto">
          <a:xfrm>
            <a:off x="1462088" y="2062163"/>
            <a:ext cx="20939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don’t understand</a:t>
            </a:r>
          </a:p>
        </p:txBody>
      </p:sp>
      <p:sp>
        <p:nvSpPr>
          <p:cNvPr id="98" name="Shape 98"/>
          <p:cNvSpPr txBox="1">
            <a:spLocks noChangeArrowheads="1"/>
          </p:cNvSpPr>
          <p:nvPr/>
        </p:nvSpPr>
        <p:spPr bwMode="auto">
          <a:xfrm>
            <a:off x="1128713" y="2465388"/>
            <a:ext cx="7524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sell</a:t>
            </a:r>
          </a:p>
        </p:txBody>
      </p:sp>
      <p:sp>
        <p:nvSpPr>
          <p:cNvPr id="99" name="Shape 99"/>
          <p:cNvSpPr txBox="1">
            <a:spLocks noChangeArrowheads="1"/>
          </p:cNvSpPr>
          <p:nvPr/>
        </p:nvSpPr>
        <p:spPr bwMode="auto">
          <a:xfrm>
            <a:off x="1028700" y="2955925"/>
            <a:ext cx="5889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Do</a:t>
            </a:r>
          </a:p>
        </p:txBody>
      </p:sp>
      <p:sp>
        <p:nvSpPr>
          <p:cNvPr id="100" name="Shape 100"/>
          <p:cNvSpPr txBox="1">
            <a:spLocks noChangeArrowheads="1"/>
          </p:cNvSpPr>
          <p:nvPr/>
        </p:nvSpPr>
        <p:spPr bwMode="auto">
          <a:xfrm>
            <a:off x="2459038" y="2925763"/>
            <a:ext cx="7524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train</a:t>
            </a:r>
          </a:p>
        </p:txBody>
      </p:sp>
      <p:sp>
        <p:nvSpPr>
          <p:cNvPr id="101" name="Shape 101"/>
          <p:cNvSpPr txBox="1">
            <a:spLocks noChangeArrowheads="1"/>
          </p:cNvSpPr>
          <p:nvPr/>
        </p:nvSpPr>
        <p:spPr bwMode="auto">
          <a:xfrm>
            <a:off x="1504950" y="3344863"/>
            <a:ext cx="16811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doesn’t feel </a:t>
            </a:r>
          </a:p>
        </p:txBody>
      </p:sp>
      <p:sp>
        <p:nvSpPr>
          <p:cNvPr id="102" name="Shape 102"/>
          <p:cNvSpPr txBox="1">
            <a:spLocks noChangeArrowheads="1"/>
          </p:cNvSpPr>
          <p:nvPr/>
        </p:nvSpPr>
        <p:spPr bwMode="auto">
          <a:xfrm>
            <a:off x="865188" y="3735388"/>
            <a:ext cx="7524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Does</a:t>
            </a:r>
          </a:p>
        </p:txBody>
      </p:sp>
      <p:sp>
        <p:nvSpPr>
          <p:cNvPr id="103" name="Shape 103"/>
          <p:cNvSpPr txBox="1">
            <a:spLocks noChangeArrowheads="1"/>
          </p:cNvSpPr>
          <p:nvPr/>
        </p:nvSpPr>
        <p:spPr bwMode="auto">
          <a:xfrm>
            <a:off x="2459038" y="3678238"/>
            <a:ext cx="65246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play</a:t>
            </a:r>
          </a:p>
        </p:txBody>
      </p:sp>
      <p:sp>
        <p:nvSpPr>
          <p:cNvPr id="104" name="Shape 104"/>
          <p:cNvSpPr txBox="1">
            <a:spLocks noChangeArrowheads="1"/>
          </p:cNvSpPr>
          <p:nvPr/>
        </p:nvSpPr>
        <p:spPr bwMode="auto">
          <a:xfrm>
            <a:off x="1719263" y="4121150"/>
            <a:ext cx="1579562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doesn’t swim</a:t>
            </a:r>
          </a:p>
        </p:txBody>
      </p:sp>
      <p:sp>
        <p:nvSpPr>
          <p:cNvPr id="105" name="Shape 105"/>
          <p:cNvSpPr txBox="1">
            <a:spLocks noChangeArrowheads="1"/>
          </p:cNvSpPr>
          <p:nvPr/>
        </p:nvSpPr>
        <p:spPr bwMode="auto">
          <a:xfrm>
            <a:off x="1504950" y="4564063"/>
            <a:ext cx="8778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150" y="349250"/>
            <a:ext cx="8521700" cy="3416300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115000"/>
              </a:lnSpc>
              <a:buClr>
                <a:schemeClr val="dk2"/>
              </a:buClr>
              <a:buFont typeface="Arial"/>
              <a:buNone/>
              <a:defRPr/>
            </a:pPr>
            <a:r>
              <a:rPr lang="pl" sz="2400" u="sng">
                <a:sym typeface="Arial"/>
              </a:rPr>
              <a:t>We use </a:t>
            </a:r>
            <a:r>
              <a:rPr lang="pl" sz="2400" b="1" u="sng">
                <a:sym typeface="Arial"/>
              </a:rPr>
              <a:t>Present Simple:</a:t>
            </a:r>
            <a:endParaRPr sz="2400" b="1" u="sng">
              <a:sym typeface="Arial"/>
            </a:endParaRPr>
          </a:p>
          <a:p>
            <a:pPr indent="-381000" eaLnBrk="1" fontAlgn="auto" hangingPunct="1">
              <a:lnSpc>
                <a:spcPct val="115000"/>
              </a:lnSpc>
              <a:spcBef>
                <a:spcPts val="1600"/>
              </a:spcBef>
              <a:buSzPts val="2400"/>
              <a:buFont typeface="Arial"/>
              <a:buChar char="❏"/>
              <a:defRPr/>
            </a:pPr>
            <a:r>
              <a:rPr lang="pl" sz="2400">
                <a:sym typeface="Arial"/>
              </a:rPr>
              <a:t> when something is generally or always true.</a:t>
            </a:r>
            <a:endParaRPr sz="2400">
              <a:sym typeface="Arial"/>
            </a:endParaRPr>
          </a:p>
          <a:p>
            <a:pPr indent="-381000" eaLnBrk="1" fontAlgn="auto" hangingPunct="1">
              <a:lnSpc>
                <a:spcPct val="115000"/>
              </a:lnSpc>
              <a:buSzPts val="2400"/>
              <a:buFont typeface="Arial"/>
              <a:buChar char="❏"/>
              <a:defRPr/>
            </a:pPr>
            <a:r>
              <a:rPr lang="pl" sz="240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pl" sz="2400">
                <a:sym typeface="Arial"/>
              </a:rPr>
              <a:t>for a situation that we think is more or less permanent.</a:t>
            </a:r>
            <a:endParaRPr sz="2400">
              <a:sym typeface="Arial"/>
            </a:endParaRPr>
          </a:p>
          <a:p>
            <a:pPr indent="-381000" eaLnBrk="1" fontAlgn="auto" hangingPunct="1">
              <a:lnSpc>
                <a:spcPct val="115000"/>
              </a:lnSpc>
              <a:buSzPts val="2400"/>
              <a:buFont typeface="Arial"/>
              <a:buChar char="❏"/>
              <a:defRPr/>
            </a:pPr>
            <a:r>
              <a:rPr lang="pl" sz="2400">
                <a:sym typeface="Arial"/>
              </a:rPr>
              <a:t>for habits or things that we do regularly</a:t>
            </a:r>
            <a:endParaRPr sz="2400">
              <a:sym typeface="Arial"/>
            </a:endParaRPr>
          </a:p>
          <a:p>
            <a:pPr indent="-381000" eaLnBrk="1" fontAlgn="auto" hangingPunct="1">
              <a:lnSpc>
                <a:spcPct val="115000"/>
              </a:lnSpc>
              <a:buSzPts val="2400"/>
              <a:buFont typeface="Arial"/>
              <a:buChar char="❏"/>
              <a:defRPr/>
            </a:pPr>
            <a:r>
              <a:rPr lang="pl" sz="2400">
                <a:sym typeface="Arial"/>
              </a:rPr>
              <a:t>with sports commentary</a:t>
            </a:r>
            <a:endParaRPr sz="2400">
              <a:sym typeface="Arial"/>
            </a:endParaRPr>
          </a:p>
          <a:p>
            <a:pPr indent="-381000" eaLnBrk="1" fontAlgn="auto" hangingPunct="1">
              <a:lnSpc>
                <a:spcPct val="115000"/>
              </a:lnSpc>
              <a:buSzPts val="2400"/>
              <a:buFont typeface="Arial"/>
              <a:buChar char="❏"/>
              <a:defRPr/>
            </a:pPr>
            <a:r>
              <a:rPr lang="pl" sz="2400">
                <a:sym typeface="Arial"/>
              </a:rPr>
              <a:t> to talk about the future when we are discussing a timetable or a fixed plan</a:t>
            </a:r>
            <a:endParaRPr sz="2400">
              <a:sym typeface="Arial"/>
            </a:endParaRPr>
          </a:p>
          <a:p>
            <a:pPr indent="-381000" eaLnBrk="1" fontAlgn="auto" hangingPunct="1">
              <a:lnSpc>
                <a:spcPct val="115000"/>
              </a:lnSpc>
              <a:buSzPts val="2400"/>
              <a:buFont typeface="Arial"/>
              <a:buChar char="❏"/>
              <a:defRPr/>
            </a:pPr>
            <a:r>
              <a:rPr lang="pl" sz="2400">
                <a:sym typeface="Arial"/>
              </a:rPr>
              <a:t>to talk about the future after words like ' 'when', 'until', 'after', 'before' and 'as soon as'</a:t>
            </a:r>
            <a:endParaRPr sz="2400"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279</Words>
  <PresentationFormat>On-screen Show (16:9)</PresentationFormat>
  <Paragraphs>61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 Light</vt:lpstr>
      <vt:lpstr>Revision of present tenses</vt:lpstr>
      <vt:lpstr>Slide 2</vt:lpstr>
      <vt:lpstr>Practice:</vt:lpstr>
      <vt:lpstr>Present Simple other verbs</vt:lpstr>
      <vt:lpstr>Present simple other verbs (questions and negations)</vt:lpstr>
      <vt:lpstr>Practice: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of present tenses</dc:title>
  <dc:creator>user</dc:creator>
  <cp:lastModifiedBy>user</cp:lastModifiedBy>
  <cp:revision>2</cp:revision>
  <dcterms:modified xsi:type="dcterms:W3CDTF">2021-12-24T10:24:59Z</dcterms:modified>
</cp:coreProperties>
</file>