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3.jpg" ContentType="image/gif"/>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680" r:id="rId1"/>
  </p:sldMasterIdLst>
  <p:sldIdLst>
    <p:sldId id="256" r:id="rId2"/>
    <p:sldId id="258" r:id="rId3"/>
    <p:sldId id="259" r:id="rId4"/>
    <p:sldId id="275" r:id="rId5"/>
    <p:sldId id="260" r:id="rId6"/>
    <p:sldId id="270" r:id="rId7"/>
    <p:sldId id="263" r:id="rId8"/>
    <p:sldId id="264" r:id="rId9"/>
    <p:sldId id="265" r:id="rId10"/>
    <p:sldId id="266" r:id="rId11"/>
    <p:sldId id="267" r:id="rId12"/>
    <p:sldId id="262" r:id="rId13"/>
    <p:sldId id="261" r:id="rId14"/>
    <p:sldId id="269" r:id="rId15"/>
    <p:sldId id="271" r:id="rId16"/>
    <p:sldId id="276" r:id="rId17"/>
    <p:sldId id="279" r:id="rId18"/>
    <p:sldId id="274" r:id="rId19"/>
    <p:sldId id="277" r:id="rId20"/>
    <p:sldId id="278" r:id="rId21"/>
    <p:sldId id="273"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709" autoAdjust="0"/>
  </p:normalViewPr>
  <p:slideViewPr>
    <p:cSldViewPr>
      <p:cViewPr>
        <p:scale>
          <a:sx n="77" d="100"/>
          <a:sy n="77" d="100"/>
        </p:scale>
        <p:origin x="-1176" y="204"/>
      </p:cViewPr>
      <p:guideLst>
        <p:guide orient="horz" pos="2160"/>
        <p:guide pos="2880"/>
      </p:guideLst>
    </p:cSldViewPr>
  </p:slideViewPr>
  <p:outlineViewPr>
    <p:cViewPr>
      <p:scale>
        <a:sx n="33" d="100"/>
        <a:sy n="33" d="100"/>
      </p:scale>
      <p:origin x="0" y="642"/>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16.09.2020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340402455"/>
      </p:ext>
    </p:extLst>
  </p:cSld>
  <p:clrMapOvr>
    <a:masterClrMapping/>
  </p:clrMapOvr>
  <p:transition>
    <p:newsflash/>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16.09.2020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1669166390"/>
      </p:ext>
    </p:extLst>
  </p:cSld>
  <p:clrMapOvr>
    <a:masterClrMapping/>
  </p:clrMapOvr>
  <p:transition>
    <p:newsflash/>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16.09.2020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491023420"/>
      </p:ext>
    </p:extLst>
  </p:cSld>
  <p:clrMapOvr>
    <a:masterClrMapping/>
  </p:clrMapOvr>
  <p:transition>
    <p:newsflash/>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16.09.2020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650220727"/>
      </p:ext>
    </p:extLst>
  </p:cSld>
  <p:clrMapOvr>
    <a:masterClrMapping/>
  </p:clrMapOvr>
  <p:transition>
    <p:newsflash/>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16.09.2020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2815583159"/>
      </p:ext>
    </p:extLst>
  </p:cSld>
  <p:clrMapOvr>
    <a:masterClrMapping/>
  </p:clrMapOvr>
  <p:transition>
    <p:newsflash/>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16.09.2020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1427961923"/>
      </p:ext>
    </p:extLst>
  </p:cSld>
  <p:clrMapOvr>
    <a:masterClrMapping/>
  </p:clrMapOvr>
  <p:transition>
    <p:newsflash/>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16.09.2020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3192543186"/>
      </p:ext>
    </p:extLst>
  </p:cSld>
  <p:clrMapOvr>
    <a:masterClrMapping/>
  </p:clrMapOvr>
  <p:transition>
    <p:newsflash/>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16.09.2020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2885583395"/>
      </p:ext>
    </p:extLst>
  </p:cSld>
  <p:clrMapOvr>
    <a:masterClrMapping/>
  </p:clrMapOvr>
  <p:transition>
    <p:newsflash/>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16.09.2020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411391922"/>
      </p:ext>
    </p:extLst>
  </p:cSld>
  <p:clrMapOvr>
    <a:masterClrMapping/>
  </p:clrMapOvr>
  <p:transition>
    <p:newsflash/>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16.09.2020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3085288482"/>
      </p:ext>
    </p:extLst>
  </p:cSld>
  <p:clrMapOvr>
    <a:masterClrMapping/>
  </p:clrMapOvr>
  <p:transition>
    <p:newsflash/>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16.09.2020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1038424149"/>
      </p:ext>
    </p:extLst>
  </p:cSld>
  <p:clrMapOvr>
    <a:masterClrMapping/>
  </p:clrMapOvr>
  <p:transition>
    <p:newsflash/>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16.09.2020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2181574351"/>
      </p:ext>
    </p:extLst>
  </p:cSld>
  <p:clrMap bg1="dk1" tx1="lt1" bg2="dk2" tx2="lt2" accent1="accent1" accent2="accent2" accent3="accent3" accent4="accent4" accent5="accent5" accent6="accent6" hlink="hlink" folHlink="folHlink"/>
  <p:sldLayoutIdLst>
    <p:sldLayoutId id="2147484681" r:id="rId1"/>
    <p:sldLayoutId id="2147484682" r:id="rId2"/>
    <p:sldLayoutId id="2147484683" r:id="rId3"/>
    <p:sldLayoutId id="2147484684" r:id="rId4"/>
    <p:sldLayoutId id="2147484685" r:id="rId5"/>
    <p:sldLayoutId id="2147484686" r:id="rId6"/>
    <p:sldLayoutId id="2147484687" r:id="rId7"/>
    <p:sldLayoutId id="2147484688" r:id="rId8"/>
    <p:sldLayoutId id="2147484689" r:id="rId9"/>
    <p:sldLayoutId id="2147484690" r:id="rId10"/>
    <p:sldLayoutId id="2147484691" r:id="rId11"/>
  </p:sldLayoutIdLst>
  <p:transition>
    <p:newsflash/>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371600"/>
            <a:ext cx="5029200" cy="1828800"/>
          </a:xfrm>
        </p:spPr>
        <p:txBody>
          <a:bodyPr/>
          <a:lstStyle/>
          <a:p>
            <a:r>
              <a:rPr lang="sr-Latn-CS" i="1" dirty="0"/>
              <a:t>STRANAC</a:t>
            </a:r>
            <a:endParaRPr lang="en-US" i="1" dirty="0"/>
          </a:p>
        </p:txBody>
      </p:sp>
      <p:sp>
        <p:nvSpPr>
          <p:cNvPr id="3" name="Subtitle 2"/>
          <p:cNvSpPr>
            <a:spLocks noGrp="1"/>
          </p:cNvSpPr>
          <p:nvPr>
            <p:ph type="subTitle" idx="1"/>
          </p:nvPr>
        </p:nvSpPr>
        <p:spPr>
          <a:xfrm>
            <a:off x="533400" y="3228536"/>
            <a:ext cx="7696200" cy="1752600"/>
          </a:xfrm>
        </p:spPr>
        <p:txBody>
          <a:bodyPr/>
          <a:lstStyle/>
          <a:p>
            <a:r>
              <a:rPr lang="sr-Latn-CS" dirty="0"/>
              <a:t>Alber Kami</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 y="3810001"/>
            <a:ext cx="3810000" cy="2667000"/>
          </a:xfrm>
          <a:prstGeom prst="rect">
            <a:avLst/>
          </a:prstGeom>
        </p:spPr>
      </p:pic>
    </p:spTree>
  </p:cSld>
  <p:clrMapOvr>
    <a:masterClrMapping/>
  </p:clrMapOvr>
  <p:transition>
    <p:newsflash/>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6412"/>
            <a:ext cx="8229600" cy="5178188"/>
          </a:xfrm>
        </p:spPr>
        <p:txBody>
          <a:bodyPr>
            <a:normAutofit fontScale="85000" lnSpcReduction="20000"/>
          </a:bodyPr>
          <a:lstStyle/>
          <a:p>
            <a:r>
              <a:rPr lang="sr-Latn-CS" dirty="0"/>
              <a:t>Mersoova ličnost predočena je u egzistencijalnom i proživljenom vremenu. Egzistencijalno vrijeme obuhvata sadašnjost, a to je vrijeme iščekivanja izvršenja kazne. Iz tog vremena teče prisjećanje na sve ono što je prethodilo zatvoru.</a:t>
            </a:r>
          </a:p>
          <a:p>
            <a:r>
              <a:rPr lang="sr-Latn-CS" dirty="0"/>
              <a:t>Proživljeno vrijeme pripada prošlosti – to je vrijeme događaja o kojima se kazuje, vrijeme od prije nekoliko mjeseci – od majčine smrti i sahrane do zatvorskih dana i suđenja.</a:t>
            </a:r>
          </a:p>
          <a:p>
            <a:r>
              <a:rPr lang="sr-Latn-CS" dirty="0"/>
              <a:t>Čitalac prati junaka u tekućem vremenu ne znajući ništa o njegovoj prošlosti, porodici, roditeljima. Zatvorski dani pripadaju egzistencijalnom vremenu, a Merso ostaje isti, sa istim osobinama i načinom ponašanja kao u proživljenom vremenu.</a:t>
            </a:r>
            <a:endParaRPr lang="en-US" dirty="0"/>
          </a:p>
        </p:txBody>
      </p:sp>
    </p:spTree>
  </p:cSld>
  <p:clrMapOvr>
    <a:masterClrMapping/>
  </p:clrMapOvr>
  <p:transition>
    <p:newsflash/>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57800"/>
          </a:xfrm>
        </p:spPr>
        <p:txBody>
          <a:bodyPr>
            <a:normAutofit fontScale="85000" lnSpcReduction="10000"/>
          </a:bodyPr>
          <a:lstStyle/>
          <a:p>
            <a:r>
              <a:rPr lang="sr-Latn-CS" dirty="0"/>
              <a:t>Jedina promjena je u tome što je unijeta retrospektivna epizoda sjećanja na oca i na trenutak djetinjstva i što u jednom trenutku, u razgovoru sa ispovjednikom Merso reaguje neočekivano.</a:t>
            </a:r>
          </a:p>
          <a:p>
            <a:r>
              <a:rPr lang="sr-Latn-CS" b="1" dirty="0"/>
              <a:t>U zatvoru Merso shvata “da bi čovjek koji je živio samo jedan dan mogao bez muke da živi sto godina u zatvoru. Imao bi dovoljno uspomena da mu nikad ne bude dosadno”.</a:t>
            </a:r>
          </a:p>
          <a:p>
            <a:r>
              <a:rPr lang="sr-Latn-CS" dirty="0"/>
              <a:t>Prije zatvora se nije nikada vraćao prošlosti i uspomenama, živio je u </a:t>
            </a:r>
            <a:r>
              <a:rPr lang="sr-Latn-CS" dirty="0" smtClean="0"/>
              <a:t>sadašnjosti , </a:t>
            </a:r>
            <a:r>
              <a:rPr lang="sr-Latn-CS" dirty="0"/>
              <a:t>kao da je od uspomena svjesno bježao.</a:t>
            </a:r>
          </a:p>
          <a:p>
            <a:r>
              <a:rPr lang="sr-Latn-CS" dirty="0"/>
              <a:t>Uspomene se u zatvoru doživljavaju kao spas od dosade i praznog vremena.</a:t>
            </a:r>
            <a:endParaRPr lang="en-US" dirty="0"/>
          </a:p>
        </p:txBody>
      </p:sp>
    </p:spTree>
  </p:cSld>
  <p:clrMapOvr>
    <a:masterClrMapping/>
  </p:clrMapOvr>
  <p:transition>
    <p:newsflash/>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389120"/>
          </a:xfrm>
        </p:spPr>
        <p:txBody>
          <a:bodyPr>
            <a:normAutofit fontScale="85000" lnSpcReduction="20000"/>
          </a:bodyPr>
          <a:lstStyle/>
          <a:p>
            <a:r>
              <a:rPr lang="sr-Latn-CS" b="1" dirty="0"/>
              <a:t>Egzistencijalizam </a:t>
            </a:r>
            <a:r>
              <a:rPr lang="sr-Latn-CS" dirty="0"/>
              <a:t>je filozofski pravac. </a:t>
            </a:r>
          </a:p>
          <a:p>
            <a:r>
              <a:rPr lang="sr-Latn-CS" dirty="0"/>
              <a:t>Interesuje se za konkretno ljudsko biće, konkretnu prirodu i konkretnu sudbinu;</a:t>
            </a:r>
          </a:p>
          <a:p>
            <a:r>
              <a:rPr lang="sr-Latn-CS" dirty="0"/>
              <a:t>Odnos dvije kategorije </a:t>
            </a:r>
            <a:r>
              <a:rPr lang="sr-Latn-CS" b="1" dirty="0"/>
              <a:t>esencije i egzistencije;</a:t>
            </a:r>
          </a:p>
          <a:p>
            <a:r>
              <a:rPr lang="sr-Latn-CS" b="1" dirty="0"/>
              <a:t>Esencija </a:t>
            </a:r>
            <a:r>
              <a:rPr lang="sr-Latn-CS" dirty="0"/>
              <a:t>je bit, suština, ono po čemu se stvari razlikuju jedna od druge, to je ono što biće čini bićem;</a:t>
            </a:r>
          </a:p>
          <a:p>
            <a:r>
              <a:rPr lang="sr-Latn-CS" b="1" dirty="0"/>
              <a:t>Egzistencija </a:t>
            </a:r>
            <a:r>
              <a:rPr lang="sr-Latn-CS" dirty="0"/>
              <a:t>prethodi esenciji – življenje, postojanje, stvarnost, način života</a:t>
            </a:r>
            <a:r>
              <a:rPr lang="sr-Latn-CS" dirty="0" smtClean="0"/>
              <a:t>.</a:t>
            </a:r>
          </a:p>
          <a:p>
            <a:r>
              <a:rPr lang="sr-Latn-CS" b="1" dirty="0" smtClean="0"/>
              <a:t>Za razliku od tradicionalne filozofije koja se bavi opštim, egzistencijalistička flizofija se okreće pojedinačnomi subjektivnom .</a:t>
            </a:r>
            <a:endParaRPr lang="en-US" b="1" dirty="0"/>
          </a:p>
        </p:txBody>
      </p:sp>
    </p:spTree>
  </p:cSld>
  <p:clrMapOvr>
    <a:masterClrMapping/>
  </p:clrMapOvr>
  <p:transition>
    <p:newsflash/>
  </p:transition>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953000"/>
          </a:xfrm>
        </p:spPr>
        <p:txBody>
          <a:bodyPr>
            <a:normAutofit fontScale="92500" lnSpcReduction="10000"/>
          </a:bodyPr>
          <a:lstStyle/>
          <a:p>
            <a:r>
              <a:rPr lang="en-US" dirty="0" err="1"/>
              <a:t>Glavni</a:t>
            </a:r>
            <a:r>
              <a:rPr lang="en-US" dirty="0"/>
              <a:t> </a:t>
            </a:r>
            <a:r>
              <a:rPr lang="en-US" dirty="0" err="1"/>
              <a:t>predstavnik</a:t>
            </a:r>
            <a:r>
              <a:rPr lang="en-US" dirty="0"/>
              <a:t> </a:t>
            </a:r>
            <a:r>
              <a:rPr lang="en-US" dirty="0" err="1"/>
              <a:t>egzistencijalizma</a:t>
            </a:r>
            <a:r>
              <a:rPr lang="en-US" dirty="0"/>
              <a:t> </a:t>
            </a:r>
            <a:r>
              <a:rPr lang="en-US" dirty="0" err="1"/>
              <a:t>Žan</a:t>
            </a:r>
            <a:r>
              <a:rPr lang="en-US" dirty="0"/>
              <a:t> </a:t>
            </a:r>
            <a:r>
              <a:rPr lang="en-US" dirty="0" err="1"/>
              <a:t>Pol</a:t>
            </a:r>
            <a:r>
              <a:rPr lang="en-US" dirty="0"/>
              <a:t> Sa</a:t>
            </a:r>
            <a:r>
              <a:rPr lang="sr-Latn-CS" dirty="0"/>
              <a:t>r</a:t>
            </a:r>
            <a:r>
              <a:rPr lang="en-US" dirty="0" err="1"/>
              <a:t>tr</a:t>
            </a:r>
            <a:r>
              <a:rPr lang="en-US" dirty="0"/>
              <a:t> </a:t>
            </a:r>
            <a:r>
              <a:rPr lang="en-US" dirty="0" err="1"/>
              <a:t>karakteri</a:t>
            </a:r>
            <a:r>
              <a:rPr lang="sr-Latn-CS" dirty="0"/>
              <a:t>še</a:t>
            </a:r>
            <a:r>
              <a:rPr lang="en-US" dirty="0"/>
              <a:t> </a:t>
            </a:r>
            <a:r>
              <a:rPr lang="en-US" dirty="0" err="1"/>
              <a:t>situaciju</a:t>
            </a:r>
            <a:r>
              <a:rPr lang="en-US" dirty="0"/>
              <a:t> </a:t>
            </a:r>
            <a:r>
              <a:rPr lang="en-US" dirty="0" err="1"/>
              <a:t>apsurda</a:t>
            </a:r>
            <a:r>
              <a:rPr lang="en-US" dirty="0"/>
              <a:t> u </a:t>
            </a:r>
            <a:r>
              <a:rPr lang="en-US" i="1" dirty="0" err="1"/>
              <a:t>Strancu</a:t>
            </a:r>
            <a:r>
              <a:rPr lang="en-US" dirty="0"/>
              <a:t>:</a:t>
            </a:r>
            <a:endParaRPr lang="sr-Latn-CS" dirty="0"/>
          </a:p>
          <a:p>
            <a:pPr marL="0" indent="0">
              <a:buNone/>
            </a:pPr>
            <a:r>
              <a:rPr lang="vi-VN" i="1" dirty="0"/>
              <a:t>Stranac je jedan od onih ljudi koji su potpuno mirni, ništa kriv, ali čini skandal u društvu jer ne prihvata pravila igre društva. On živi među ljudima kao stranac ali je za njih i on stranac. Zato ga neki vole, zbog toga što je čudan, a drugi ga mrze zbog toga, kao porotnici na sudu. Uzaludno je njemu suditi prema našim uobičajenim normama jer je on za nas takođe stranac...</a:t>
            </a:r>
            <a:endParaRPr lang="en-US" i="1" dirty="0"/>
          </a:p>
        </p:txBody>
      </p:sp>
    </p:spTree>
  </p:cSld>
  <p:clrMapOvr>
    <a:masterClrMapping/>
  </p:clrMapOvr>
  <p:transition>
    <p:newsflash/>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marL="0" indent="0">
              <a:buNone/>
            </a:pPr>
            <a:r>
              <a:rPr lang="sr-Latn-ME" dirty="0" smtClean="0"/>
              <a:t>Stranac je gototovo moralistička osuda pravosuđa.</a:t>
            </a:r>
          </a:p>
          <a:p>
            <a:pPr marL="0" indent="0">
              <a:buNone/>
            </a:pPr>
            <a:r>
              <a:rPr lang="sr-Latn-ME" dirty="0" smtClean="0"/>
              <a:t>Riječ je o krajnje nepravednoj kazni.</a:t>
            </a:r>
          </a:p>
          <a:p>
            <a:pPr marL="0" indent="0">
              <a:buNone/>
            </a:pPr>
            <a:r>
              <a:rPr lang="sr-Latn-ME" dirty="0" smtClean="0"/>
              <a:t>Merso nije ubio s predumišljajem-apsurd pravnog postupka.</a:t>
            </a:r>
          </a:p>
          <a:p>
            <a:pPr marL="0" indent="0">
              <a:buNone/>
            </a:pPr>
            <a:r>
              <a:rPr lang="sr-Latn-ME" dirty="0" smtClean="0"/>
              <a:t>Mersou sude ljudi koji ga ne razumiju,  ono što je za njih ravnodušnost je mogla je zapravo biti osjećajnost, koja se ne želi izraziti glumom, veliki broj ljudi na sahranama glumi bol i patnju jer se to od njih očekuje.</a:t>
            </a:r>
          </a:p>
          <a:p>
            <a:pPr marL="0" indent="0">
              <a:buNone/>
            </a:pPr>
            <a:r>
              <a:rPr lang="sr-Latn-ME" dirty="0" smtClean="0"/>
              <a:t>Merso je </a:t>
            </a:r>
            <a:r>
              <a:rPr lang="sr-Latn-ME" dirty="0" smtClean="0">
                <a:solidFill>
                  <a:srgbClr val="FF0000"/>
                </a:solidFill>
              </a:rPr>
              <a:t>stranac</a:t>
            </a:r>
            <a:r>
              <a:rPr lang="sr-Latn-ME" dirty="0" smtClean="0"/>
              <a:t> u svijetu navika i običaja. Njegovo ponašanje je odraz njegovog doživljaja svijeta. Njemu se desila nesreća koja se mogla desiti svima, presuda je bila nepravedna.</a:t>
            </a:r>
          </a:p>
          <a:p>
            <a:pPr marL="0" indent="0">
              <a:buNone/>
            </a:pPr>
            <a:endParaRPr lang="sr-Latn-ME" dirty="0" smtClean="0"/>
          </a:p>
          <a:p>
            <a:pPr marL="0" indent="0">
              <a:buNone/>
            </a:pPr>
            <a:endParaRPr lang="sr-Latn-ME" dirty="0" smtClean="0"/>
          </a:p>
          <a:p>
            <a:pPr marL="0" indent="0">
              <a:buNone/>
            </a:pPr>
            <a:endParaRPr lang="en-US" dirty="0"/>
          </a:p>
        </p:txBody>
      </p:sp>
    </p:spTree>
    <p:extLst>
      <p:ext uri="{BB962C8B-B14F-4D97-AF65-F5344CB8AC3E}">
        <p14:creationId xmlns:p14="http://schemas.microsoft.com/office/powerpoint/2010/main" val="856334863"/>
      </p:ext>
    </p:extLst>
  </p:cSld>
  <p:clrMapOvr>
    <a:masterClrMapping/>
  </p:clrMapOvr>
  <p:transition>
    <p:newsflash/>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pPr marL="0" indent="0">
              <a:buNone/>
            </a:pPr>
            <a:r>
              <a:rPr lang="sr-Latn-ME" dirty="0" smtClean="0"/>
              <a:t>Kami je na izvanredan način predstavio Mersoov lik, možda naslikao i tip čovjeka.</a:t>
            </a:r>
          </a:p>
          <a:p>
            <a:pPr marL="0" indent="0">
              <a:buNone/>
            </a:pPr>
            <a:r>
              <a:rPr lang="sr-Latn-ME" dirty="0" smtClean="0"/>
              <a:t>Cjelokupna atmosfera je nepredvidiva  i puna besmislenih slučajnosti koje tako često upravljaju našim životima.</a:t>
            </a:r>
          </a:p>
          <a:p>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0" y="4419600"/>
            <a:ext cx="6096000" cy="1905000"/>
          </a:xfrm>
          <a:prstGeom prst="rect">
            <a:avLst/>
          </a:prstGeom>
        </p:spPr>
      </p:pic>
    </p:spTree>
    <p:extLst>
      <p:ext uri="{BB962C8B-B14F-4D97-AF65-F5344CB8AC3E}">
        <p14:creationId xmlns:p14="http://schemas.microsoft.com/office/powerpoint/2010/main" val="3547674639"/>
      </p:ext>
    </p:extLst>
  </p:cSld>
  <p:clrMapOvr>
    <a:masterClrMapping/>
  </p:clrMapOvr>
  <p:transition>
    <p:newsflash/>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381000"/>
            <a:ext cx="8229600" cy="5745163"/>
          </a:xfrm>
        </p:spPr>
        <p:txBody>
          <a:bodyPr/>
          <a:lstStyle/>
          <a:p>
            <a:r>
              <a:rPr lang="sr-Latn-ME" dirty="0" smtClean="0"/>
              <a:t>Posebno mjesto u književnosti egzistencijalizma ima Alber Kami u čijem je misaonom i st</a:t>
            </a:r>
            <a:r>
              <a:rPr lang="en-US" dirty="0" err="1" smtClean="0"/>
              <a:t>va</a:t>
            </a:r>
            <a:r>
              <a:rPr lang="sr-Latn-ME" dirty="0" smtClean="0"/>
              <a:t>ralačkom središtu </a:t>
            </a:r>
            <a:r>
              <a:rPr lang="sr-Latn-ME" dirty="0" smtClean="0">
                <a:solidFill>
                  <a:srgbClr val="FF0000"/>
                </a:solidFill>
              </a:rPr>
              <a:t>filozofija apsurda.</a:t>
            </a:r>
          </a:p>
          <a:p>
            <a:r>
              <a:rPr lang="sr-Latn-ME" dirty="0" smtClean="0"/>
              <a:t>Apsurd-logička </a:t>
            </a:r>
            <a:r>
              <a:rPr lang="sr-Latn-ME" dirty="0" smtClean="0"/>
              <a:t>nemogućnost, </a:t>
            </a:r>
            <a:r>
              <a:rPr lang="sr-Latn-ME" dirty="0" smtClean="0"/>
              <a:t>besmislenost glupost.</a:t>
            </a: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24200" y="3429000"/>
            <a:ext cx="4857750" cy="2895600"/>
          </a:xfrm>
          <a:prstGeom prst="rect">
            <a:avLst/>
          </a:prstGeom>
        </p:spPr>
      </p:pic>
    </p:spTree>
    <p:extLst>
      <p:ext uri="{BB962C8B-B14F-4D97-AF65-F5344CB8AC3E}">
        <p14:creationId xmlns:p14="http://schemas.microsoft.com/office/powerpoint/2010/main" val="1584935992"/>
      </p:ext>
    </p:extLst>
  </p:cSld>
  <p:clrMapOvr>
    <a:masterClrMapping/>
  </p:clrMapOvr>
  <p:transition>
    <p:newsflash/>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Filozofija</a:t>
            </a:r>
            <a:r>
              <a:rPr lang="en-US" dirty="0" smtClean="0"/>
              <a:t> </a:t>
            </a:r>
            <a:r>
              <a:rPr lang="en-US" dirty="0" err="1" smtClean="0"/>
              <a:t>apsurda</a:t>
            </a:r>
            <a:endParaRPr lang="en-US" dirty="0"/>
          </a:p>
        </p:txBody>
      </p:sp>
      <p:sp>
        <p:nvSpPr>
          <p:cNvPr id="3" name="Content Placeholder 2"/>
          <p:cNvSpPr>
            <a:spLocks noGrp="1"/>
          </p:cNvSpPr>
          <p:nvPr>
            <p:ph idx="1"/>
          </p:nvPr>
        </p:nvSpPr>
        <p:spPr/>
        <p:txBody>
          <a:bodyPr>
            <a:normAutofit fontScale="55000" lnSpcReduction="20000"/>
          </a:bodyPr>
          <a:lstStyle/>
          <a:p>
            <a:pPr marL="0" indent="0">
              <a:buNone/>
            </a:pPr>
            <a:r>
              <a:rPr lang="sr-Latn-ME" dirty="0" smtClean="0"/>
              <a:t>1. Stalna  </a:t>
            </a:r>
            <a:r>
              <a:rPr lang="sr-Latn-ME" dirty="0"/>
              <a:t>čovjekova  razapetost  između  raznih protivurječnosti  i  odluke  </a:t>
            </a:r>
            <a:r>
              <a:rPr lang="sr-Latn-ME" b="1" dirty="0"/>
              <a:t>DA</a:t>
            </a:r>
            <a:r>
              <a:rPr lang="sr-Latn-ME" dirty="0"/>
              <a:t>  ili  </a:t>
            </a:r>
            <a:r>
              <a:rPr lang="sr-Latn-ME" b="1" dirty="0"/>
              <a:t>NE</a:t>
            </a:r>
            <a:r>
              <a:rPr lang="sr-Latn-ME" dirty="0"/>
              <a:t> – osnovno je  obilježje  filozofije  apsurda.</a:t>
            </a:r>
          </a:p>
          <a:p>
            <a:pPr marL="742950" indent="-742950">
              <a:buNone/>
            </a:pPr>
            <a:r>
              <a:rPr lang="sr-Latn-ME" b="1" dirty="0"/>
              <a:t>2. </a:t>
            </a:r>
            <a:r>
              <a:rPr lang="sr-Latn-ME" dirty="0"/>
              <a:t>Dvije  određujuće</a:t>
            </a:r>
            <a:r>
              <a:rPr lang="sr-Latn-ME" sz="5400" dirty="0">
                <a:latin typeface="Monotype Corsiva" pitchFamily="66" charset="0"/>
              </a:rPr>
              <a:t>  </a:t>
            </a:r>
            <a:r>
              <a:rPr lang="sr-Latn-ME" dirty="0"/>
              <a:t>konstante  u  njegovoj  filozofiji su  </a:t>
            </a:r>
            <a:r>
              <a:rPr lang="sr-Latn-ME" b="1" dirty="0"/>
              <a:t>apsurd</a:t>
            </a:r>
            <a:r>
              <a:rPr lang="sr-Latn-ME" dirty="0"/>
              <a:t>  i  </a:t>
            </a:r>
            <a:r>
              <a:rPr lang="sr-Latn-ME" b="1" dirty="0"/>
              <a:t>revolt</a:t>
            </a:r>
            <a:r>
              <a:rPr lang="sr-Latn-ME" dirty="0"/>
              <a:t>  ili  </a:t>
            </a:r>
            <a:r>
              <a:rPr lang="sr-Latn-ME" b="1" dirty="0"/>
              <a:t>pobuna</a:t>
            </a:r>
            <a:r>
              <a:rPr lang="sr-Latn-ME" dirty="0"/>
              <a:t>.</a:t>
            </a:r>
          </a:p>
          <a:p>
            <a:pPr marL="742950" indent="-742950">
              <a:buNone/>
            </a:pPr>
            <a:r>
              <a:rPr lang="sr-Latn-ME" b="1" dirty="0"/>
              <a:t>3. Nemoć</a:t>
            </a:r>
            <a:r>
              <a:rPr lang="sr-Latn-ME" dirty="0"/>
              <a:t>  i  </a:t>
            </a:r>
            <a:r>
              <a:rPr lang="sr-Latn-ME" b="1" dirty="0"/>
              <a:t>ograničenost</a:t>
            </a:r>
            <a:r>
              <a:rPr lang="sr-Latn-ME" dirty="0"/>
              <a:t>  čovjekovog  razuma  da ostvari  uvid  u   smisao svijeta  i  života.</a:t>
            </a:r>
          </a:p>
          <a:p>
            <a:pPr>
              <a:buNone/>
            </a:pPr>
            <a:r>
              <a:rPr lang="sr-Latn-ME" b="1" dirty="0"/>
              <a:t>4. </a:t>
            </a:r>
            <a:r>
              <a:rPr lang="sr-Latn-ME" dirty="0"/>
              <a:t>Naglašena  </a:t>
            </a:r>
            <a:r>
              <a:rPr lang="sr-Latn-ME" b="1" dirty="0"/>
              <a:t>usamljenost</a:t>
            </a:r>
            <a:r>
              <a:rPr lang="sr-Latn-ME" dirty="0"/>
              <a:t>  i  </a:t>
            </a:r>
            <a:r>
              <a:rPr lang="sr-Latn-ME" b="1" dirty="0"/>
              <a:t>otuđenost</a:t>
            </a:r>
            <a:r>
              <a:rPr lang="sr-Latn-ME" dirty="0"/>
              <a:t>  čovjeka   i </a:t>
            </a:r>
            <a:r>
              <a:rPr lang="sr-Latn-ME" b="1" dirty="0"/>
              <a:t>konačnost</a:t>
            </a:r>
            <a:r>
              <a:rPr lang="sr-Latn-ME" dirty="0"/>
              <a:t>   ljudskog  </a:t>
            </a:r>
            <a:r>
              <a:rPr lang="sr-Latn-ME" dirty="0" smtClean="0"/>
              <a:t>života</a:t>
            </a:r>
            <a:r>
              <a:rPr lang="en-US" dirty="0" smtClean="0"/>
              <a:t>.</a:t>
            </a:r>
          </a:p>
          <a:p>
            <a:pPr>
              <a:buNone/>
            </a:pPr>
            <a:r>
              <a:rPr lang="en-US" b="1" dirty="0" smtClean="0"/>
              <a:t>5.</a:t>
            </a:r>
            <a:r>
              <a:rPr lang="sr-Latn-ME" b="1" dirty="0" smtClean="0"/>
              <a:t>Monotonija  </a:t>
            </a:r>
            <a:r>
              <a:rPr lang="sr-Latn-ME" b="1" dirty="0"/>
              <a:t>trajanja </a:t>
            </a:r>
            <a:r>
              <a:rPr lang="sr-Latn-ME" dirty="0"/>
              <a:t>– čovjek  traje (egzistira) u okvirima  koji  su  mu  nametnuti,  zbog  čega  je  i osjećaj  </a:t>
            </a:r>
            <a:r>
              <a:rPr lang="sr-Latn-ME" b="1" dirty="0"/>
              <a:t>ponavljanja</a:t>
            </a:r>
            <a:r>
              <a:rPr lang="sr-Latn-ME" dirty="0"/>
              <a:t>  svega </a:t>
            </a:r>
            <a:r>
              <a:rPr lang="sr-Latn-ME" dirty="0" smtClean="0"/>
              <a:t>.</a:t>
            </a:r>
            <a:endParaRPr lang="sr-Latn-ME" dirty="0"/>
          </a:p>
          <a:p>
            <a:pPr>
              <a:buNone/>
            </a:pPr>
            <a:r>
              <a:rPr lang="sr-Latn-ME" b="1" dirty="0"/>
              <a:t>6. </a:t>
            </a:r>
            <a:r>
              <a:rPr lang="sr-Latn-ME" dirty="0"/>
              <a:t>Prisutan  je  osjećaj  </a:t>
            </a:r>
            <a:r>
              <a:rPr lang="sr-Latn-ME" b="1" dirty="0"/>
              <a:t>izgubljenosti</a:t>
            </a:r>
            <a:r>
              <a:rPr lang="sr-Latn-ME" dirty="0"/>
              <a:t>  – čovjek  je stranac u  svijetu  koji  mu postaje  stran, pa  se  iz tih  razloga  javlja  osjećaj   praznine , užasa , mučnine , banalnosti , neizvjesnosti   i   besmisla</a:t>
            </a:r>
            <a:r>
              <a:rPr lang="sr-Latn-ME" dirty="0" smtClean="0"/>
              <a:t>.</a:t>
            </a:r>
            <a:endParaRPr lang="sr-Latn-ME" dirty="0"/>
          </a:p>
          <a:p>
            <a:pPr>
              <a:buNone/>
            </a:pPr>
            <a:r>
              <a:rPr lang="sr-Latn-ME" b="1" dirty="0"/>
              <a:t>7. Bezosećajnost</a:t>
            </a:r>
            <a:r>
              <a:rPr lang="sr-Latn-ME" dirty="0"/>
              <a:t>   i   </a:t>
            </a:r>
            <a:r>
              <a:rPr lang="sr-Latn-ME" b="1" dirty="0"/>
              <a:t>indiferentnost </a:t>
            </a:r>
            <a:r>
              <a:rPr lang="sr-Latn-ME" dirty="0"/>
              <a:t>  prema  pojedincu</a:t>
            </a:r>
            <a:r>
              <a:rPr lang="sr-Latn-ME" b="1" dirty="0"/>
              <a:t> </a:t>
            </a:r>
            <a:r>
              <a:rPr lang="sr-Latn-ME" dirty="0"/>
              <a:t> i  njegovoj  sudbini</a:t>
            </a:r>
            <a:r>
              <a:rPr lang="sr-Latn-ME" dirty="0" smtClean="0"/>
              <a:t>.</a:t>
            </a:r>
            <a:endParaRPr lang="sr-Latn-ME" dirty="0"/>
          </a:p>
          <a:p>
            <a:pPr>
              <a:buNone/>
            </a:pPr>
            <a:r>
              <a:rPr lang="sr-Latn-ME" b="1" dirty="0"/>
              <a:t>8. </a:t>
            </a:r>
            <a:r>
              <a:rPr lang="sr-Latn-ME" dirty="0"/>
              <a:t>Izvor apsurda je </a:t>
            </a:r>
            <a:r>
              <a:rPr lang="sr-Latn-ME" u="sng" dirty="0"/>
              <a:t>nezadovoljstvo sobom i svijetom oko sebe</a:t>
            </a:r>
            <a:r>
              <a:rPr lang="sr-Latn-ME" dirty="0"/>
              <a:t> kao i </a:t>
            </a:r>
            <a:r>
              <a:rPr lang="sr-Latn-ME" u="sng" dirty="0"/>
              <a:t>sviješću o smrti i uzaludnosti svega</a:t>
            </a:r>
            <a:r>
              <a:rPr lang="sr-Latn-ME" dirty="0"/>
              <a:t>   </a:t>
            </a:r>
            <a:endParaRPr lang="en-US" b="1" dirty="0"/>
          </a:p>
          <a:p>
            <a:pPr marL="742950" indent="-742950">
              <a:buNone/>
            </a:pPr>
            <a:endParaRPr lang="en-US" b="1" dirty="0"/>
          </a:p>
          <a:p>
            <a:endParaRPr lang="en-US" dirty="0"/>
          </a:p>
        </p:txBody>
      </p:sp>
    </p:spTree>
    <p:extLst>
      <p:ext uri="{BB962C8B-B14F-4D97-AF65-F5344CB8AC3E}">
        <p14:creationId xmlns:p14="http://schemas.microsoft.com/office/powerpoint/2010/main" val="3071003708"/>
      </p:ext>
    </p:extLst>
  </p:cSld>
  <p:clrMapOvr>
    <a:masterClrMapping/>
  </p:clrMapOvr>
  <p:transition>
    <p:newsflash/>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pPr marL="0" indent="0">
              <a:buNone/>
            </a:pPr>
            <a:r>
              <a:rPr lang="en-US" dirty="0" err="1" smtClean="0"/>
              <a:t>Neuspjeli</a:t>
            </a:r>
            <a:r>
              <a:rPr lang="en-US" dirty="0" smtClean="0"/>
              <a:t> </a:t>
            </a:r>
            <a:r>
              <a:rPr lang="en-US" dirty="0" err="1" smtClean="0"/>
              <a:t>poku</a:t>
            </a:r>
            <a:r>
              <a:rPr lang="sr-Latn-ME" dirty="0" smtClean="0"/>
              <a:t>šaji jedinke da uspostavi kontakte sa svijetom rađaju svijest o uzaludnosti.</a:t>
            </a:r>
            <a:r>
              <a:rPr lang="en-US" dirty="0" smtClean="0"/>
              <a:t> </a:t>
            </a:r>
            <a:r>
              <a:rPr lang="sr-Latn-ME" dirty="0" smtClean="0"/>
              <a:t>Apsurd podstiče na pobunu koja će otkriti nove vrijednosti.</a:t>
            </a:r>
          </a:p>
          <a:p>
            <a:r>
              <a:rPr lang="sr-Latn-ME" dirty="0" smtClean="0"/>
              <a:t> Alber Kami  u eseju „Mit o Sizifu“  </a:t>
            </a:r>
            <a:r>
              <a:rPr lang="sr-Latn-ME" dirty="0" smtClean="0"/>
              <a:t>( Sizif ,koga </a:t>
            </a:r>
            <a:r>
              <a:rPr lang="sr-Latn-ME" dirty="0" smtClean="0"/>
              <a:t>su bogovi osudili  da stalno i uzaludno podiže kamen na vrh brda odakle on opet pada u podnožje </a:t>
            </a:r>
            <a:r>
              <a:rPr lang="sr-Latn-ME" dirty="0"/>
              <a:t>-</a:t>
            </a:r>
            <a:r>
              <a:rPr lang="sr-Latn-ME" dirty="0" smtClean="0"/>
              <a:t>Sizifov </a:t>
            </a:r>
            <a:r>
              <a:rPr lang="sr-Latn-ME" dirty="0" smtClean="0"/>
              <a:t>posao-uzaludni posao)  kaže:</a:t>
            </a:r>
          </a:p>
          <a:p>
            <a:pPr marL="0" indent="0">
              <a:buNone/>
            </a:pPr>
            <a:r>
              <a:rPr lang="sr-Latn-ME" i="1" dirty="0" smtClean="0"/>
              <a:t>Upravo u toku ovog povratka, ovog odmora, interesuje me Sizif.</a:t>
            </a:r>
          </a:p>
          <a:p>
            <a:pPr marL="0" indent="0">
              <a:buNone/>
            </a:pPr>
            <a:r>
              <a:rPr lang="sr-Latn-ME" i="1" dirty="0" smtClean="0"/>
              <a:t>Lice koje se pati u neposrednoj blizini kamena već je i samo kamen! Vidim ovog čovjeka kako opet silazi teškim ali ravnomjernim korakom ka muci kojoj nema kraja. Ovaj čas koji je kao predah i koji  se isto tako sigurno  vraća kao i njegova patnja, taj čas je čas svesti. U svakom od ovih trenutaka, kada on napušta vrh i spušta se, malo-pomalo, prema pećinama bogova , on je iznad svoje sudbine. On je jači od svog kamena</a:t>
            </a:r>
            <a:r>
              <a:rPr lang="sr-Latn-ME" dirty="0" smtClean="0"/>
              <a:t>.</a:t>
            </a:r>
            <a:endParaRPr lang="en-US" dirty="0"/>
          </a:p>
        </p:txBody>
      </p:sp>
    </p:spTree>
    <p:extLst>
      <p:ext uri="{BB962C8B-B14F-4D97-AF65-F5344CB8AC3E}">
        <p14:creationId xmlns:p14="http://schemas.microsoft.com/office/powerpoint/2010/main" val="502606089"/>
      </p:ext>
    </p:extLst>
  </p:cSld>
  <p:clrMapOvr>
    <a:masterClrMapping/>
  </p:clrMapOvr>
  <p:transition>
    <p:newsflash/>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marL="0" indent="0">
              <a:buNone/>
            </a:pPr>
            <a:r>
              <a:rPr lang="sr-Latn-ME" i="1" dirty="0" smtClean="0"/>
              <a:t>Mit o Sizifu</a:t>
            </a:r>
          </a:p>
          <a:p>
            <a:r>
              <a:rPr lang="sr-Latn-ME" dirty="0" smtClean="0"/>
              <a:t>filozofski esej</a:t>
            </a:r>
          </a:p>
          <a:p>
            <a:r>
              <a:rPr lang="en-US" dirty="0"/>
              <a:t>o</a:t>
            </a:r>
            <a:r>
              <a:rPr lang="sr-Latn-ME" dirty="0" smtClean="0"/>
              <a:t>bjašnjava filozofiju apsurda ( besmislenosti)</a:t>
            </a:r>
          </a:p>
          <a:p>
            <a:r>
              <a:rPr lang="en-US" dirty="0"/>
              <a:t>p</a:t>
            </a:r>
            <a:r>
              <a:rPr lang="sr-Latn-ME" dirty="0" smtClean="0"/>
              <a:t>ostavlja se pitanje  koji je smisao života</a:t>
            </a:r>
          </a:p>
          <a:p>
            <a:r>
              <a:rPr lang="en-US" dirty="0"/>
              <a:t>p</a:t>
            </a:r>
            <a:r>
              <a:rPr lang="sr-Latn-ME" dirty="0" smtClean="0"/>
              <a:t>oredi  modernog čovjeka sa Sizifom (da li je odlazak na posao, isti  radni zadaci i povratak kući, sličan Sizifovom poslu koji svakog dana nosi kamen do vrha planine, koji nakon toga  pada  u podnožje)</a:t>
            </a:r>
          </a:p>
          <a:p>
            <a:r>
              <a:rPr lang="sr-Latn-ME" dirty="0" smtClean="0"/>
              <a:t>Kada prihvatimo svoju sudbinu i život onakvima kakvi jesu možemo biti srećni</a:t>
            </a:r>
          </a:p>
          <a:p>
            <a:r>
              <a:rPr lang="sr-Latn-ME" dirty="0" smtClean="0"/>
              <a:t>„Morate zamisliti Sizi</a:t>
            </a:r>
            <a:r>
              <a:rPr lang="en-US" dirty="0" smtClean="0"/>
              <a:t>f</a:t>
            </a:r>
            <a:r>
              <a:rPr lang="sr-Latn-ME" dirty="0" smtClean="0"/>
              <a:t>a srećnim“</a:t>
            </a:r>
          </a:p>
          <a:p>
            <a:pPr marL="0" indent="0">
              <a:buNone/>
            </a:pPr>
            <a:endParaRPr lang="en-US"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95600" y="76200"/>
            <a:ext cx="6104238" cy="2301446"/>
          </a:xfrm>
          <a:prstGeom prst="rect">
            <a:avLst/>
          </a:prstGeom>
        </p:spPr>
      </p:pic>
    </p:spTree>
    <p:extLst>
      <p:ext uri="{BB962C8B-B14F-4D97-AF65-F5344CB8AC3E}">
        <p14:creationId xmlns:p14="http://schemas.microsoft.com/office/powerpoint/2010/main" val="1022868480"/>
      </p:ext>
    </p:extLst>
  </p:cSld>
  <p:clrMapOvr>
    <a:masterClrMapping/>
  </p:clrMapOvr>
  <p:transition>
    <p:newsflash/>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077200" cy="5867400"/>
          </a:xfrm>
        </p:spPr>
        <p:txBody>
          <a:bodyPr>
            <a:normAutofit fontScale="77500" lnSpcReduction="20000"/>
          </a:bodyPr>
          <a:lstStyle/>
          <a:p>
            <a:r>
              <a:rPr lang="sr-Latn-CS" b="1" dirty="0"/>
              <a:t>Alber Kami </a:t>
            </a:r>
            <a:r>
              <a:rPr lang="sr-Latn-CS" dirty="0"/>
              <a:t>(1913-1960); rođen u alžirskom gradu Mondovi;</a:t>
            </a:r>
          </a:p>
          <a:p>
            <a:r>
              <a:rPr lang="sr-Latn-CS" dirty="0"/>
              <a:t>romansijer, esejista, dramatičar, sljedbenik ideja egzistencijalizma;</a:t>
            </a:r>
          </a:p>
          <a:p>
            <a:r>
              <a:rPr lang="sr-Latn-CS" dirty="0"/>
              <a:t>književni opus se može podijeliti u dvije faze. Prvoj pripadaju esej </a:t>
            </a:r>
            <a:r>
              <a:rPr lang="sr-Latn-CS" i="1" dirty="0"/>
              <a:t>Mit o Sizifu</a:t>
            </a:r>
            <a:r>
              <a:rPr lang="sr-Latn-CS" dirty="0"/>
              <a:t>, roman </a:t>
            </a:r>
            <a:r>
              <a:rPr lang="sr-Latn-CS" i="1" dirty="0"/>
              <a:t>Stranac</a:t>
            </a:r>
            <a:r>
              <a:rPr lang="sr-Latn-CS" dirty="0"/>
              <a:t> i drama </a:t>
            </a:r>
            <a:r>
              <a:rPr lang="sr-Latn-CS" i="1" dirty="0"/>
              <a:t>Kaligula</a:t>
            </a:r>
            <a:r>
              <a:rPr lang="sr-Latn-CS" dirty="0"/>
              <a:t>, a drugoj fazi pripadaju romani </a:t>
            </a:r>
            <a:r>
              <a:rPr lang="sr-Latn-CS" i="1" dirty="0"/>
              <a:t>Kuga</a:t>
            </a:r>
            <a:r>
              <a:rPr lang="sr-Latn-CS" dirty="0"/>
              <a:t>, </a:t>
            </a:r>
            <a:r>
              <a:rPr lang="sr-Latn-CS" i="1" dirty="0"/>
              <a:t>Pad</a:t>
            </a:r>
            <a:r>
              <a:rPr lang="sr-Latn-CS" dirty="0"/>
              <a:t>, drame </a:t>
            </a:r>
            <a:r>
              <a:rPr lang="sr-Latn-CS" i="1" dirty="0"/>
              <a:t>Opsadno stanje </a:t>
            </a:r>
            <a:r>
              <a:rPr lang="sr-Latn-CS" dirty="0"/>
              <a:t>i </a:t>
            </a:r>
            <a:r>
              <a:rPr lang="sr-Latn-CS" i="1" dirty="0"/>
              <a:t>Pravednici</a:t>
            </a:r>
            <a:r>
              <a:rPr lang="sr-Latn-CS" dirty="0"/>
              <a:t>, kao i esej </a:t>
            </a:r>
            <a:r>
              <a:rPr lang="sr-Latn-CS" i="1" dirty="0"/>
              <a:t>Pobunjeni čovjek</a:t>
            </a:r>
            <a:r>
              <a:rPr lang="sr-Latn-CS" i="1" dirty="0" smtClean="0"/>
              <a:t>.</a:t>
            </a:r>
          </a:p>
          <a:p>
            <a:r>
              <a:rPr lang="sr-Latn-CS" i="1" dirty="0" smtClean="0"/>
              <a:t>Jedan od najmlađih nobelovaca ovi kratkim romanom , objavljenim u toku njemačke  okupacije Pariza, stupio je na veliku scenu francuske književnosti.</a:t>
            </a:r>
            <a:endParaRPr lang="sr-Latn-CS" i="1" dirty="0"/>
          </a:p>
          <a:p>
            <a:r>
              <a:rPr lang="sr-Latn-CS" dirty="0"/>
              <a:t>Prvu fazu je obilježio fenomen apsurda, a drugu fazu karakteriše pobuna, bunt protiv ograničavanja slobode pojedinca.</a:t>
            </a:r>
          </a:p>
          <a:p>
            <a:r>
              <a:rPr lang="sr-Latn-CS" dirty="0"/>
              <a:t>1957. godine dobio Nobelovu nagradu za </a:t>
            </a:r>
            <a:r>
              <a:rPr lang="sr-Latn-CS" dirty="0" smtClean="0"/>
              <a:t>književnost</a:t>
            </a:r>
          </a:p>
          <a:p>
            <a:r>
              <a:rPr lang="sr-Latn-CS" dirty="0" smtClean="0"/>
              <a:t>Život je izgubio u saobraćanoj nesreći.</a:t>
            </a:r>
            <a:endParaRPr lang="en-US" dirty="0" smtClean="0"/>
          </a:p>
          <a:p>
            <a:endParaRPr lang="en-US" dirty="0"/>
          </a:p>
        </p:txBody>
      </p:sp>
    </p:spTree>
  </p:cSld>
  <p:clrMapOvr>
    <a:masterClrMapping/>
  </p:clrMapOvr>
  <p:transition>
    <p:newsflash/>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57400"/>
            <a:ext cx="8229600" cy="4178687"/>
          </a:xfrm>
        </p:spPr>
        <p:txBody>
          <a:bodyPr/>
          <a:lstStyle/>
          <a:p>
            <a:r>
              <a:rPr lang="sr-Latn-ME" dirty="0" smtClean="0"/>
              <a:t>Kamijev junak Merso živi u svijetu u kojem se ne snalazi. </a:t>
            </a:r>
          </a:p>
          <a:p>
            <a:r>
              <a:rPr lang="sr-Latn-ME" dirty="0" smtClean="0"/>
              <a:t>Svjestan svoje tragične sudbine kao i Sizif.</a:t>
            </a:r>
          </a:p>
          <a:p>
            <a:r>
              <a:rPr lang="sr-Latn-ME" dirty="0" smtClean="0"/>
              <a:t>Sizif </a:t>
            </a:r>
            <a:r>
              <a:rPr lang="sr-Latn-ME" dirty="0"/>
              <a:t> </a:t>
            </a:r>
            <a:r>
              <a:rPr lang="sr-Latn-ME" dirty="0" smtClean="0"/>
              <a:t>se suprostavlja svojom upornošću i naporom prilikom guranja kamena, Merso se suprotstavlja  prezirom i ravnodušnošću.</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0800" y="381000"/>
            <a:ext cx="4114800" cy="1743075"/>
          </a:xfrm>
          <a:prstGeom prst="rect">
            <a:avLst/>
          </a:prstGeom>
        </p:spPr>
      </p:pic>
    </p:spTree>
    <p:extLst>
      <p:ext uri="{BB962C8B-B14F-4D97-AF65-F5344CB8AC3E}">
        <p14:creationId xmlns:p14="http://schemas.microsoft.com/office/powerpoint/2010/main" val="4165453761"/>
      </p:ext>
    </p:extLst>
  </p:cSld>
  <p:clrMapOvr>
    <a:masterClrMapping/>
  </p:clrMapOvr>
  <p:transition>
    <p:newsflash/>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ME" dirty="0" smtClean="0"/>
              <a:t>Domaći zadatak</a:t>
            </a:r>
            <a:endParaRPr lang="en-US" dirty="0"/>
          </a:p>
        </p:txBody>
      </p:sp>
      <p:sp>
        <p:nvSpPr>
          <p:cNvPr id="3" name="Content Placeholder 2"/>
          <p:cNvSpPr>
            <a:spLocks noGrp="1"/>
          </p:cNvSpPr>
          <p:nvPr>
            <p:ph idx="1"/>
          </p:nvPr>
        </p:nvSpPr>
        <p:spPr/>
        <p:txBody>
          <a:bodyPr>
            <a:normAutofit fontScale="85000" lnSpcReduction="10000"/>
          </a:bodyPr>
          <a:lstStyle/>
          <a:p>
            <a:r>
              <a:rPr lang="sr-Latn-ME" dirty="0" smtClean="0"/>
              <a:t>Kada si poslednji put doživio/doživjela ravnodušnost? Šta je bio uzrok i kada je osjećaj nestao?</a:t>
            </a:r>
          </a:p>
          <a:p>
            <a:r>
              <a:rPr lang="sr-Latn-ME" dirty="0" smtClean="0"/>
              <a:t>Uporedi likove Mersoa, Remona i Masona.</a:t>
            </a:r>
          </a:p>
          <a:p>
            <a:r>
              <a:rPr lang="sr-Latn-ME" dirty="0" smtClean="0"/>
              <a:t>Kako je oblikovan Marijin lik?</a:t>
            </a:r>
          </a:p>
          <a:p>
            <a:r>
              <a:rPr lang="sr-Latn-ME" dirty="0" smtClean="0"/>
              <a:t>Na koji način narator nagovještava smrt?</a:t>
            </a:r>
          </a:p>
          <a:p>
            <a:r>
              <a:rPr lang="sr-Latn-ME" dirty="0" smtClean="0"/>
              <a:t>Šta je neobično u činu ubistva?</a:t>
            </a:r>
          </a:p>
          <a:p>
            <a:r>
              <a:rPr lang="sr-Latn-ME" dirty="0" smtClean="0"/>
              <a:t>Objasni Mersoovo raspoloženje nakon scene ubistva.</a:t>
            </a:r>
          </a:p>
          <a:p>
            <a:r>
              <a:rPr lang="sr-Latn-ME" dirty="0" smtClean="0"/>
              <a:t>Pročitaj </a:t>
            </a:r>
            <a:r>
              <a:rPr lang="sr-Latn-ME" i="1" dirty="0" smtClean="0"/>
              <a:t>Mit o Sizifu , </a:t>
            </a:r>
            <a:r>
              <a:rPr lang="sr-Latn-ME" dirty="0" smtClean="0"/>
              <a:t>uporedi Kamijevo tumačenje mita s atmosferom iz romana</a:t>
            </a:r>
            <a:r>
              <a:rPr lang="sr-Latn-ME" i="1" dirty="0" smtClean="0"/>
              <a:t> Stranac.</a:t>
            </a:r>
          </a:p>
          <a:p>
            <a:endParaRPr lang="en-US" dirty="0"/>
          </a:p>
        </p:txBody>
      </p:sp>
    </p:spTree>
    <p:extLst>
      <p:ext uri="{BB962C8B-B14F-4D97-AF65-F5344CB8AC3E}">
        <p14:creationId xmlns:p14="http://schemas.microsoft.com/office/powerpoint/2010/main" val="837291506"/>
      </p:ext>
    </p:extLst>
  </p:cSld>
  <p:clrMapOvr>
    <a:masterClrMapping/>
  </p:clrMapOvr>
  <p:transition>
    <p:newsflash/>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normAutofit fontScale="70000" lnSpcReduction="20000"/>
          </a:bodyPr>
          <a:lstStyle/>
          <a:p>
            <a:pPr>
              <a:buFont typeface="Wingdings" pitchFamily="2" charset="2"/>
              <a:buChar char="Ø"/>
            </a:pPr>
            <a:r>
              <a:rPr lang="sr-Latn-CS" b="1" i="1" dirty="0"/>
              <a:t>Stranac</a:t>
            </a:r>
            <a:r>
              <a:rPr lang="sr-Latn-CS" dirty="0"/>
              <a:t> – moderan roman ( pripovijednje u prvom licu, tehnika solilokvija/unutrašnji monolog) ;</a:t>
            </a:r>
          </a:p>
          <a:p>
            <a:pPr>
              <a:buFont typeface="Wingdings" pitchFamily="2" charset="2"/>
              <a:buChar char="Ø"/>
            </a:pPr>
            <a:r>
              <a:rPr lang="sr-Latn-CS" dirty="0"/>
              <a:t>Psihološki, egzistencijalistički roman;</a:t>
            </a:r>
          </a:p>
          <a:p>
            <a:pPr>
              <a:buNone/>
            </a:pPr>
            <a:endParaRPr lang="sr-Latn-CS" dirty="0"/>
          </a:p>
          <a:p>
            <a:pPr>
              <a:buFont typeface="Wingdings" pitchFamily="2" charset="2"/>
              <a:buChar char="Ø"/>
            </a:pPr>
            <a:r>
              <a:rPr lang="en-US" b="1" dirty="0" err="1" smtClean="0"/>
              <a:t>Pri</a:t>
            </a:r>
            <a:r>
              <a:rPr lang="sr-Latn-ME" b="1" dirty="0" smtClean="0"/>
              <a:t>ča je data u prvom licu.</a:t>
            </a:r>
          </a:p>
          <a:p>
            <a:pPr>
              <a:buFont typeface="Wingdings" pitchFamily="2" charset="2"/>
              <a:buChar char="Ø"/>
            </a:pPr>
            <a:r>
              <a:rPr lang="sr-Latn-ME" b="1" dirty="0" smtClean="0"/>
              <a:t>Stranac je mali roman-svega sto stranica.</a:t>
            </a:r>
          </a:p>
          <a:p>
            <a:pPr>
              <a:buFont typeface="Wingdings" pitchFamily="2" charset="2"/>
              <a:buChar char="Ø"/>
            </a:pPr>
            <a:r>
              <a:rPr lang="sr-Latn-CS" b="1" dirty="0" smtClean="0"/>
              <a:t>Narator</a:t>
            </a:r>
            <a:r>
              <a:rPr lang="sr-Latn-CS" dirty="0"/>
              <a:t>: Merso-glavni junak </a:t>
            </a:r>
            <a:r>
              <a:rPr lang="sr-Latn-CS" dirty="0" smtClean="0"/>
              <a:t>romana</a:t>
            </a:r>
          </a:p>
          <a:p>
            <a:pPr>
              <a:buFont typeface="Wingdings" pitchFamily="2" charset="2"/>
              <a:buChar char="Ø"/>
            </a:pPr>
            <a:r>
              <a:rPr lang="sr-Latn-CS" b="1" dirty="0" smtClean="0"/>
              <a:t>Tačka gledišta </a:t>
            </a:r>
            <a:r>
              <a:rPr lang="sr-Latn-CS" dirty="0" smtClean="0"/>
              <a:t>– sva zbivanja sagledana su Mersoovim očima</a:t>
            </a:r>
            <a:endParaRPr lang="sr-Latn-CS" dirty="0"/>
          </a:p>
          <a:p>
            <a:pPr>
              <a:buFont typeface="Wingdings" pitchFamily="2" charset="2"/>
              <a:buChar char="Ø"/>
            </a:pPr>
            <a:endParaRPr lang="sr-Latn-CS" dirty="0"/>
          </a:p>
          <a:p>
            <a:pPr>
              <a:buFont typeface="Wingdings" pitchFamily="2" charset="2"/>
              <a:buChar char="Ø"/>
            </a:pPr>
            <a:r>
              <a:rPr lang="sr-Latn-CS" b="1" dirty="0"/>
              <a:t>Kompozicija</a:t>
            </a:r>
            <a:r>
              <a:rPr lang="sr-Latn-CS" dirty="0"/>
              <a:t>: roman se sastoji iz dva </a:t>
            </a:r>
            <a:r>
              <a:rPr lang="sr-Latn-CS" dirty="0" smtClean="0"/>
              <a:t>dijela</a:t>
            </a:r>
            <a:r>
              <a:rPr lang="en-US" dirty="0"/>
              <a:t>.</a:t>
            </a:r>
            <a:endParaRPr lang="sr-Latn-CS" dirty="0"/>
          </a:p>
          <a:p>
            <a:pPr>
              <a:buFont typeface="Wingdings" pitchFamily="2" charset="2"/>
              <a:buChar char="Ø"/>
            </a:pPr>
            <a:r>
              <a:rPr lang="sr-Latn-CS" dirty="0"/>
              <a:t>U prvom dijelu je opisan Mersoov život. On nema prijatelje i vrijeme uglavnom provodi sam. Na početku saznaje da mu je umrla majka i to ga ne potresa </a:t>
            </a:r>
            <a:r>
              <a:rPr lang="sr-Latn-CS" dirty="0" smtClean="0"/>
              <a:t>mnogo. </a:t>
            </a:r>
            <a:r>
              <a:rPr lang="en-US" dirty="0" err="1" smtClean="0"/>
              <a:t>Mersoov</a:t>
            </a:r>
            <a:r>
              <a:rPr lang="en-US" dirty="0" smtClean="0"/>
              <a:t> </a:t>
            </a:r>
            <a:r>
              <a:rPr lang="sr-Latn-ME" dirty="0" smtClean="0"/>
              <a:t>život teče uobičajeno. Međutim dešava se tragičan obrt, zločin, koji će Mersoa odvesti u zatvor i na sud.</a:t>
            </a:r>
            <a:endParaRPr lang="sr-Latn-CS" dirty="0"/>
          </a:p>
          <a:p>
            <a:pPr>
              <a:buFont typeface="Wingdings" pitchFamily="2" charset="2"/>
              <a:buChar char="Ø"/>
            </a:pPr>
            <a:r>
              <a:rPr lang="sr-Latn-CS" dirty="0"/>
              <a:t>U drugom dijelu Merso je u zatvoru i čeka presudu.</a:t>
            </a:r>
            <a:endParaRPr lang="en-US" dirty="0"/>
          </a:p>
        </p:txBody>
      </p:sp>
    </p:spTree>
  </p:cSld>
  <p:clrMapOvr>
    <a:masterClrMapping/>
  </p:clrMapOvr>
  <p:transition>
    <p:newsflash/>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sr-Latn-ME" dirty="0" smtClean="0"/>
              <a:t>Priča o Mersou zapravo slijedi njegovo nesnalaženje i neprihvatanje klasičnih društvenih normi.</a:t>
            </a:r>
          </a:p>
          <a:p>
            <a:r>
              <a:rPr lang="sr-Latn-ME" dirty="0" smtClean="0"/>
              <a:t>Njegova nelagodnost postaće zaštitni znak drugačijeg razmišljan</a:t>
            </a:r>
            <a:r>
              <a:rPr lang="en-US" dirty="0" smtClean="0"/>
              <a:t>j</a:t>
            </a:r>
            <a:r>
              <a:rPr lang="sr-Latn-ME" dirty="0" smtClean="0"/>
              <a:t>a i pogleda na svijet.</a:t>
            </a:r>
          </a:p>
          <a:p>
            <a:r>
              <a:rPr lang="sr-Latn-ME" dirty="0" smtClean="0"/>
              <a:t>Merso je zbunjen i upl</a:t>
            </a:r>
            <a:r>
              <a:rPr lang="en-US" dirty="0" smtClean="0"/>
              <a:t>a</a:t>
            </a:r>
            <a:r>
              <a:rPr lang="sr-Latn-ME" dirty="0" smtClean="0"/>
              <a:t>šen čovjek.</a:t>
            </a:r>
          </a:p>
          <a:p>
            <a:r>
              <a:rPr lang="sr-Latn-ME" dirty="0" smtClean="0"/>
              <a:t>Scena u kojoj Merso postaje zločinac spada u red najzagonetnijih scena moderne književnosti.</a:t>
            </a:r>
            <a:endParaRPr lang="en-US" dirty="0"/>
          </a:p>
        </p:txBody>
      </p:sp>
    </p:spTree>
    <p:extLst>
      <p:ext uri="{BB962C8B-B14F-4D97-AF65-F5344CB8AC3E}">
        <p14:creationId xmlns:p14="http://schemas.microsoft.com/office/powerpoint/2010/main" val="1190903833"/>
      </p:ext>
    </p:extLst>
  </p:cSld>
  <p:clrMapOvr>
    <a:masterClrMapping/>
  </p:clrMapOvr>
  <p:transition>
    <p:newsflash/>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724400"/>
          </a:xfrm>
        </p:spPr>
        <p:txBody>
          <a:bodyPr/>
          <a:lstStyle/>
          <a:p>
            <a:r>
              <a:rPr lang="sr-Latn-CS" dirty="0"/>
              <a:t>Glavni </a:t>
            </a:r>
            <a:r>
              <a:rPr lang="sr-Latn-CS" b="1" dirty="0"/>
              <a:t>motivi</a:t>
            </a:r>
            <a:r>
              <a:rPr lang="sr-Latn-CS" dirty="0"/>
              <a:t> u romanu: ljudska egzistencija, prolaznost i besmisao života, usamljenost, položaj pojedinca u savremenom svijetu, otuđenje glavnog junaka.</a:t>
            </a:r>
          </a:p>
          <a:p>
            <a:endParaRPr lang="sr-Latn-CS" dirty="0"/>
          </a:p>
          <a:p>
            <a:r>
              <a:rPr lang="sr-Latn-CS" dirty="0"/>
              <a:t>U središtu priče su dva događaja koji će uticati na sudbinu glavnog junaka – smrt Mersoove majke i Mersoov zločin – za koji ne postoji konkretan razlog.</a:t>
            </a:r>
            <a:endParaRPr lang="en-US" dirty="0"/>
          </a:p>
        </p:txBody>
      </p:sp>
    </p:spTree>
  </p:cSld>
  <p:clrMapOvr>
    <a:masterClrMapping/>
  </p:clrMapOvr>
  <p:transition>
    <p:newsflash/>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62500" lnSpcReduction="20000"/>
          </a:bodyPr>
          <a:lstStyle/>
          <a:p>
            <a:r>
              <a:rPr lang="sr-Latn-ME" dirty="0" smtClean="0"/>
              <a:t>U strogo književnoumjetničkom smislu Kamijevo najbolje djelo</a:t>
            </a:r>
          </a:p>
          <a:p>
            <a:r>
              <a:rPr lang="sr-Latn-ME" dirty="0" smtClean="0"/>
              <a:t>Priča o činovniku Mersou koji dobija vij</a:t>
            </a:r>
            <a:r>
              <a:rPr lang="en-US" dirty="0" err="1" smtClean="0"/>
              <a:t>es</a:t>
            </a:r>
            <a:r>
              <a:rPr lang="sr-Latn-ME" dirty="0" smtClean="0"/>
              <a:t>t o smrti majke</a:t>
            </a:r>
          </a:p>
          <a:p>
            <a:r>
              <a:rPr lang="sr-Latn-ME" dirty="0" smtClean="0"/>
              <a:t>Na sahrani se svi čude njegovom hladnom držanju</a:t>
            </a:r>
          </a:p>
          <a:p>
            <a:r>
              <a:rPr lang="sr-Latn-ME" dirty="0" smtClean="0"/>
              <a:t>Povratak sa sahrane susret sa Marijom, obostrane simpatije</a:t>
            </a:r>
          </a:p>
          <a:p>
            <a:r>
              <a:rPr lang="sr-Latn-ME" dirty="0" smtClean="0"/>
              <a:t>Odlazak u vikendicu na plaži.</a:t>
            </a:r>
          </a:p>
          <a:p>
            <a:r>
              <a:rPr lang="sr-Latn-ME" dirty="0" smtClean="0"/>
              <a:t>Remon, njegov susjed se žali na Arape koji ga proganjaju, izbija tuča, Remon je povrijeđen i želi osvetu. Merso ga nagovara da mu da pištolj i da  ne izaziva još veću nevolju. Međutim Merso srijeće Arapina  koji poteže nož, zaslijepljen suncem, Merso puca i u ubija ga.</a:t>
            </a:r>
          </a:p>
          <a:p>
            <a:r>
              <a:rPr lang="sr-Latn-ME" dirty="0" smtClean="0"/>
              <a:t>Drugi dio romana boravak u zatvoru, Marijina posjeta, na suđenju se stalno naglašava hladan odnos prema majci.</a:t>
            </a:r>
            <a:r>
              <a:rPr lang="en-US" dirty="0" smtClean="0"/>
              <a:t> </a:t>
            </a:r>
            <a:r>
              <a:rPr lang="sr-Latn-ME" dirty="0" smtClean="0"/>
              <a:t>Osuđen je na smrt.</a:t>
            </a:r>
          </a:p>
          <a:p>
            <a:r>
              <a:rPr lang="sr-Latn-ME" dirty="0" smtClean="0"/>
              <a:t>Zatvor, suđenje i presudu Merso </a:t>
            </a:r>
            <a:r>
              <a:rPr lang="sr-Latn-ME" dirty="0" smtClean="0"/>
              <a:t>čeka </a:t>
            </a:r>
            <a:r>
              <a:rPr lang="sr-Latn-ME" dirty="0" smtClean="0"/>
              <a:t>smireno. Jedino srdžbu pokazuje prema ispovijedniku.  Merso  spominje da je zapravo osuđen jer nije žalio za majkom, zaključuje da i ako ga dočeka gomila ljudi sa uzvicima mržnje prije pogubljenja , da će ga to učiniti sretnim.</a:t>
            </a:r>
            <a:endParaRPr lang="en-US" dirty="0"/>
          </a:p>
        </p:txBody>
      </p:sp>
    </p:spTree>
    <p:extLst>
      <p:ext uri="{BB962C8B-B14F-4D97-AF65-F5344CB8AC3E}">
        <p14:creationId xmlns:p14="http://schemas.microsoft.com/office/powerpoint/2010/main" val="2743309912"/>
      </p:ext>
    </p:extLst>
  </p:cSld>
  <p:clrMapOvr>
    <a:masterClrMapping/>
  </p:clrMapOvr>
  <p:transition>
    <p:newsflash/>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p:spPr>
        <p:txBody>
          <a:bodyPr>
            <a:normAutofit fontScale="85000" lnSpcReduction="20000"/>
          </a:bodyPr>
          <a:lstStyle/>
          <a:p>
            <a:r>
              <a:rPr lang="sr-Latn-CS" dirty="0"/>
              <a:t>Merso, glavni junak romana, predočen je kao nesvakidašnja i vrlo složena ličnost.</a:t>
            </a:r>
          </a:p>
          <a:p>
            <a:r>
              <a:rPr lang="sr-Latn-CS" dirty="0"/>
              <a:t>Prateći priču, koja teče u prvom licu i sa tačke gledišta glavnog junaka, čitalac uočava složenost psihološke, emocionalne i moralne strukture Mersoove ličnosti.</a:t>
            </a:r>
          </a:p>
          <a:p>
            <a:r>
              <a:rPr lang="sr-Latn-CS" dirty="0"/>
              <a:t>Merso djeluje povučeno, nezainteresovano, otuđeno i melanholično. Za njega ništa nije precizno i definitivno. On kao da se odvojio od spoljašnjeg svijeta i kao da ga ništa ne interesuje. U tom smislu karakteristično  je često ponavljanje da mu je </a:t>
            </a:r>
            <a:r>
              <a:rPr lang="sr-Latn-CS" b="1" i="1" dirty="0"/>
              <a:t>svejedno, da on ne zna, da mu ništa ne znači.</a:t>
            </a:r>
          </a:p>
          <a:p>
            <a:r>
              <a:rPr lang="sr-Latn-CS" dirty="0"/>
              <a:t>Mersou je svejedno </a:t>
            </a:r>
            <a:r>
              <a:rPr lang="sr-Latn-CS" dirty="0"/>
              <a:t> </a:t>
            </a:r>
            <a:r>
              <a:rPr lang="sr-Latn-CS" dirty="0" smtClean="0"/>
              <a:t> kada uslijedi </a:t>
            </a:r>
            <a:r>
              <a:rPr lang="sr-Latn-CS" dirty="0" smtClean="0"/>
              <a:t>Remonova </a:t>
            </a:r>
            <a:r>
              <a:rPr lang="sr-Latn-CS" dirty="0"/>
              <a:t>ponuda da mu bude prijatelj; svejedno mu je da svjedoči ili ne svjedoči Remonu, svejedno mu je da li će se oženiti Marijom ili ne </a:t>
            </a:r>
            <a:r>
              <a:rPr lang="sr-Latn-CS" dirty="0" smtClean="0"/>
              <a:t>...</a:t>
            </a:r>
            <a:endParaRPr lang="en-US" dirty="0"/>
          </a:p>
        </p:txBody>
      </p:sp>
    </p:spTree>
  </p:cSld>
  <p:clrMapOvr>
    <a:masterClrMapping/>
  </p:clrMapOvr>
  <p:transition>
    <p:newsflash/>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562600"/>
          </a:xfrm>
        </p:spPr>
        <p:txBody>
          <a:bodyPr>
            <a:normAutofit lnSpcReduction="10000"/>
          </a:bodyPr>
          <a:lstStyle/>
          <a:p>
            <a:r>
              <a:rPr lang="sr-Latn-CS" sz="2400" dirty="0"/>
              <a:t>Merso je melanholična i ćutljiva priroda, čovjek koji ne ispoljava svoja osjećanja, koji više ćuti nego što priča, a kada nešto kaže, to je vrlo kratko – jedna riječ.</a:t>
            </a:r>
          </a:p>
          <a:p>
            <a:endParaRPr lang="sr-Latn-CS" sz="2400" dirty="0"/>
          </a:p>
          <a:p>
            <a:r>
              <a:rPr lang="sr-Latn-CS" sz="2400" dirty="0"/>
              <a:t>Neki detalji u romanu ukazuju da Merso nije bezosjećajan i nije otuđen. Druženje sa Marijom mu prija, divi se njenoj ljepoti, ima razumijevanja za Salamana, čak ga i žali, podnosi njegovo društvo i tješi ga, privržen je Remonu i spreman na žrtvu.</a:t>
            </a:r>
          </a:p>
          <a:p>
            <a:endParaRPr lang="sr-Latn-CS" sz="2400" dirty="0"/>
          </a:p>
          <a:p>
            <a:r>
              <a:rPr lang="sr-Latn-CS" sz="2400" dirty="0"/>
              <a:t>Mersoova zatvorenost rezultat je nedostatka ljubavi, nježnosti i topline. Kada sve to osjeti on mijenja stav prema okruženju. Očekivalo bi se njegovo dalje kretanje u tom pravcu, ali dolazi iznenadni događaj – ubistvo na plaži, koji vraća Mersoa nazad u samoću.</a:t>
            </a:r>
          </a:p>
        </p:txBody>
      </p:sp>
    </p:spTree>
  </p:cSld>
  <p:clrMapOvr>
    <a:masterClrMapping/>
  </p:clrMapOvr>
  <p:transition>
    <p:newsflash/>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p:spPr>
        <p:txBody>
          <a:bodyPr>
            <a:normAutofit lnSpcReduction="10000"/>
          </a:bodyPr>
          <a:lstStyle/>
          <a:p>
            <a:r>
              <a:rPr lang="sr-Latn-CS" dirty="0"/>
              <a:t>Merso je počinio ubistvo, zbog tog zločina mu je suđeno i osuđen je na smrt.</a:t>
            </a:r>
          </a:p>
          <a:p>
            <a:r>
              <a:rPr lang="sr-Latn-CS" dirty="0"/>
              <a:t>Međutim, sudski proces u prvi plan iznosi Mersoov odnos prema majci i cijelo suđenje svelo se na dokazivanje njegovog bezdušnog odnosa prema njoj. Presuda je formalno utemeljena na ubistvu, ali suštinski, izrečena je zbog njegovog ponašanja u toku sahrane i neposredno posle nje.</a:t>
            </a:r>
          </a:p>
          <a:p>
            <a:r>
              <a:rPr lang="sr-Latn-CS" dirty="0"/>
              <a:t>Ovdje se kao centralno moralno pitanje nije postavljao zločin, nego odnos sina i majke.</a:t>
            </a:r>
            <a:endParaRPr lang="en-US" dirty="0"/>
          </a:p>
        </p:txBody>
      </p:sp>
    </p:spTree>
  </p:cSld>
  <p:clrMapOvr>
    <a:masterClrMapping/>
  </p:clrMapOvr>
  <p:transition>
    <p:newsflash/>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2585</TotalTime>
  <Words>1905</Words>
  <Application>Microsoft Office PowerPoint</Application>
  <PresentationFormat>On-screen Show (4:3)</PresentationFormat>
  <Paragraphs>103</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STRANAC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Filozofija apsurda</vt:lpstr>
      <vt:lpstr>PowerPoint Presentation</vt:lpstr>
      <vt:lpstr>PowerPoint Presentation</vt:lpstr>
      <vt:lpstr>PowerPoint Presentation</vt:lpstr>
      <vt:lpstr>Domaći zadatak</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Australija i Okeamija</dc:title>
  <dc:creator/>
  <cp:lastModifiedBy>Korisnik</cp:lastModifiedBy>
  <cp:revision>296</cp:revision>
  <dcterms:created xsi:type="dcterms:W3CDTF">2006-08-16T00:00:00Z</dcterms:created>
  <dcterms:modified xsi:type="dcterms:W3CDTF">2020-09-16T09:13:31Z</dcterms:modified>
</cp:coreProperties>
</file>