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74" r:id="rId5"/>
    <p:sldId id="275" r:id="rId6"/>
    <p:sldId id="258" r:id="rId7"/>
    <p:sldId id="259" r:id="rId8"/>
    <p:sldId id="260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1878" y="-8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21642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8641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33262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528950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93558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09135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923308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130727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C805490-3C19-4866-BB72-65CAF055D1E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4221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61439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99522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8076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3922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35481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88082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2663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12083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 cstate="print">
            <a:alphaModFix amt="1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05490-3C19-4866-BB72-65CAF055D1E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661776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GEOMETRIJSKE FIGURE U RAVNI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</a:t>
            </a:r>
            <a:r>
              <a:rPr lang="sr-Latn-ME" dirty="0" smtClean="0"/>
              <a:t>OVRŠINA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2985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PRAVOUGAONIK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80321" y="2336873"/>
            <a:ext cx="4673120" cy="3599316"/>
          </a:xfrm>
          <a:prstGeom prst="rect">
            <a:avLst/>
          </a:prstGeom>
        </p:spPr>
      </p:pic>
      <mc:AlternateContent xmlns:mc="http://schemas.openxmlformats.org/markup-compatibility/2006">
        <mc:Choice xmlns=""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645001" y="2568885"/>
                <a:ext cx="4700058" cy="3599316"/>
              </a:xfrm>
            </p:spPr>
            <p:txBody>
              <a:bodyPr>
                <a:normAutofit fontScale="77500" lnSpcReduction="20000"/>
              </a:bodyPr>
              <a:lstStyle/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sr-Latn-ME" sz="3600" b="0" dirty="0" smtClean="0"/>
              </a:p>
              <a:p>
                <a:endParaRPr lang="sr-Latn-ME" sz="3600" b="0" dirty="0" smtClean="0"/>
              </a:p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𝑎𝑏</m:t>
                    </m:r>
                  </m:oMath>
                </a14:m>
                <a:endParaRPr lang="sr-Latn-ME" sz="3600" b="0" dirty="0" smtClean="0"/>
              </a:p>
              <a:p>
                <a:endParaRPr lang="sr-Latn-ME" sz="3600" b="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p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6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600" i="1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600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600" i="1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sr-Latn-ME" sz="3600" dirty="0" smtClean="0"/>
              </a:p>
              <a:p>
                <a:endParaRPr lang="sr-Latn-ME" sz="36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645001" y="2568885"/>
                <a:ext cx="4700058" cy="3599316"/>
              </a:xfrm>
              <a:blipFill rotWithShape="1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1694167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KVADRAT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50799" y="2216609"/>
            <a:ext cx="3980508" cy="4034333"/>
          </a:xfrm>
          <a:prstGeom prst="rect">
            <a:avLst/>
          </a:prstGeom>
        </p:spPr>
      </p:pic>
      <mc:AlternateContent xmlns:mc="http://schemas.openxmlformats.org/markup-compatibility/2006">
        <mc:Choice xmlns=""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631353" y="2651626"/>
                <a:ext cx="4123083" cy="3599316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sr-Latn-ME" sz="3200" b="0" dirty="0" smtClean="0"/>
              </a:p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=4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sr-Latn-ME" sz="3200" b="0" dirty="0" smtClean="0"/>
              </a:p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𝑎</m:t>
                    </m:r>
                    <m:rad>
                      <m:radPr>
                        <m:degHide m:val="on"/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  <m:r>
                      <a:rPr lang="sr-Latn-ME" sz="3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32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631353" y="2651626"/>
                <a:ext cx="4123083" cy="3599316"/>
              </a:xfrm>
              <a:blipFill rotWithShape="0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1838284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PARALELOGRAM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39844" y="2439426"/>
            <a:ext cx="6877882" cy="3496763"/>
          </a:xfrm>
          <a:prstGeom prst="rect">
            <a:avLst/>
          </a:prstGeom>
        </p:spPr>
      </p:pic>
      <mc:AlternateContent xmlns:mc="http://schemas.openxmlformats.org/markup-compatibility/2006">
        <mc:Choice xmlns=""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7709525" y="3326530"/>
                <a:ext cx="4227779" cy="3262160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𝑎</m:t>
                    </m:r>
                    <m:sSub>
                      <m:sSubPr>
                        <m:ctrlPr>
                          <a:rPr lang="sr-Latn-ME" sz="36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𝑏</m:t>
                    </m:r>
                    <m:sSub>
                      <m:sSubPr>
                        <m:ctrlPr>
                          <a:rPr lang="sr-Latn-ME" sz="36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</m:oMath>
                </a14:m>
                <a:endParaRPr lang="sr-Latn-ME" sz="3600" b="0" dirty="0" smtClean="0"/>
              </a:p>
              <a:p>
                <a:endParaRPr lang="sr-Latn-ME" sz="3600" b="0" dirty="0" smtClean="0"/>
              </a:p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US" sz="3600" dirty="0" smtClean="0"/>
              </a:p>
              <a:p>
                <a:pPr marL="0" indent="0">
                  <a:buNone/>
                </a:pPr>
                <a:endParaRPr lang="en-US" sz="3600" dirty="0" smtClean="0"/>
              </a:p>
              <a:p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</a:rPr>
                      <m:t>𝑃</m:t>
                    </m:r>
                    <m:r>
                      <a:rPr lang="en-US" sz="3600" b="0" i="1" smtClean="0">
                        <a:latin typeface="Cambria Math"/>
                      </a:rPr>
                      <m:t>=</m:t>
                    </m:r>
                    <m:r>
                      <a:rPr lang="en-US" sz="3600" b="0" i="1" smtClean="0">
                        <a:latin typeface="Cambria Math"/>
                      </a:rPr>
                      <m:t>𝑎𝑏</m:t>
                    </m:r>
                    <m:func>
                      <m:funcPr>
                        <m:ctrlPr>
                          <a:rPr lang="en-US" sz="3600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e>
                    </m:func>
                  </m:oMath>
                </a14:m>
                <a:endParaRPr lang="en-US" sz="3600" dirty="0" smtClean="0"/>
              </a:p>
              <a:p>
                <a:endParaRPr lang="en-US" sz="36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7709525" y="3326530"/>
                <a:ext cx="4227779" cy="3262160"/>
              </a:xfrm>
              <a:blipFill rotWithShape="1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676405" y="5204564"/>
                <a:ext cx="3984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405" y="5204564"/>
                <a:ext cx="398442" cy="369332"/>
              </a:xfrm>
              <a:prstGeom prst="rect">
                <a:avLst/>
              </a:prstGeom>
              <a:blipFill rotWithShape="1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2157744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ROMB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80939" y="2336873"/>
            <a:ext cx="5909297" cy="3680368"/>
          </a:xfrm>
          <a:prstGeom prst="rect">
            <a:avLst/>
          </a:prstGeom>
        </p:spPr>
      </p:pic>
      <mc:AlternateContent xmlns:mc="http://schemas.openxmlformats.org/markup-compatibility/2006">
        <mc:Choice xmlns=""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663847" y="2116899"/>
                <a:ext cx="5348613" cy="4741101"/>
              </a:xfrm>
            </p:spPr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20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20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i="1" smtClean="0">
                        <a:latin typeface="Cambria Math" panose="02040503050406030204" pitchFamily="18" charset="0"/>
                      </a:rPr>
                      <m:t>𝑎</m:t>
                    </m:r>
                    <m:sSub>
                      <m:sSubPr>
                        <m:ctrlPr>
                          <a:rPr lang="sr-Latn-ME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=4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sr-Latn-ME" sz="3200" b="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sr-Latn-ME" sz="3200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sr-Latn-ME" sz="3200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ME" sz="3200" b="0" i="1" smtClean="0"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sr-Latn-ME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sr-Latn-ME" sz="3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sr-Latn-ME" sz="3200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sr-Latn-ME" sz="3200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ME" sz="3200" b="0" i="1" smtClean="0"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sr-Latn-ME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sr-Latn-ME" sz="3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h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/>
                              </a:rPr>
                              <m:t>𝑎</m:t>
                            </m:r>
                          </m:sub>
                        </m:sSub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3200" dirty="0" smtClean="0"/>
              </a:p>
              <a:p>
                <a:pPr marL="0" indent="0">
                  <a:buNone/>
                </a:pPr>
                <a:endParaRPr lang="en-US" sz="3200" dirty="0" smtClean="0"/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𝑃</m:t>
                    </m:r>
                    <m:r>
                      <a:rPr lang="en-US" sz="32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func>
                      <m:func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sz="3200" b="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e>
                    </m:func>
                  </m:oMath>
                </a14:m>
                <a:endParaRPr lang="en-US" sz="3200" dirty="0" smtClean="0"/>
              </a:p>
              <a:p>
                <a:endParaRPr lang="en-US" sz="32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663847" y="2116899"/>
                <a:ext cx="5348613" cy="4741101"/>
              </a:xfrm>
              <a:blipFill rotWithShape="1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138772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TRAPEZ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31046" y="2517430"/>
            <a:ext cx="5684413" cy="3569472"/>
          </a:xfrm>
          <a:prstGeom prst="rect">
            <a:avLst/>
          </a:prstGeom>
        </p:spPr>
      </p:pic>
      <mc:AlternateContent xmlns:mc="http://schemas.openxmlformats.org/markup-compatibility/2006">
        <mc:Choice xmlns=""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713952" y="2292263"/>
                <a:ext cx="5123144" cy="4384109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lang="sr-Latn-ME" sz="3600" b="0" dirty="0" smtClean="0"/>
              </a:p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sr-Latn-ME" sz="3600" b="0" dirty="0" smtClean="0"/>
              </a:p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𝑚h</m:t>
                    </m:r>
                  </m:oMath>
                </a14:m>
                <a:endParaRPr lang="en-US" sz="3600" dirty="0" smtClean="0"/>
              </a:p>
              <a:p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</a:rPr>
                      <m:t>𝑚</m:t>
                    </m:r>
                    <m:r>
                      <a:rPr lang="en-US" sz="36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</a:rPr>
                          <m:t>𝑎</m:t>
                        </m:r>
                        <m:r>
                          <a:rPr lang="en-US" sz="3600" b="0" i="1" smtClean="0">
                            <a:latin typeface="Cambria Math"/>
                          </a:rPr>
                          <m:t>+</m:t>
                        </m:r>
                        <m:r>
                          <a:rPr lang="en-US" sz="3600" b="0" i="1" smtClean="0"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713952" y="2292263"/>
                <a:ext cx="5123144" cy="4384109"/>
              </a:xfrm>
              <a:blipFill rotWithShape="1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3733146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JEDNAKOKRAKI TRAPEZ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12549" y="2336873"/>
            <a:ext cx="6117496" cy="3897377"/>
          </a:xfrm>
          <a:prstGeom prst="rect">
            <a:avLst/>
          </a:prstGeom>
        </p:spPr>
      </p:pic>
      <mc:AlternateContent xmlns:mc="http://schemas.openxmlformats.org/markup-compatibility/2006">
        <mc:Choice xmlns=""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986195" y="2104374"/>
                <a:ext cx="4988687" cy="3914290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sr-Latn-ME" sz="3600" b="0" dirty="0" smtClean="0"/>
              </a:p>
              <a:p>
                <a14:m>
                  <m:oMath xmlns:m="http://schemas.openxmlformats.org/officeDocument/2006/math">
                    <m:r>
                      <a:rPr lang="sr-Latn-ME" sz="36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Latn-ME" sz="3600" i="1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sr-Latn-ME" sz="360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6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p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60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i="1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60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sr-Latn-ME" sz="36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sr-Latn-ME" sz="36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sr-Latn-ME" sz="3600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num>
                              <m:den>
                                <m:r>
                                  <a:rPr lang="sr-Latn-ME" sz="36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60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</a:rPr>
                          <m:t>𝑑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6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36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</a:rPr>
                          <m:t>h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6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3600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b="0" i="1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600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3600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US" sz="3600" b="0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3600" b="0" i="1" smtClean="0">
                                    <a:latin typeface="Cambria Math"/>
                                  </a:rPr>
                                  <m:t>𝑏</m:t>
                                </m:r>
                              </m:num>
                              <m:den>
                                <m:r>
                                  <a:rPr lang="en-US" sz="3600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sz="3600" dirty="0" smtClean="0"/>
              </a:p>
              <a:p>
                <a:endParaRPr lang="en-US" sz="36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986195" y="2104374"/>
                <a:ext cx="4988687" cy="3914290"/>
              </a:xfrm>
              <a:blipFill rotWithShape="1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 flipV="1">
            <a:off x="551145" y="2730674"/>
            <a:ext cx="3858017" cy="30939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175225" y="319413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06069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PRAVOUGLI TRAPEZ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57185" y="2444042"/>
            <a:ext cx="4779809" cy="3492147"/>
          </a:xfrm>
          <a:prstGeom prst="rect">
            <a:avLst/>
          </a:prstGeom>
        </p:spPr>
      </p:pic>
      <mc:AlternateContent xmlns:mc="http://schemas.openxmlformats.org/markup-compatibility/2006">
        <mc:Choice xmlns="" xmlns:a14="http://schemas.microsoft.com/office/drawing/2010/main" Requires="a14">
          <p:sp>
            <p:nvSpPr>
              <p:cNvPr id="6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12737" y="3005613"/>
                <a:ext cx="4700059" cy="2494434"/>
              </a:xfrm>
            </p:spPr>
            <p:txBody>
              <a:bodyPr>
                <a:normAutofit fontScale="92500"/>
              </a:bodyPr>
              <a:lstStyle/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lang="sr-Latn-ME" sz="3600" b="0" dirty="0" smtClean="0"/>
              </a:p>
              <a:p>
                <a14:m>
                  <m:oMath xmlns:m="http://schemas.openxmlformats.org/officeDocument/2006/math">
                    <m:r>
                      <a:rPr lang="sr-Latn-ME" sz="36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Latn-ME" sz="3600" i="1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sr-Latn-ME" sz="360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6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p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60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sr-Latn-ME" sz="36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sr-Latn-ME" sz="36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sr-Latn-ME" sz="36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p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600" b="0" dirty="0" smtClean="0"/>
              </a:p>
              <a:p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</a:rPr>
                      <m:t>𝑑</m:t>
                    </m:r>
                    <m:r>
                      <a:rPr lang="en-US" sz="3600" b="0" i="1" smtClean="0">
                        <a:latin typeface="Cambria Math"/>
                      </a:rPr>
                      <m:t>=</m:t>
                    </m:r>
                    <m:r>
                      <a:rPr lang="en-US" sz="3600" b="0" i="1" smtClean="0">
                        <a:latin typeface="Cambria Math"/>
                      </a:rPr>
                      <m:t>h</m:t>
                    </m:r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6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12737" y="3005613"/>
                <a:ext cx="4700059" cy="2494434"/>
              </a:xfrm>
              <a:blipFill rotWithShape="1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1589133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ME" sz="9600" dirty="0" smtClean="0"/>
              <a:t>ŠESTOUGAO</a:t>
            </a:r>
            <a:endParaRPr lang="en-US" sz="9600" dirty="0"/>
          </a:p>
        </p:txBody>
      </p:sp>
    </p:spTree>
    <p:extLst>
      <p:ext uri="{BB962C8B-B14F-4D97-AF65-F5344CB8AC3E}">
        <p14:creationId xmlns="" xmlns:p14="http://schemas.microsoft.com/office/powerpoint/2010/main" val="229348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PRAVILAN ŠESTOUGAO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80321" y="2159379"/>
            <a:ext cx="4482586" cy="4496363"/>
          </a:xfrm>
          <a:prstGeom prst="rect">
            <a:avLst/>
          </a:prstGeom>
        </p:spPr>
      </p:pic>
      <mc:AlternateContent xmlns:mc="http://schemas.openxmlformats.org/markup-compatibility/2006">
        <mc:Choice xmlns="" xmlns:a14="http://schemas.microsoft.com/office/drawing/2010/main" Requires="a14">
          <p:sp>
            <p:nvSpPr>
              <p:cNvPr id="6" name="Content Placeholder 5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812543" y="2383640"/>
                <a:ext cx="3481639" cy="4047840"/>
              </a:xfrm>
            </p:spPr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=6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sr-Latn-ME" sz="3200" b="0" dirty="0" smtClean="0"/>
              </a:p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=6</m:t>
                    </m:r>
                    <m:f>
                      <m:fPr>
                        <m:ctrlPr>
                          <a:rPr lang="sr-Latn-ME" sz="3200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r-Latn-ME" sz="32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ad>
                          <m:radPr>
                            <m:degHide m:val="on"/>
                            <m:ctrlPr>
                              <a:rPr lang="sr-Latn-ME" sz="3200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sr-Latn-ME" sz="3200" b="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ME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i="1">
                        <a:latin typeface="Cambria Math" panose="02040503050406030204" pitchFamily="18" charset="0"/>
                      </a:rPr>
                      <m:t>𝑎</m:t>
                    </m:r>
                    <m:rad>
                      <m:radPr>
                        <m:degHide m:val="on"/>
                        <m:ctrlPr>
                          <a:rPr lang="sr-Latn-ME" sz="320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ME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  <m:r>
                      <a:rPr lang="sr-Latn-ME" sz="3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ME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  <m:r>
                      <a:rPr lang="sr-Latn-ME" sz="3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ad>
                          <m:radPr>
                            <m:degHide m:val="on"/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r-Latn-ME" sz="3200" dirty="0"/>
              </a:p>
              <a:p>
                <a:endParaRPr lang="sr-Latn-ME" sz="3200" dirty="0"/>
              </a:p>
              <a:p>
                <a:endParaRPr lang="sr-Latn-ME" sz="3200" dirty="0"/>
              </a:p>
              <a:p>
                <a:endParaRPr lang="sr-Latn-ME" sz="3200" b="0" dirty="0" smtClean="0"/>
              </a:p>
              <a:p>
                <a:endParaRPr lang="en-US" sz="3200" dirty="0"/>
              </a:p>
            </p:txBody>
          </p:sp>
        </mc:Choice>
        <mc:Fallback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812543" y="2383640"/>
                <a:ext cx="3481639" cy="4047840"/>
              </a:xfrm>
              <a:blipFill rotWithShape="0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 flipV="1">
            <a:off x="1929008" y="2705622"/>
            <a:ext cx="1991639" cy="34697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929008" y="4440477"/>
            <a:ext cx="2981195" cy="17348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644802" y="4665945"/>
                <a:ext cx="5516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𝑑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4802" y="4665945"/>
                <a:ext cx="551689" cy="369332"/>
              </a:xfrm>
              <a:prstGeom prst="rect">
                <a:avLst/>
              </a:prstGeom>
              <a:blipFill rotWithShape="1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3947550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ZADACI:</a:t>
            </a:r>
            <a:endParaRPr lang="en-US" dirty="0"/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80321" y="2527942"/>
                <a:ext cx="11124993" cy="3599316"/>
              </a:xfrm>
            </p:spPr>
            <p:txBody>
              <a:bodyPr>
                <a:noAutofit/>
              </a:bodyPr>
              <a:lstStyle/>
              <a:p>
                <a:pPr marL="457200" indent="-457200">
                  <a:buFont typeface="+mj-lt"/>
                  <a:buAutoNum type="arabicPeriod"/>
                </a:pPr>
                <a:r>
                  <a:rPr lang="en-US" sz="3200" dirty="0" smtClean="0"/>
                  <a:t>Izračunati</a:t>
                </a:r>
                <a:r>
                  <a:rPr lang="en-US" sz="3200" dirty="0"/>
                  <a:t/>
                </a:r>
                <a:r>
                  <a:rPr lang="en-US" sz="3200" dirty="0" err="1"/>
                  <a:t>obim</a:t>
                </a:r>
                <a:r>
                  <a:rPr lang="en-US" sz="3200" dirty="0"/>
                  <a:t/>
                </a:r>
                <a:r>
                  <a:rPr lang="en-US" sz="3200" dirty="0" err="1"/>
                  <a:t>i</a:t>
                </a:r>
                <a:r>
                  <a:rPr lang="en-US" sz="3200" dirty="0"/>
                  <a:t/>
                </a:r>
                <a:r>
                  <a:rPr lang="en-US" sz="3200" dirty="0" err="1"/>
                  <a:t>površinu</a:t>
                </a:r>
                <a:r>
                  <a:rPr lang="en-US" sz="3200" dirty="0"/>
                  <a:t/>
                </a:r>
                <a:r>
                  <a:rPr lang="en-US" sz="3200" dirty="0" err="1"/>
                  <a:t>kvadrata</a:t>
                </a:r>
                <a:r>
                  <a:rPr lang="en-US" sz="3200" dirty="0"/>
                  <a:t/>
                </a:r>
                <a:r>
                  <a:rPr lang="en-US" sz="3200" dirty="0" err="1"/>
                  <a:t>dijagonale</a:t>
                </a:r>
                <a:r>
                  <a:rPr lang="en-US" sz="3200" dirty="0"/>
                  <a:t/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3</m:t>
                    </m:r>
                    <m:rad>
                      <m:radPr>
                        <m:degHide m:val="on"/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m:rPr>
                        <m:sty m:val="p"/>
                      </m:rPr>
                      <a:rPr lang="sr-Latn-ME" sz="3200" b="0" i="0" smtClean="0">
                        <a:latin typeface="Cambria Math" panose="02040503050406030204" pitchFamily="18" charset="0"/>
                      </a:rPr>
                      <m:t>cm</m:t>
                    </m:r>
                  </m:oMath>
                </a14:m>
                <a:r>
                  <a:rPr lang="en-US" sz="3200" dirty="0" smtClean="0"/>
                  <a:t> .</a:t>
                </a:r>
                <a:endParaRPr lang="sr-Latn-ME" sz="3200" dirty="0" smtClean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3200" dirty="0" err="1"/>
                  <a:t>Izračunati</a:t>
                </a:r>
                <a:r>
                  <a:rPr lang="en-US" sz="3200" dirty="0"/>
                  <a:t/>
                </a:r>
                <a:r>
                  <a:rPr lang="en-US" sz="3200" dirty="0" err="1"/>
                  <a:t>površinu</a:t>
                </a:r>
                <a:r>
                  <a:rPr lang="en-US" sz="3200" dirty="0"/>
                  <a:t/>
                </a:r>
                <a:r>
                  <a:rPr lang="en-US" sz="3200" dirty="0" err="1"/>
                  <a:t>pravougaonika</a:t>
                </a:r>
                <a:r>
                  <a:rPr lang="en-US" sz="3200" dirty="0"/>
                  <a:t/>
                </a:r>
                <a:r>
                  <a:rPr lang="en-US" sz="3200" dirty="0" err="1"/>
                  <a:t>čija</a:t>
                </a:r>
                <a:r>
                  <a:rPr lang="en-US" sz="3200" dirty="0"/>
                  <a:t> je </a:t>
                </a:r>
                <a:r>
                  <a:rPr lang="en-US" sz="3200" dirty="0" err="1"/>
                  <a:t>stranica</a:t>
                </a:r>
                <a:r>
                  <a:rPr lang="en-US" sz="3200" dirty="0"/>
                  <a:t/>
                </a:r>
                <a:r>
                  <a:rPr lang="en-US" sz="3200" i="1" dirty="0" smtClean="0"/>
                  <a:t>a</a:t>
                </a:r>
                <a:r>
                  <a:rPr lang="sr-Latn-ME" sz="3200" dirty="0" smtClean="0"/>
                  <a:t>=</a:t>
                </a:r>
                <a:r>
                  <a:rPr lang="en-US" sz="3200" dirty="0" smtClean="0"/>
                  <a:t>5</a:t>
                </a:r>
                <a:r>
                  <a:rPr lang="sr-Latn-ME" sz="3200" dirty="0" smtClean="0"/>
                  <a:t> cm</a:t>
                </a:r>
                <a:r>
                  <a:rPr lang="en-US" sz="3200" dirty="0" smtClean="0"/>
                  <a:t>, </a:t>
                </a:r>
                <a:r>
                  <a:rPr lang="en-US" sz="3200" dirty="0"/>
                  <a:t>a </a:t>
                </a:r>
                <a:r>
                  <a:rPr lang="en-US" sz="3200" dirty="0" err="1"/>
                  <a:t>dijagonala</a:t>
                </a:r>
                <a:r>
                  <a:rPr lang="en-US" sz="3200" dirty="0"/>
                  <a:t/>
                </a:r>
                <a:r>
                  <a:rPr lang="en-US" sz="3200" i="1" dirty="0" smtClean="0"/>
                  <a:t>d</a:t>
                </a:r>
                <a:r>
                  <a:rPr lang="sr-Latn-ME" sz="3200" dirty="0" smtClean="0"/>
                  <a:t>=</a:t>
                </a:r>
                <a:r>
                  <a:rPr lang="en-US" sz="3200" dirty="0" smtClean="0"/>
                  <a:t>13</a:t>
                </a:r>
                <a:r>
                  <a:rPr lang="sr-Latn-ME" sz="3200" dirty="0" smtClean="0"/>
                  <a:t> cm</a:t>
                </a:r>
                <a:r>
                  <a:rPr lang="en-US" sz="3200" dirty="0" smtClean="0"/>
                  <a:t>.</a:t>
                </a:r>
                <a:endParaRPr lang="sr-Latn-ME" sz="3200" dirty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pl-PL" sz="3200" dirty="0" smtClean="0"/>
                  <a:t>Izračunati </a:t>
                </a:r>
                <a:r>
                  <a:rPr lang="pl-PL" sz="3200" dirty="0"/>
                  <a:t>dijagonalu pravougaonika čiji je obim </a:t>
                </a:r>
                <a:r>
                  <a:rPr lang="pl-PL" sz="3200" dirty="0" smtClean="0"/>
                  <a:t>28 cm, </a:t>
                </a:r>
                <a:r>
                  <a:rPr lang="pl-PL" sz="3200" dirty="0"/>
                  <a:t>a jedna stranica za 2 duža </a:t>
                </a:r>
                <a:r>
                  <a:rPr lang="pl-PL" sz="3200" dirty="0" smtClean="0"/>
                  <a:t>od </a:t>
                </a:r>
                <a:r>
                  <a:rPr lang="en-US" sz="3200" dirty="0" err="1" smtClean="0"/>
                  <a:t>druge</a:t>
                </a:r>
                <a:r>
                  <a:rPr lang="en-US" sz="3200" dirty="0" smtClean="0"/>
                  <a:t>.</a:t>
                </a:r>
                <a:endParaRPr lang="sr-Latn-ME" sz="3200" dirty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it-IT" sz="3200" dirty="0" smtClean="0"/>
                  <a:t>Stranice </a:t>
                </a:r>
                <a:r>
                  <a:rPr lang="it-IT" sz="3200" dirty="0"/>
                  <a:t>paralelograma su </a:t>
                </a:r>
                <a:r>
                  <a:rPr lang="it-IT" sz="3200" i="1" dirty="0" smtClean="0"/>
                  <a:t>a</a:t>
                </a:r>
                <a:r>
                  <a:rPr lang="sr-Latn-ME" sz="3200" i="1" dirty="0" smtClean="0"/>
                  <a:t>=</a:t>
                </a:r>
                <a:r>
                  <a:rPr lang="it-IT" sz="3200" dirty="0" smtClean="0"/>
                  <a:t>5</a:t>
                </a:r>
                <a:r>
                  <a:rPr lang="sr-Latn-ME" sz="3200" dirty="0" smtClean="0"/>
                  <a:t> cm</a:t>
                </a:r>
                <a:r>
                  <a:rPr lang="it-IT" sz="3200" dirty="0" smtClean="0"/>
                  <a:t>, </a:t>
                </a:r>
                <a:r>
                  <a:rPr lang="it-IT" sz="3200" i="1" dirty="0" smtClean="0"/>
                  <a:t>b</a:t>
                </a:r>
                <a:r>
                  <a:rPr lang="sr-Latn-ME" sz="3200" i="1" dirty="0" smtClean="0"/>
                  <a:t>=</a:t>
                </a:r>
                <a:r>
                  <a:rPr lang="it-IT" sz="3200" dirty="0" smtClean="0"/>
                  <a:t>7</a:t>
                </a:r>
                <a:r>
                  <a:rPr lang="sr-Latn-ME" sz="3200" dirty="0" smtClean="0"/>
                  <a:t> cm</a:t>
                </a:r>
                <a:r>
                  <a:rPr lang="it-IT" sz="3200" dirty="0" smtClean="0"/>
                  <a:t>, </a:t>
                </a:r>
                <a:r>
                  <a:rPr lang="it-IT" sz="3200" dirty="0"/>
                  <a:t>a površina </a:t>
                </a:r>
                <a:r>
                  <a:rPr lang="it-IT" sz="3200" dirty="0" smtClean="0"/>
                  <a:t>70</a:t>
                </a:r>
                <a:r>
                  <a:rPr lang="sr-Latn-ME" sz="3200" dirty="0" smtClean="0"/>
                  <a:t> cm</a:t>
                </a:r>
                <a:r>
                  <a:rPr lang="sr-Latn-ME" sz="3200" baseline="30000" dirty="0" smtClean="0"/>
                  <a:t>2</a:t>
                </a:r>
                <a:r>
                  <a:rPr lang="it-IT" sz="3200" dirty="0" smtClean="0"/>
                  <a:t>. </a:t>
                </a:r>
                <a:r>
                  <a:rPr lang="it-IT" sz="3200" dirty="0"/>
                  <a:t>Izračunati visine </a:t>
                </a:r>
                <a:r>
                  <a:rPr lang="it-IT" sz="3200" dirty="0" smtClean="0"/>
                  <a:t>koje</a:t>
                </a:r>
                <a:r>
                  <a:rPr lang="sr-Latn-ME" sz="3200" dirty="0" smtClean="0"/>
                  <a:t/>
                </a:r>
                <a:r>
                  <a:rPr lang="en-US" sz="3200" dirty="0" err="1" smtClean="0"/>
                  <a:t>odgovaraju</a:t>
                </a:r>
                <a:r>
                  <a:rPr lang="en-US" sz="3200" dirty="0" smtClean="0"/>
                  <a:t/>
                </a:r>
                <a:r>
                  <a:rPr lang="en-US" sz="3200" dirty="0" err="1"/>
                  <a:t>stranicama</a:t>
                </a:r>
                <a:r>
                  <a:rPr lang="en-US" sz="3200" dirty="0"/>
                  <a:t/>
                </a:r>
                <a:r>
                  <a:rPr lang="en-US" sz="3200" i="1" dirty="0"/>
                  <a:t>a </a:t>
                </a:r>
                <a:r>
                  <a:rPr lang="en-US" sz="3200" dirty="0" err="1"/>
                  <a:t>i</a:t>
                </a:r>
                <a:r>
                  <a:rPr lang="en-US" sz="3200" dirty="0"/>
                  <a:t/>
                </a:r>
                <a:r>
                  <a:rPr lang="en-US" sz="3200" i="1" dirty="0" smtClean="0"/>
                  <a:t>b</a:t>
                </a:r>
                <a:r>
                  <a:rPr lang="en-US" sz="3200" dirty="0" smtClean="0"/>
                  <a:t>.</a:t>
                </a:r>
                <a:endParaRPr lang="sr-Latn-ME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0321" y="2527942"/>
                <a:ext cx="11124993" cy="3599316"/>
              </a:xfrm>
              <a:blipFill rotWithShape="0">
                <a:blip r:embed="rId2" cstate="print"/>
                <a:stretch>
                  <a:fillRect l="-1370" t="-2373" r="-932" b="-52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3302878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ME" sz="9600" dirty="0" smtClean="0"/>
              <a:t>TROUGAO</a:t>
            </a:r>
            <a:endParaRPr lang="en-US" sz="9600" dirty="0"/>
          </a:p>
        </p:txBody>
      </p:sp>
    </p:spTree>
    <p:extLst>
      <p:ext uri="{BB962C8B-B14F-4D97-AF65-F5344CB8AC3E}">
        <p14:creationId xmlns="" xmlns:p14="http://schemas.microsoft.com/office/powerpoint/2010/main" val="142443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ZADACI: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10688264" cy="3599316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en-US" sz="3000" dirty="0" err="1"/>
              <a:t>Stranice</a:t>
            </a:r>
            <a:r>
              <a:rPr lang="en-US" sz="3000" dirty="0"/>
              <a:t> </a:t>
            </a:r>
            <a:r>
              <a:rPr lang="en-US" sz="3000" dirty="0" err="1"/>
              <a:t>paralelograma</a:t>
            </a:r>
            <a:r>
              <a:rPr lang="en-US" sz="3000" dirty="0"/>
              <a:t> </a:t>
            </a:r>
            <a:r>
              <a:rPr lang="en-US" sz="3000" dirty="0" err="1"/>
              <a:t>su</a:t>
            </a:r>
            <a:r>
              <a:rPr lang="en-US" sz="3000" dirty="0"/>
              <a:t> </a:t>
            </a:r>
            <a:r>
              <a:rPr lang="en-US" sz="3000" i="1" dirty="0"/>
              <a:t>a</a:t>
            </a:r>
            <a:r>
              <a:rPr lang="sr-Latn-ME" sz="3000" i="1" dirty="0"/>
              <a:t>=</a:t>
            </a:r>
            <a:r>
              <a:rPr lang="en-US" sz="3000" dirty="0"/>
              <a:t>6</a:t>
            </a:r>
            <a:r>
              <a:rPr lang="sr-Latn-ME" sz="3000" dirty="0"/>
              <a:t> cm</a:t>
            </a:r>
            <a:r>
              <a:rPr lang="en-US" sz="3000" dirty="0"/>
              <a:t>, </a:t>
            </a:r>
            <a:r>
              <a:rPr lang="en-US" sz="3000" i="1" dirty="0"/>
              <a:t>b</a:t>
            </a:r>
            <a:r>
              <a:rPr lang="sr-Latn-ME" sz="3000" i="1" dirty="0"/>
              <a:t>=</a:t>
            </a:r>
            <a:r>
              <a:rPr lang="en-US" sz="3000" dirty="0"/>
              <a:t>8</a:t>
            </a:r>
            <a:r>
              <a:rPr lang="sr-Latn-ME" sz="3000" dirty="0"/>
              <a:t> cm</a:t>
            </a:r>
            <a:r>
              <a:rPr lang="en-US" sz="3000" dirty="0"/>
              <a:t>, a </a:t>
            </a:r>
            <a:r>
              <a:rPr lang="en-US" sz="3000" dirty="0" err="1"/>
              <a:t>ugao</a:t>
            </a:r>
            <a:r>
              <a:rPr lang="en-US" sz="3000" dirty="0"/>
              <a:t> </a:t>
            </a:r>
            <a:r>
              <a:rPr lang="en-US" sz="3000" dirty="0" err="1"/>
              <a:t>između</a:t>
            </a:r>
            <a:r>
              <a:rPr lang="en-US" sz="3000" dirty="0"/>
              <a:t> </a:t>
            </a:r>
            <a:r>
              <a:rPr lang="en-US" sz="3000" dirty="0" err="1"/>
              <a:t>njih</a:t>
            </a:r>
            <a:r>
              <a:rPr lang="sr-Latn-ME" sz="3000" dirty="0"/>
              <a:t> je 30°</a:t>
            </a:r>
            <a:r>
              <a:rPr lang="en-US" sz="3000" dirty="0"/>
              <a:t>. </a:t>
            </a:r>
            <a:r>
              <a:rPr lang="en-US" sz="3000" dirty="0" err="1"/>
              <a:t>Izračunati</a:t>
            </a:r>
            <a:r>
              <a:rPr lang="sr-Latn-ME" sz="3000" dirty="0"/>
              <a:t> </a:t>
            </a:r>
            <a:r>
              <a:rPr lang="en-US" sz="3000" dirty="0" err="1"/>
              <a:t>površinu</a:t>
            </a:r>
            <a:r>
              <a:rPr lang="en-US" sz="3000" dirty="0"/>
              <a:t> </a:t>
            </a:r>
            <a:r>
              <a:rPr lang="en-US" sz="3000" dirty="0" err="1" smtClean="0"/>
              <a:t>paralelograma</a:t>
            </a:r>
            <a:r>
              <a:rPr lang="en-US" sz="3000" dirty="0" smtClean="0"/>
              <a:t>.</a:t>
            </a:r>
            <a:endParaRPr lang="sr-Latn-ME" sz="3000" dirty="0"/>
          </a:p>
          <a:p>
            <a:pPr marL="457200" indent="-457200">
              <a:buFont typeface="+mj-lt"/>
              <a:buAutoNum type="arabicPeriod" startAt="5"/>
            </a:pPr>
            <a:r>
              <a:rPr lang="en-US" sz="3000" dirty="0" err="1" smtClean="0"/>
              <a:t>Izračunati</a:t>
            </a:r>
            <a:r>
              <a:rPr lang="en-US" sz="3000" dirty="0" smtClean="0"/>
              <a:t> </a:t>
            </a:r>
            <a:r>
              <a:rPr lang="en-US" sz="3000" dirty="0" err="1"/>
              <a:t>površinu</a:t>
            </a:r>
            <a:r>
              <a:rPr lang="en-US" sz="3000" dirty="0"/>
              <a:t> </a:t>
            </a:r>
            <a:r>
              <a:rPr lang="sr-Latn-ME" sz="3000" dirty="0" smtClean="0"/>
              <a:t>i stranicu</a:t>
            </a:r>
            <a:r>
              <a:rPr lang="en-US" sz="3000" dirty="0" smtClean="0"/>
              <a:t> </a:t>
            </a:r>
            <a:r>
              <a:rPr lang="en-US" sz="3000" dirty="0" err="1"/>
              <a:t>romba</a:t>
            </a:r>
            <a:r>
              <a:rPr lang="en-US" sz="3000" dirty="0"/>
              <a:t>, </a:t>
            </a:r>
            <a:r>
              <a:rPr lang="en-US" sz="3000" dirty="0" err="1"/>
              <a:t>ako</a:t>
            </a:r>
            <a:r>
              <a:rPr lang="en-US" sz="3000" dirty="0"/>
              <a:t> </a:t>
            </a:r>
            <a:r>
              <a:rPr lang="en-US" sz="3000" dirty="0" smtClean="0"/>
              <a:t>je:</a:t>
            </a:r>
            <a:r>
              <a:rPr lang="en-US" sz="3000" i="1" dirty="0" smtClean="0"/>
              <a:t>d</a:t>
            </a:r>
            <a:r>
              <a:rPr lang="en-US" sz="3000" baseline="-25000" dirty="0" smtClean="0"/>
              <a:t>1</a:t>
            </a:r>
            <a:r>
              <a:rPr lang="sr-Latn-ME" sz="3000" dirty="0" smtClean="0"/>
              <a:t>=</a:t>
            </a:r>
            <a:r>
              <a:rPr lang="en-US" sz="3000" dirty="0" smtClean="0"/>
              <a:t>24</a:t>
            </a:r>
            <a:r>
              <a:rPr lang="sr-Latn-ME" sz="3000" dirty="0" smtClean="0"/>
              <a:t> cm</a:t>
            </a:r>
            <a:r>
              <a:rPr lang="en-US" sz="3000" dirty="0" smtClean="0"/>
              <a:t>, </a:t>
            </a:r>
            <a:r>
              <a:rPr lang="en-US" sz="3000" i="1" dirty="0" smtClean="0"/>
              <a:t>d</a:t>
            </a:r>
            <a:r>
              <a:rPr lang="en-US" sz="3000" baseline="-25000" dirty="0" smtClean="0"/>
              <a:t>2</a:t>
            </a:r>
            <a:r>
              <a:rPr lang="sr-Latn-ME" sz="3000" dirty="0" smtClean="0"/>
              <a:t>=</a:t>
            </a:r>
            <a:r>
              <a:rPr lang="en-US" sz="3000" dirty="0" smtClean="0"/>
              <a:t>10</a:t>
            </a:r>
            <a:r>
              <a:rPr lang="sr-Latn-ME" sz="3000" dirty="0" smtClean="0"/>
              <a:t> cm.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US" sz="3000" dirty="0" err="1" smtClean="0"/>
              <a:t>Jednakokraki</a:t>
            </a:r>
            <a:r>
              <a:rPr lang="en-US" sz="3000" dirty="0" smtClean="0"/>
              <a:t> </a:t>
            </a:r>
            <a:r>
              <a:rPr lang="en-US" sz="3000" dirty="0" err="1"/>
              <a:t>trapez</a:t>
            </a:r>
            <a:r>
              <a:rPr lang="en-US" sz="3000" dirty="0"/>
              <a:t> ABCD </a:t>
            </a:r>
            <a:r>
              <a:rPr lang="en-US" sz="3000" dirty="0" err="1"/>
              <a:t>ima</a:t>
            </a:r>
            <a:r>
              <a:rPr lang="en-US" sz="3000" dirty="0"/>
              <a:t> </a:t>
            </a:r>
            <a:r>
              <a:rPr lang="en-US" sz="3000" dirty="0" err="1"/>
              <a:t>osnovice</a:t>
            </a:r>
            <a:r>
              <a:rPr lang="en-US" sz="3000" dirty="0"/>
              <a:t> AB=28 cm </a:t>
            </a:r>
            <a:r>
              <a:rPr lang="en-US" sz="3000" dirty="0" err="1"/>
              <a:t>i</a:t>
            </a:r>
            <a:r>
              <a:rPr lang="en-US" sz="3000" dirty="0"/>
              <a:t> CD=4 cm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visinu</a:t>
            </a:r>
            <a:r>
              <a:rPr lang="en-US" sz="3000" dirty="0"/>
              <a:t> 5 </a:t>
            </a:r>
            <a:r>
              <a:rPr lang="en-US" sz="3000" dirty="0" smtClean="0"/>
              <a:t>cm.</a:t>
            </a:r>
            <a:r>
              <a:rPr lang="sr-Latn-ME" sz="3000" dirty="0" smtClean="0"/>
              <a:t> </a:t>
            </a:r>
            <a:r>
              <a:rPr lang="en-US" sz="3000" dirty="0" err="1" smtClean="0"/>
              <a:t>Izračunati</a:t>
            </a:r>
            <a:r>
              <a:rPr lang="en-US" sz="3000" dirty="0" smtClean="0"/>
              <a:t> </a:t>
            </a:r>
            <a:r>
              <a:rPr lang="en-US" sz="3000" dirty="0" err="1"/>
              <a:t>dužinu</a:t>
            </a:r>
            <a:r>
              <a:rPr lang="en-US" sz="3000" dirty="0"/>
              <a:t> </a:t>
            </a:r>
            <a:r>
              <a:rPr lang="en-US" sz="3000" dirty="0" err="1"/>
              <a:t>kraka</a:t>
            </a:r>
            <a:r>
              <a:rPr lang="en-US" sz="3000" dirty="0"/>
              <a:t> </a:t>
            </a:r>
            <a:r>
              <a:rPr lang="en-US" sz="3000" dirty="0" smtClean="0"/>
              <a:t>AD.</a:t>
            </a:r>
            <a:endParaRPr lang="sr-Latn-ME" sz="3000" dirty="0"/>
          </a:p>
          <a:p>
            <a:pPr marL="0" indent="0">
              <a:buNone/>
            </a:pPr>
            <a:endParaRPr lang="en-US" sz="3000" dirty="0"/>
          </a:p>
        </p:txBody>
      </p:sp>
    </p:spTree>
    <p:extLst>
      <p:ext uri="{BB962C8B-B14F-4D97-AF65-F5344CB8AC3E}">
        <p14:creationId xmlns="" xmlns:p14="http://schemas.microsoft.com/office/powerpoint/2010/main" val="1081757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TROUGAO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85600" y="2336873"/>
            <a:ext cx="5545912" cy="3894071"/>
          </a:xfrm>
          <a:prstGeom prst="rect">
            <a:avLst/>
          </a:prstGeom>
        </p:spPr>
      </p:pic>
      <mc:AlternateContent xmlns:mc="http://schemas.openxmlformats.org/markup-compatibility/2006">
        <mc:Choice xmlns=""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26386" y="2355337"/>
                <a:ext cx="5583394" cy="3875607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𝑷</m:t>
                    </m:r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  <m:sSub>
                          <m:sSubPr>
                            <m:ctrlPr>
                              <a:rPr lang="sr-Latn-ME" sz="3200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𝒉</m:t>
                            </m:r>
                          </m:e>
                          <m:sub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</m:num>
                      <m:den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  <m:sSub>
                          <m:sSubPr>
                            <m:ctrlPr>
                              <a:rPr lang="sr-Latn-ME" sz="3200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𝒉</m:t>
                            </m:r>
                          </m:e>
                          <m:sub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𝒃</m:t>
                            </m:r>
                          </m:sub>
                        </m:sSub>
                      </m:num>
                      <m:den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𝒄</m:t>
                        </m:r>
                        <m:sSub>
                          <m:sSubPr>
                            <m:ctrlPr>
                              <a:rPr lang="sr-Latn-ME" sz="3200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𝒉</m:t>
                            </m:r>
                          </m:e>
                          <m:sub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𝒄</m:t>
                            </m:r>
                          </m:sub>
                        </m:sSub>
                      </m:num>
                      <m:den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sr-Latn-ME" sz="3200" b="1" dirty="0" smtClean="0"/>
              </a:p>
              <a:p>
                <a14:m>
                  <m:oMath xmlns:m="http://schemas.openxmlformats.org/officeDocument/2006/math"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𝑷</m:t>
                    </m:r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ME" sz="3200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𝒔</m:t>
                        </m:r>
                        <m:d>
                          <m:dPr>
                            <m:ctrlPr>
                              <a:rPr lang="sr-Latn-ME" sz="3200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𝒔</m:t>
                            </m:r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</m:d>
                        <m:d>
                          <m:dPr>
                            <m:ctrlPr>
                              <a:rPr lang="sr-Latn-ME" sz="3200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𝒔</m:t>
                            </m:r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</m:d>
                        <m:d>
                          <m:dPr>
                            <m:ctrlPr>
                              <a:rPr lang="sr-Latn-ME" sz="3200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𝒔</m:t>
                            </m:r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</m:d>
                      </m:e>
                    </m:rad>
                  </m:oMath>
                </a14:m>
                <a:endParaRPr lang="en-US" sz="3200" b="1" dirty="0" smtClean="0"/>
              </a:p>
              <a:p>
                <a:pPr marL="0" indent="0">
                  <a:buNone/>
                </a:pPr>
                <a:r>
                  <a:rPr lang="en-US" sz="3200" b="1" dirty="0" err="1" smtClean="0"/>
                  <a:t>Heronov</a:t>
                </a:r>
                <a:r>
                  <a:rPr lang="en-US" sz="3200" b="1" dirty="0" smtClean="0"/>
                  <a:t/>
                </a:r>
                <a:r>
                  <a:rPr lang="en-US" sz="3200" b="1" dirty="0" err="1" smtClean="0"/>
                  <a:t>obrazac</a:t>
                </a:r>
                <a:endParaRPr lang="sr-Latn-ME" sz="3200" b="1" dirty="0" smtClean="0"/>
              </a:p>
              <a:p>
                <a14:m>
                  <m:oMath xmlns:m="http://schemas.openxmlformats.org/officeDocument/2006/math"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𝑷</m:t>
                    </m:r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sr-Latn-ME" sz="3200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b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𝒖</m:t>
                        </m:r>
                      </m:sub>
                    </m:sSub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𝒔</m:t>
                    </m:r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             </m:t>
                    </m:r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𝑷</m:t>
                    </m:r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𝒂𝒃𝒄</m:t>
                        </m:r>
                      </m:num>
                      <m:den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  <m:sSub>
                          <m:sSubPr>
                            <m:ctrlPr>
                              <a:rPr lang="sr-Latn-ME" sz="3200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𝒐</m:t>
                            </m:r>
                          </m:sub>
                        </m:sSub>
                      </m:den>
                    </m:f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sr-Latn-ME" sz="3200" b="1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ME" sz="32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b="1" i="1"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b>
                        <m:r>
                          <a:rPr lang="sr-Latn-ME" sz="3200" b="1" i="1">
                            <a:latin typeface="Cambria Math" panose="02040503050406030204" pitchFamily="18" charset="0"/>
                          </a:rPr>
                          <m:t>𝒖</m:t>
                        </m:r>
                      </m:sub>
                    </m:sSub>
                  </m:oMath>
                </a14:m>
                <a:r>
                  <a:rPr lang="sr-Latn-ME" sz="3200" b="1" dirty="0" smtClean="0"/>
                  <a:t>-</a:t>
                </a:r>
                <a:r>
                  <a:rPr lang="sr-Latn-ME" sz="2600" b="1" dirty="0" smtClean="0"/>
                  <a:t>poluprečnik upisane kružnice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ME" sz="28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2800" b="1" i="1"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b>
                        <m:r>
                          <a:rPr lang="sr-Latn-ME" sz="2800" b="1" i="1" smtClean="0">
                            <a:latin typeface="Cambria Math" panose="02040503050406030204" pitchFamily="18" charset="0"/>
                          </a:rPr>
                          <m:t>𝒐</m:t>
                        </m:r>
                      </m:sub>
                    </m:sSub>
                  </m:oMath>
                </a14:m>
                <a:r>
                  <a:rPr lang="sr-Latn-ME" sz="2600" b="1" dirty="0" smtClean="0"/>
                  <a:t>- poluprečnik opisane kružnice</a:t>
                </a:r>
                <a:endParaRPr lang="en-US" sz="2600" b="1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26386" y="2355337"/>
                <a:ext cx="5583394" cy="3875607"/>
              </a:xfrm>
              <a:blipFill rotWithShape="1">
                <a:blip r:embed="rId3" cstate="print"/>
                <a:stretch>
                  <a:fillRect l="-2838" r="-1638" b="-29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470829" y="2647666"/>
                <a:ext cx="2245076" cy="791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𝒔</m:t>
                      </m:r>
                      <m:r>
                        <a:rPr lang="sr-Latn-ME" sz="2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r-Latn-ME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sr-Latn-ME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sr-Latn-ME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sr-Latn-ME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sr-Latn-ME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num>
                        <m:den>
                          <m:r>
                            <a:rPr lang="sr-Latn-ME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829" y="2647666"/>
                <a:ext cx="2245076" cy="791435"/>
              </a:xfrm>
              <a:prstGeom prst="rect">
                <a:avLst/>
              </a:prstGeom>
              <a:blipFill rotWithShape="0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717866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TROUGAO</a:t>
            </a:r>
            <a:endParaRPr lang="en-US" dirty="0"/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5594122" y="2449607"/>
                <a:ext cx="6280551" cy="3599316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∆</m:t>
                      </m:r>
                      <m:r>
                        <a:rPr lang="en-US" b="0" i="1" smtClean="0">
                          <a:latin typeface="Cambria Math"/>
                        </a:rPr>
                        <m:t>𝐴𝐶𝐷</m:t>
                      </m:r>
                      <m:r>
                        <a:rPr lang="en-US" b="0" i="1" smtClean="0">
                          <a:latin typeface="Cambria Math"/>
                        </a:rPr>
                        <m:t>⟹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𝑐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⟹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𝑐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𝑏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5594122" y="2449607"/>
                <a:ext cx="6280551" cy="3599316"/>
              </a:xfrm>
              <a:blipFill rotWithShape="1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763272" y="2544825"/>
            <a:ext cx="4532943" cy="318281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557365" y="536114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</a:t>
            </a:r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5636712" y="3357179"/>
                <a:ext cx="2732543" cy="7911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𝑃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𝑐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𝑐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𝑐𝑏</m:t>
                          </m:r>
                          <m:func>
                            <m:func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</m:e>
                          </m:func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6712" y="3357179"/>
                <a:ext cx="2732543" cy="791179"/>
              </a:xfrm>
              <a:prstGeom prst="rect">
                <a:avLst/>
              </a:prstGeom>
              <a:blipFill rotWithShape="1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5478431" y="4139666"/>
                <a:ext cx="4592860" cy="13453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/>
                  <a:t>analogno</a:t>
                </a:r>
                <a:r>
                  <a:rPr lang="en-US" dirty="0" smtClean="0"/>
                  <a:t> tome </a:t>
                </a:r>
                <a:r>
                  <a:rPr lang="en-US" dirty="0" err="1" smtClean="0"/>
                  <a:t>imamo</a:t>
                </a:r>
                <a:r>
                  <a:rPr lang="en-US" dirty="0" smtClean="0"/>
                  <a:t/>
                </a:r>
                <a:endParaRPr lang="en-US" i="1" dirty="0" smtClean="0">
                  <a:latin typeface="Cambria Math"/>
                </a:endParaRPr>
              </a:p>
              <a:p>
                <a:endParaRPr lang="en-US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𝑃</m:t>
                      </m:r>
                      <m:r>
                        <a:rPr lang="en-US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en-US" sz="2400" i="1">
                              <a:latin typeface="Cambria Math"/>
                            </a:rPr>
                            <m:t>𝑏</m:t>
                          </m:r>
                          <m:func>
                            <m:funcPr>
                              <m:ctrlPr>
                                <a:rPr lang="en-US" sz="240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sz="2400" i="1" smtClean="0">
                                  <a:latin typeface="Cambria Math"/>
                                  <a:ea typeface="Cambria Math"/>
                                </a:rPr>
                                <m:t>𝛾</m:t>
                              </m:r>
                            </m:e>
                          </m:func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     </m:t>
                      </m:r>
                      <m:r>
                        <a:rPr lang="en-US" sz="2400" b="0" i="1" smtClean="0">
                          <a:latin typeface="Cambria Math"/>
                        </a:rPr>
                        <m:t>𝑖</m:t>
                      </m:r>
                      <m:r>
                        <a:rPr lang="en-US" sz="2400" b="0" i="1" smtClean="0">
                          <a:latin typeface="Cambria Math"/>
                        </a:rPr>
                        <m:t>         </m:t>
                      </m:r>
                      <m:r>
                        <a:rPr lang="en-US" sz="2400" i="1">
                          <a:latin typeface="Cambria Math"/>
                        </a:rPr>
                        <m:t>𝑃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en-US" sz="2400" i="1">
                              <a:latin typeface="Cambria Math"/>
                            </a:rPr>
                            <m:t>𝑐</m:t>
                          </m:r>
                          <m:func>
                            <m:func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sz="2400" i="1" smtClean="0"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e>
                          </m:func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8431" y="4139666"/>
                <a:ext cx="4592860" cy="1345305"/>
              </a:xfrm>
              <a:prstGeom prst="rect">
                <a:avLst/>
              </a:prstGeom>
              <a:blipFill rotWithShape="1">
                <a:blip r:embed="rId5" cstate="print"/>
                <a:stretch>
                  <a:fillRect l="-1195" t="-27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3862858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TROUGAO</a:t>
            </a:r>
            <a:endParaRPr lang="en-US" dirty="0"/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Sinusna </a:t>
                </a:r>
                <a:r>
                  <a:rPr lang="en-US" dirty="0" err="1" smtClean="0"/>
                  <a:t>teorema</a:t>
                </a:r>
                <a:r>
                  <a:rPr lang="en-US" dirty="0" smtClean="0"/>
                  <a:t>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func>
                          <m:func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i="0" smtClean="0"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i="1" smtClean="0">
                                <a:latin typeface="Cambria Math"/>
                                <a:ea typeface="Cambria Math"/>
                              </a:rPr>
                              <m:t>𝛼</m:t>
                            </m:r>
                          </m:e>
                        </m:func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𝑏</m:t>
                        </m:r>
                      </m:num>
                      <m:den>
                        <m:func>
                          <m:func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𝛽</m:t>
                            </m:r>
                          </m:e>
                        </m:func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𝑐</m:t>
                        </m:r>
                      </m:num>
                      <m:den>
                        <m:func>
                          <m:func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𝛾</m:t>
                            </m:r>
                          </m:e>
                        </m:func>
                      </m:den>
                    </m:f>
                    <m:r>
                      <a:rPr lang="en-US" b="0" i="1" smtClean="0">
                        <a:latin typeface="Cambria Math"/>
                      </a:rPr>
                      <m:t>=2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𝑜</m:t>
                        </m:r>
                      </m:sub>
                    </m:sSub>
                  </m:oMath>
                </a14:m>
                <a:r>
                  <a:rPr lang="en-US" dirty="0" smtClean="0"/>
                  <a:t/>
                </a:r>
              </a:p>
              <a:p>
                <a:pPr marL="0" indent="0">
                  <a:buNone/>
                </a:pPr>
                <a:r>
                  <a:rPr lang="en-US" dirty="0" err="1" smtClean="0"/>
                  <a:t>Kosinusna</a:t>
                </a:r>
                <a:r>
                  <a:rPr lang="en-US" dirty="0" smtClean="0"/>
                  <a:t/>
                </a:r>
                <a:r>
                  <a:rPr lang="en-US" dirty="0" err="1" smtClean="0"/>
                  <a:t>teorema</a:t>
                </a:r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−2</m:t>
                      </m:r>
                      <m:r>
                        <a:rPr lang="en-US" b="0" i="1" smtClean="0">
                          <a:latin typeface="Cambria Math"/>
                        </a:rPr>
                        <m:t>𝑏𝑐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</m:func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−2</m:t>
                      </m:r>
                      <m:r>
                        <a:rPr lang="en-US" i="1">
                          <a:latin typeface="Cambria Math"/>
                        </a:rPr>
                        <m:t>𝑎𝑐</m:t>
                      </m:r>
                      <m:func>
                        <m:funcPr>
                          <m:ctrlPr>
                            <a:rPr lang="en-US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i="1" smtClean="0">
                              <a:latin typeface="Cambria Math"/>
                              <a:ea typeface="Cambria Math"/>
                            </a:rPr>
                            <m:t>𝛽</m:t>
                          </m:r>
                        </m:e>
                      </m:func>
                    </m:oMath>
                  </m:oMathPara>
                </a14:m>
                <a:endParaRPr lang="en-US" dirty="0" smtClean="0">
                  <a:ea typeface="Cambria Math"/>
                </a:endParaRPr>
              </a:p>
              <a:p>
                <a:pPr marL="0" indent="0">
                  <a:buNone/>
                </a:pPr>
                <a:endParaRPr lang="en-US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−2</m:t>
                      </m:r>
                      <m:r>
                        <a:rPr lang="en-US" i="1">
                          <a:latin typeface="Cambria Math"/>
                        </a:rPr>
                        <m:t>𝑎𝑏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i="1" smtClean="0">
                              <a:latin typeface="Cambria Math"/>
                              <a:ea typeface="Cambria Math"/>
                            </a:rPr>
                            <m:t>𝛾</m:t>
                          </m:r>
                        </m:e>
                      </m:func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2" cstate="print"/>
                <a:stretch>
                  <a:fillRect l="-2075" t="-23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763272" y="2544825"/>
            <a:ext cx="4532943" cy="318281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0781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PRAVOUGLI TROUGAO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090863" y="2336800"/>
            <a:ext cx="3877762" cy="3598863"/>
          </a:xfrm>
          <a:prstGeom prst="rect">
            <a:avLst/>
          </a:prstGeom>
        </p:spPr>
      </p:pic>
      <mc:AlternateContent xmlns:mc="http://schemas.openxmlformats.org/markup-compatibility/2006">
        <mc:Choice xmlns=""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5594123" y="2336872"/>
                <a:ext cx="5053000" cy="4038875"/>
              </a:xfrm>
            </p:spPr>
            <p:txBody>
              <a:bodyPr>
                <a:normAutofit fontScale="92500" lnSpcReduction="10000"/>
              </a:bodyPr>
              <a:lstStyle/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𝑎𝑏</m:t>
                        </m:r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sSub>
                          <m:sSubPr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r-Latn-ME" sz="3200" dirty="0" smtClean="0"/>
              </a:p>
              <a:p>
                <a:endParaRPr lang="sr-Latn-ME" sz="320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200" b="0" dirty="0" smtClean="0"/>
              </a:p>
              <a:p>
                <a:pPr marL="0" indent="0">
                  <a:buNone/>
                </a:pPr>
                <a:endParaRPr lang="en-US" sz="3200" b="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𝑜</m:t>
                        </m:r>
                      </m:sub>
                    </m:sSub>
                    <m:r>
                      <a:rPr lang="en-US" sz="3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𝑐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sz="3200" dirty="0" smtClean="0"/>
              </a:p>
              <a:p>
                <a:pPr marL="0" indent="0">
                  <a:buNone/>
                </a:pPr>
                <a:endParaRPr lang="en-US" sz="3200" dirty="0" smtClean="0"/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𝑂</m:t>
                    </m:r>
                    <m:r>
                      <a:rPr lang="en-US" sz="3200" b="0" i="1" smtClean="0">
                        <a:latin typeface="Cambria Math"/>
                      </a:rPr>
                      <m:t>=</m:t>
                    </m:r>
                    <m:r>
                      <a:rPr lang="en-US" sz="3200" b="0" i="1" smtClean="0">
                        <a:latin typeface="Cambria Math"/>
                      </a:rPr>
                      <m:t>𝑎</m:t>
                    </m:r>
                    <m:r>
                      <a:rPr lang="en-US" sz="3200" b="0" i="1" smtClean="0">
                        <a:latin typeface="Cambria Math"/>
                      </a:rPr>
                      <m:t>+</m:t>
                    </m:r>
                    <m:r>
                      <a:rPr lang="en-US" sz="3200" b="0" i="1" smtClean="0">
                        <a:latin typeface="Cambria Math"/>
                      </a:rPr>
                      <m:t>𝑏</m:t>
                    </m:r>
                    <m:r>
                      <a:rPr lang="en-US" sz="3200" b="0" i="1" smtClean="0">
                        <a:latin typeface="Cambria Math"/>
                      </a:rPr>
                      <m:t>+</m:t>
                    </m:r>
                    <m:r>
                      <a:rPr lang="en-US" sz="3200" b="0" i="1" smtClean="0">
                        <a:latin typeface="Cambria Math"/>
                      </a:rPr>
                      <m:t>𝑐</m:t>
                    </m:r>
                  </m:oMath>
                </a14:m>
                <a:endParaRPr lang="en-US" sz="3200" dirty="0" smtClean="0"/>
              </a:p>
              <a:p>
                <a:endParaRPr lang="en-US" sz="32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5594123" y="2336872"/>
                <a:ext cx="5053000" cy="4038875"/>
              </a:xfrm>
              <a:blipFill rotWithShape="1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1281395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JEDNAKOKRAKI TROUGAO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80321" y="2226479"/>
            <a:ext cx="4462817" cy="4106082"/>
          </a:xfrm>
          <a:prstGeom prst="rect">
            <a:avLst/>
          </a:prstGeom>
        </p:spPr>
      </p:pic>
      <mc:AlternateContent xmlns:mc="http://schemas.openxmlformats.org/markup-compatibility/2006">
        <mc:Choice xmlns=""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67329" y="3073852"/>
                <a:ext cx="4700058" cy="3599316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20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20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𝑎</m:t>
                        </m:r>
                        <m:sSub>
                          <m:sSubPr>
                            <m:ctrlPr>
                              <a:rPr lang="sr-Latn-ME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num>
                      <m:den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Latn-ME" sz="3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𝑏</m:t>
                        </m:r>
                        <m:sSub>
                          <m:sSubPr>
                            <m:ctrlPr>
                              <a:rPr lang="sr-Latn-ME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num>
                      <m:den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r-Latn-ME" sz="3200" dirty="0" smtClean="0"/>
              </a:p>
              <a:p>
                <a:endParaRPr lang="sr-Latn-ME" sz="320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2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20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sr-Latn-ME" sz="32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num>
                              <m:den>
                                <m:r>
                                  <a:rPr lang="sr-Latn-ME" sz="3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200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200" i="1">
                            <a:latin typeface="Cambria Math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e>
                      <m:sup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200" dirty="0" smtClean="0"/>
              </a:p>
              <a:p>
                <a:pPr marL="0" indent="0">
                  <a:buNone/>
                </a:pPr>
                <a:endParaRPr lang="en-US" sz="3200" dirty="0" smtClean="0"/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𝑂</m:t>
                    </m:r>
                    <m:r>
                      <a:rPr lang="en-US" sz="3200" b="0" i="1" smtClean="0">
                        <a:latin typeface="Cambria Math"/>
                      </a:rPr>
                      <m:t>=</m:t>
                    </m:r>
                    <m:r>
                      <a:rPr lang="en-US" sz="3200" b="0" i="1" smtClean="0">
                        <a:latin typeface="Cambria Math"/>
                      </a:rPr>
                      <m:t>𝑎</m:t>
                    </m:r>
                    <m:r>
                      <a:rPr lang="en-US" sz="3200" b="0" i="1" smtClean="0">
                        <a:latin typeface="Cambria Math"/>
                      </a:rPr>
                      <m:t>+2</m:t>
                    </m:r>
                    <m:r>
                      <a:rPr lang="en-US" sz="3200" b="0" i="1" smtClean="0">
                        <a:latin typeface="Cambria Math"/>
                      </a:rPr>
                      <m:t>𝑏</m:t>
                    </m:r>
                  </m:oMath>
                </a14:m>
                <a:endParaRPr lang="en-US" sz="32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67329" y="3073852"/>
                <a:ext cx="4700058" cy="3599316"/>
              </a:xfrm>
              <a:blipFill rotWithShape="1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2078893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JEDNAKOSTRANIČNI TROUGAO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80321" y="2118436"/>
            <a:ext cx="4288510" cy="4475808"/>
          </a:xfrm>
          <a:prstGeom prst="rect">
            <a:avLst/>
          </a:prstGeom>
        </p:spPr>
      </p:pic>
      <mc:AlternateContent xmlns:mc="http://schemas.openxmlformats.org/markup-compatibility/2006">
        <mc:Choice xmlns=""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781478" y="2254685"/>
                <a:ext cx="5018040" cy="4603315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ad>
                          <m:radPr>
                            <m:degHide m:val="on"/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ad>
                          <m:radPr>
                            <m:degHide m:val="on"/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ad>
                          <m:radPr>
                            <m:degHide m:val="on"/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  <m:r>
                      <a:rPr lang="sr-Latn-ME" sz="3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𝑎</m:t>
                        </m:r>
                        <m:rad>
                          <m:radPr>
                            <m:degHide m:val="on"/>
                            <m:ctrlPr>
                              <a:rPr lang="sr-Latn-ME" sz="3200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3200" dirty="0" smtClean="0"/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𝑂</m:t>
                    </m:r>
                    <m:r>
                      <a:rPr lang="en-US" sz="3200" b="0" i="1" smtClean="0">
                        <a:latin typeface="Cambria Math"/>
                      </a:rPr>
                      <m:t>=3</m:t>
                    </m:r>
                    <m:r>
                      <a:rPr lang="en-US" sz="3200" b="0" i="1" smtClean="0">
                        <a:latin typeface="Cambria Math"/>
                      </a:rPr>
                      <m:t>𝑎</m:t>
                    </m:r>
                  </m:oMath>
                </a14:m>
                <a:endParaRPr lang="en-US" sz="32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781478" y="2254685"/>
                <a:ext cx="5018040" cy="4603315"/>
              </a:xfrm>
              <a:blipFill rotWithShape="1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2599183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ME" sz="9600" dirty="0" smtClean="0"/>
              <a:t>ČETVOROUGAO</a:t>
            </a:r>
            <a:endParaRPr lang="en-US" sz="9600" dirty="0"/>
          </a:p>
        </p:txBody>
      </p:sp>
    </p:spTree>
    <p:extLst>
      <p:ext uri="{BB962C8B-B14F-4D97-AF65-F5344CB8AC3E}">
        <p14:creationId xmlns="" xmlns:p14="http://schemas.microsoft.com/office/powerpoint/2010/main" val="199927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413</TotalTime>
  <Words>97</Words>
  <Application>Microsoft Office PowerPoint</Application>
  <PresentationFormat>Custom</PresentationFormat>
  <Paragraphs>46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Berlin</vt:lpstr>
      <vt:lpstr>GEOMETRIJSKE FIGURE U RAVNI</vt:lpstr>
      <vt:lpstr>TROUGAO</vt:lpstr>
      <vt:lpstr>TROUGAO</vt:lpstr>
      <vt:lpstr>TROUGAO</vt:lpstr>
      <vt:lpstr>TROUGAO</vt:lpstr>
      <vt:lpstr>PRAVOUGLI TROUGAO</vt:lpstr>
      <vt:lpstr>JEDNAKOKRAKI TROUGAO</vt:lpstr>
      <vt:lpstr>JEDNAKOSTRANIČNI TROUGAO</vt:lpstr>
      <vt:lpstr>ČETVOROUGAO</vt:lpstr>
      <vt:lpstr>PRAVOUGAONIK</vt:lpstr>
      <vt:lpstr>KVADRAT</vt:lpstr>
      <vt:lpstr>PARALELOGRAM</vt:lpstr>
      <vt:lpstr>ROMB</vt:lpstr>
      <vt:lpstr>TRAPEZ</vt:lpstr>
      <vt:lpstr>JEDNAKOKRAKI TRAPEZ</vt:lpstr>
      <vt:lpstr>PRAVOUGLI TRAPEZ</vt:lpstr>
      <vt:lpstr>ŠESTOUGAO</vt:lpstr>
      <vt:lpstr>PRAVILAN ŠESTOUGAO</vt:lpstr>
      <vt:lpstr>ZADACI:</vt:lpstr>
      <vt:lpstr>ZADACI: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GEOMETRIJSKE FIGURE U RAVNI</dc:title>
  <dc:creator>Jelena Šćekić</dc:creator>
  <cp:lastModifiedBy>Mareza</cp:lastModifiedBy>
  <cp:revision>24</cp:revision>
  <dcterms:created xsi:type="dcterms:W3CDTF">2019-04-15T17:12:46Z</dcterms:created>
  <dcterms:modified xsi:type="dcterms:W3CDTF">2020-09-21T17:21:03Z</dcterms:modified>
</cp:coreProperties>
</file>