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sldIdLst>
    <p:sldId id="256" r:id="rId3"/>
    <p:sldId id="257" r:id="rId4"/>
    <p:sldId id="262" r:id="rId5"/>
    <p:sldId id="263" r:id="rId6"/>
    <p:sldId id="265" r:id="rId7"/>
    <p:sldId id="266" r:id="rId8"/>
    <p:sldId id="264" r:id="rId9"/>
    <p:sldId id="259" r:id="rId10"/>
    <p:sldId id="260" r:id="rId11"/>
    <p:sldId id="261" r:id="rId12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032416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5/7/2018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6291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5/7/2018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96884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5/7/2018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870350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5/7/2018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92374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5/7/2018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62857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6778"/>
            <a:ext cx="9144000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Free PPT _ Click to add title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67544" y="2161455"/>
            <a:ext cx="8229600" cy="3600400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694015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123728" y="1268760"/>
            <a:ext cx="6563072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2134072" y="1844824"/>
            <a:ext cx="6563072" cy="4147865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326818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5/7/2018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56086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5/7/2018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24286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5/7/2018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77933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5/7/2018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78790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5/7/2018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19811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5/7/2018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18119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37338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</p:sldLayoutIdLst>
  <p:txStyles>
    <p:titleStyle>
      <a:lvl1pPr algn="l" defTabSz="914400" rtl="0" eaLnBrk="1" latinLnBrk="1" hangingPunct="1">
        <a:spcBef>
          <a:spcPct val="0"/>
        </a:spcBef>
        <a:buNone/>
        <a:defRPr sz="40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CCD61-643D-44A5-A450-3A42A50CBC1E}" type="datetimeFigureOut">
              <a:rPr lang="en-US" smtClean="0"/>
              <a:pPr/>
              <a:t>5/7/2018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8635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3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355976" y="6096000"/>
            <a:ext cx="478802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sr-Latn-RS" altLang="ko-K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Profesor: Nikolija Kaljević</a:t>
            </a:r>
            <a:endParaRPr kumimoji="0" lang="en-US" altLang="ko-KR" sz="20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2918520" y="1219200"/>
            <a:ext cx="622548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sr-Latn-RS" altLang="ko-KR" sz="4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Namjena uzemljivača i i</a:t>
            </a:r>
            <a:r>
              <a:rPr lang="sr-Latn-RS" altLang="ko-KR" sz="4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zračunavanje otpora uzemljivača </a:t>
            </a:r>
            <a:endParaRPr lang="en-US" altLang="ko-KR" sz="48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41221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Prstenasti uzemljivač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0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981200" y="1447800"/>
            <a:ext cx="6731701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2051" name="Object 3"/>
          <p:cNvGraphicFramePr>
            <a:graphicFrameLocks noChangeAspect="1"/>
          </p:cNvGraphicFramePr>
          <p:nvPr/>
        </p:nvGraphicFramePr>
        <p:xfrm>
          <a:off x="1752600" y="4038600"/>
          <a:ext cx="5366328" cy="2133600"/>
        </p:xfrm>
        <a:graphic>
          <a:graphicData uri="http://schemas.openxmlformats.org/presentationml/2006/ole">
            <p:oleObj spid="_x0000_s2051" name="Equation" r:id="rId4" imgW="2108160" imgH="83808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altLang="ko-KR" dirty="0" smtClean="0"/>
              <a:t>Otpor uzemljivača</a:t>
            </a:r>
            <a:endParaRPr lang="ko-KR" alt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0"/>
          </p:nvPr>
        </p:nvSpPr>
        <p:spPr>
          <a:xfrm>
            <a:off x="304800" y="1524000"/>
            <a:ext cx="8392344" cy="4876800"/>
          </a:xfr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sr-Latn-RS" altLang="ko-KR" sz="2400" b="1" dirty="0" smtClean="0">
                <a:latin typeface="Arial" pitchFamily="34" charset="0"/>
                <a:cs typeface="Arial" pitchFamily="34" charset="0"/>
              </a:rPr>
              <a:t>Otpor uzemljenja predstavlja zbir otpora zemljovodnog provodnika, prelazni otpor između uzemljivača i zemlje i otpora rasprostiranja uzemljivača.</a:t>
            </a:r>
          </a:p>
          <a:p>
            <a:r>
              <a:rPr lang="sr-Latn-RS" altLang="ko-KR" sz="2400" dirty="0" smtClean="0"/>
              <a:t>Kako je otpor zemljovodnog provodnika mali, a prelazni otpor kod dobro izvedenog uzemljenja neznatan, to se ova dva otpora zanemaruju prilikom proračuna uzemljenja.</a:t>
            </a:r>
          </a:p>
          <a:p>
            <a:endParaRPr lang="sr-Latn-RS" altLang="ko-KR" sz="2400" dirty="0" smtClean="0"/>
          </a:p>
          <a:p>
            <a:r>
              <a:rPr lang="sr-Latn-RS" altLang="ko-KR" sz="2400" dirty="0" smtClean="0">
                <a:solidFill>
                  <a:srgbClr val="C00000"/>
                </a:solidFill>
              </a:rPr>
              <a:t>Prelazni otpor uzemljivača </a:t>
            </a:r>
            <a:r>
              <a:rPr lang="sr-Latn-RS" altLang="ko-KR" sz="2400" dirty="0" smtClean="0"/>
              <a:t>je onaj otpor na koji nailazi struja pri prelazu sa uzemljivača na zemlju.</a:t>
            </a:r>
          </a:p>
          <a:p>
            <a:r>
              <a:rPr lang="sr-Latn-RS" altLang="ko-KR" sz="2400" dirty="0" smtClean="0">
                <a:latin typeface="Arial" pitchFamily="34" charset="0"/>
                <a:cs typeface="Arial" pitchFamily="34" charset="0"/>
              </a:rPr>
              <a:t>Prelazni otpor se smanjuje dobrim nabijanjem zemlje oko uzemljivača.</a:t>
            </a:r>
          </a:p>
          <a:p>
            <a:endParaRPr lang="ko-KR" alt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3400" y="3124200"/>
            <a:ext cx="8077200" cy="1219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91763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altLang="ko-KR" dirty="0" smtClean="0"/>
              <a:t>Otpor uzemljivača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467544" y="1295400"/>
            <a:ext cx="8229600" cy="4876800"/>
          </a:xfrm>
        </p:spPr>
        <p:txBody>
          <a:bodyPr/>
          <a:lstStyle/>
          <a:p>
            <a:r>
              <a:rPr lang="sr-Latn-RS" sz="2800" b="1" dirty="0" smtClean="0">
                <a:solidFill>
                  <a:srgbClr val="C00000"/>
                </a:solidFill>
              </a:rPr>
              <a:t>Otpor širenja struje </a:t>
            </a:r>
            <a:r>
              <a:rPr lang="sr-Latn-RS" sz="2800" dirty="0" smtClean="0"/>
              <a:t>u zemlji je omski otpor na </a:t>
            </a:r>
          </a:p>
          <a:p>
            <a:r>
              <a:rPr lang="sr-Latn-RS" sz="2800" dirty="0" smtClean="0"/>
              <a:t>koji nailazi struja prilikom prolaska kroz zemlju.</a:t>
            </a:r>
          </a:p>
          <a:p>
            <a:endParaRPr lang="sr-Latn-RS" sz="2800" dirty="0" smtClean="0"/>
          </a:p>
          <a:p>
            <a:r>
              <a:rPr lang="sr-Latn-RS" sz="2800" dirty="0" smtClean="0"/>
              <a:t>Ukoliko je zemlja homogena tada će se struja </a:t>
            </a:r>
          </a:p>
          <a:p>
            <a:r>
              <a:rPr lang="sr-Latn-RS" sz="2800" dirty="0" smtClean="0"/>
              <a:t>kroz tlo širiti zrakasto.</a:t>
            </a:r>
          </a:p>
          <a:p>
            <a:endParaRPr lang="sr-Latn-RS" sz="2800" dirty="0" smtClean="0"/>
          </a:p>
          <a:p>
            <a:r>
              <a:rPr lang="sr-Latn-RS" sz="2800" dirty="0" smtClean="0"/>
              <a:t>Vrijednost otpora uzemljivača zavisi od: </a:t>
            </a:r>
            <a:r>
              <a:rPr lang="sr-Latn-RS" sz="2800" b="1" dirty="0" smtClean="0"/>
              <a:t>oblika i </a:t>
            </a:r>
          </a:p>
          <a:p>
            <a:r>
              <a:rPr lang="sr-Latn-RS" sz="2800" b="1" dirty="0" smtClean="0"/>
              <a:t>dimenzija uzemljivača, podataka o udarnom </a:t>
            </a:r>
          </a:p>
          <a:p>
            <a:r>
              <a:rPr lang="sr-Latn-RS" sz="2800" b="1" dirty="0" smtClean="0"/>
              <a:t>atmosferskom naponu i specifičnog otpora </a:t>
            </a:r>
          </a:p>
          <a:p>
            <a:r>
              <a:rPr lang="sr-Latn-RS" sz="2800" b="1" dirty="0" smtClean="0"/>
              <a:t>tla</a:t>
            </a:r>
            <a:r>
              <a:rPr lang="sr-Latn-RS" sz="2800" dirty="0" smtClean="0"/>
              <a:t>.</a:t>
            </a:r>
          </a:p>
          <a:p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685800" y="4267200"/>
            <a:ext cx="7696200" cy="2057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Naponski lijevak uzemljivača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66800"/>
            <a:ext cx="91440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Naponski lijevak uzemljivača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467544" y="1524000"/>
            <a:ext cx="8229600" cy="4876800"/>
          </a:xfrm>
        </p:spPr>
        <p:txBody>
          <a:bodyPr/>
          <a:lstStyle/>
          <a:p>
            <a:r>
              <a:rPr lang="sr-Latn-RS" sz="2800" dirty="0" smtClean="0"/>
              <a:t>Kriva predstavlja raspodjelu potencijala u zemlji oko uzemljivača a ima oblik lijevka pa se naziva </a:t>
            </a:r>
            <a:r>
              <a:rPr lang="sr-Latn-RS" sz="2800" b="1" dirty="0" smtClean="0">
                <a:solidFill>
                  <a:srgbClr val="C00000"/>
                </a:solidFill>
              </a:rPr>
              <a:t>naponski lijevak uzemljivača</a:t>
            </a:r>
          </a:p>
          <a:p>
            <a:endParaRPr lang="sr-Latn-RS" sz="2800" b="1" dirty="0" smtClean="0">
              <a:solidFill>
                <a:srgbClr val="C00000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sr-Latn-RS" sz="2800" b="1" dirty="0" smtClean="0">
                <a:solidFill>
                  <a:srgbClr val="C00000"/>
                </a:solidFill>
              </a:rPr>
              <a:t> Uk</a:t>
            </a:r>
            <a:r>
              <a:rPr lang="sr-Latn-RS" sz="2800" dirty="0" smtClean="0"/>
              <a:t>- je napon koraka (ja napon koji na </a:t>
            </a:r>
          </a:p>
          <a:p>
            <a:r>
              <a:rPr lang="sr-Latn-RS" sz="2800" dirty="0" smtClean="0"/>
              <a:t>naponskom lijevku obuhvataju čovjekove noge)</a:t>
            </a:r>
          </a:p>
          <a:p>
            <a:pPr>
              <a:buFont typeface="Wingdings" pitchFamily="2" charset="2"/>
              <a:buChar char="q"/>
            </a:pPr>
            <a:r>
              <a:rPr lang="sr-Latn-RS" sz="2800" b="1" dirty="0" smtClean="0">
                <a:solidFill>
                  <a:srgbClr val="C00000"/>
                </a:solidFill>
              </a:rPr>
              <a:t> Ud</a:t>
            </a:r>
            <a:r>
              <a:rPr lang="sr-Latn-RS" sz="2800" dirty="0" smtClean="0"/>
              <a:t>- napon dodira (napon koji se uspostavlja </a:t>
            </a:r>
          </a:p>
          <a:p>
            <a:r>
              <a:rPr lang="sr-Latn-RS" sz="2800" dirty="0" smtClean="0"/>
              <a:t>između čovjeka i zemlje kada ovaj dodirne </a:t>
            </a:r>
          </a:p>
          <a:p>
            <a:r>
              <a:rPr lang="sr-Latn-RS" sz="2800" dirty="0" smtClean="0"/>
              <a:t>provodni dio uređaja koji je pod naponom)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sz="3200" dirty="0" smtClean="0"/>
              <a:t>Naponski lijevak za dvije dubine ukopavanja </a:t>
            </a:r>
            <a:br>
              <a:rPr lang="sr-Latn-RS" sz="3200" dirty="0" smtClean="0"/>
            </a:br>
            <a:r>
              <a:rPr lang="sr-Latn-RS" sz="3200" dirty="0" smtClean="0"/>
              <a:t>cjevastog uzemljivača</a:t>
            </a: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467544" y="1447800"/>
            <a:ext cx="8229600" cy="4314055"/>
          </a:xfrm>
        </p:spPr>
        <p:txBody>
          <a:bodyPr/>
          <a:lstStyle/>
          <a:p>
            <a:r>
              <a:rPr lang="sr-Latn-RS" sz="2800" dirty="0" smtClean="0">
                <a:solidFill>
                  <a:srgbClr val="C00000"/>
                </a:solidFill>
              </a:rPr>
              <a:t>Ukupan otpor uzemljivača predstavlja zbir </a:t>
            </a:r>
          </a:p>
          <a:p>
            <a:r>
              <a:rPr lang="sr-Latn-RS" sz="2800" dirty="0" smtClean="0">
                <a:solidFill>
                  <a:srgbClr val="C00000"/>
                </a:solidFill>
              </a:rPr>
              <a:t>prelaznog otpora i otpora širenja.</a:t>
            </a:r>
          </a:p>
          <a:p>
            <a:endParaRPr lang="sr-Latn-RS" sz="2800" dirty="0" smtClean="0"/>
          </a:p>
          <a:p>
            <a:r>
              <a:rPr lang="sr-Latn-RS" sz="2800" dirty="0" smtClean="0"/>
              <a:t>Vrijednost ovog otpora utvrđuje se mjerenjem ili proračunom koji je komplikovan.</a:t>
            </a:r>
          </a:p>
          <a:p>
            <a:endParaRPr lang="sr-Latn-RS" sz="2800" dirty="0" smtClean="0"/>
          </a:p>
          <a:p>
            <a:r>
              <a:rPr lang="sr-Latn-RS" sz="2800" dirty="0" smtClean="0"/>
              <a:t>Dublje ukopan uzemljivač ima manje strm lijevak i manji napon dodira i napon koraka, kao što je </a:t>
            </a:r>
          </a:p>
          <a:p>
            <a:r>
              <a:rPr lang="sr-Latn-RS" sz="2800" dirty="0" smtClean="0"/>
              <a:t>prikazano na sledećem slajdu.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sz="3200" dirty="0" smtClean="0"/>
              <a:t>Naponski lijevak za dvije dubine ukopavanja </a:t>
            </a:r>
            <a:br>
              <a:rPr lang="sr-Latn-RS" sz="3200" dirty="0" smtClean="0"/>
            </a:br>
            <a:r>
              <a:rPr lang="sr-Latn-RS" sz="3200" dirty="0" smtClean="0"/>
              <a:t>cjevastog uzemljivača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66800"/>
            <a:ext cx="91440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2123728" y="228600"/>
            <a:ext cx="6563072" cy="1219200"/>
          </a:xfrm>
        </p:spPr>
        <p:txBody>
          <a:bodyPr/>
          <a:lstStyle/>
          <a:p>
            <a:pPr lvl="0"/>
            <a:r>
              <a:rPr lang="sr-Latn-CS" sz="4000" b="1" dirty="0" smtClean="0"/>
              <a:t>Trakasti uzemljivač</a:t>
            </a:r>
            <a:endParaRPr lang="en-US" altLang="ko-KR" sz="40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2285999" y="4114800"/>
          <a:ext cx="6594565" cy="1981200"/>
        </p:xfrm>
        <a:graphic>
          <a:graphicData uri="http://schemas.openxmlformats.org/presentationml/2006/ole">
            <p:oleObj spid="_x0000_s1026" name="Equation" r:id="rId3" imgW="2958840" imgH="888840" progId="Equation.DSMT4">
              <p:embed/>
            </p:oleObj>
          </a:graphicData>
        </a:graphic>
      </p:graphicFrame>
      <p:pic>
        <p:nvPicPr>
          <p:cNvPr id="6" name="Picture 4"/>
          <p:cNvPicPr>
            <a:picLocks noGrp="1" noChangeAspect="1" noChangeArrowheads="1"/>
          </p:cNvPicPr>
          <p:nvPr>
            <p:ph idx="10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981200" y="1219200"/>
            <a:ext cx="640808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659674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Štapni uzemljivač</a:t>
            </a:r>
            <a:endParaRPr lang="en-US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0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28600" y="1752600"/>
            <a:ext cx="4383088" cy="3910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4343400" y="2743200"/>
          <a:ext cx="4498781" cy="2844390"/>
        </p:xfrm>
        <a:graphic>
          <a:graphicData uri="http://schemas.openxmlformats.org/presentationml/2006/ole">
            <p:oleObj spid="_x0000_s3074" name="Equation" r:id="rId4" imgW="1968480" imgH="124452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917</TotalTime>
  <Words>266</Words>
  <Application>Microsoft Office PowerPoint</Application>
  <PresentationFormat>On-screen Show (4:3)</PresentationFormat>
  <Paragraphs>41</Paragraphs>
  <Slides>10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Office Theme</vt:lpstr>
      <vt:lpstr>Custom Design</vt:lpstr>
      <vt:lpstr>MathType 6.0 Equation</vt:lpstr>
      <vt:lpstr>Slide 1</vt:lpstr>
      <vt:lpstr>Otpor uzemljivača</vt:lpstr>
      <vt:lpstr>Otpor uzemljivača</vt:lpstr>
      <vt:lpstr>Naponski lijevak uzemljivača</vt:lpstr>
      <vt:lpstr>Naponski lijevak uzemljivača</vt:lpstr>
      <vt:lpstr>Naponski lijevak za dvije dubine ukopavanja  cjevastog uzemljivača</vt:lpstr>
      <vt:lpstr>Naponski lijevak za dvije dubine ukopavanja  cjevastog uzemljivača</vt:lpstr>
      <vt:lpstr> </vt:lpstr>
      <vt:lpstr>Štapni uzemljivač</vt:lpstr>
      <vt:lpstr>Prstenasti uzemljivač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damjanovic</cp:lastModifiedBy>
  <cp:revision>35</cp:revision>
  <dcterms:created xsi:type="dcterms:W3CDTF">2014-04-01T16:35:38Z</dcterms:created>
  <dcterms:modified xsi:type="dcterms:W3CDTF">2018-05-07T21:10:31Z</dcterms:modified>
</cp:coreProperties>
</file>