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62" r:id="rId5"/>
    <p:sldId id="261" r:id="rId6"/>
    <p:sldId id="263" r:id="rId7"/>
    <p:sldId id="264" r:id="rId8"/>
    <p:sldId id="266" r:id="rId9"/>
    <p:sldId id="278" r:id="rId10"/>
    <p:sldId id="279" r:id="rId11"/>
    <p:sldId id="258" r:id="rId12"/>
    <p:sldId id="259" r:id="rId13"/>
    <p:sldId id="260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7" r:id="rId25"/>
    <p:sldId id="290" r:id="rId26"/>
    <p:sldId id="265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269" r:id="rId50"/>
    <p:sldId id="273" r:id="rId51"/>
    <p:sldId id="274" r:id="rId52"/>
    <p:sldId id="270" r:id="rId53"/>
    <p:sldId id="275" r:id="rId54"/>
    <p:sldId id="276" r:id="rId55"/>
    <p:sldId id="277" r:id="rId56"/>
    <p:sldId id="271" r:id="rId57"/>
    <p:sldId id="27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293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15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F75C79D-CD4A-4313-8D91-F5D771051FDA}" type="datetimeFigureOut">
              <a:rPr lang="en-US" smtClean="0"/>
              <a:pPr/>
              <a:t>24-Dec-24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FBEBD6F-5B8F-43E2-877D-932A01E0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1" y="2023672"/>
            <a:ext cx="10104823" cy="4197246"/>
          </a:xfrm>
        </p:spPr>
        <p:txBody>
          <a:bodyPr>
            <a:normAutofit/>
          </a:bodyPr>
          <a:lstStyle/>
          <a:p>
            <a:pPr algn="ctr"/>
            <a:r>
              <a:rPr lang="en-GB" b="1" i="1" dirty="0" err="1">
                <a:solidFill>
                  <a:srgbClr val="00B0F0"/>
                </a:solidFill>
              </a:rPr>
              <a:t>Uvod</a:t>
            </a:r>
            <a:r>
              <a:rPr lang="en-GB" b="1" i="1" dirty="0">
                <a:solidFill>
                  <a:srgbClr val="00B0F0"/>
                </a:solidFill>
              </a:rPr>
              <a:t> u </a:t>
            </a:r>
            <a:r>
              <a:rPr lang="en-GB" b="1" i="1" dirty="0" err="1">
                <a:solidFill>
                  <a:srgbClr val="00B0F0"/>
                </a:solidFill>
              </a:rPr>
              <a:t>energetiku</a:t>
            </a:r>
            <a:br>
              <a:rPr lang="en-GB" sz="6600" b="1" i="1" dirty="0">
                <a:solidFill>
                  <a:srgbClr val="00B0F0"/>
                </a:solidFill>
              </a:rPr>
            </a:br>
            <a:r>
              <a:rPr lang="en-GB" sz="6000" i="1" dirty="0">
                <a:solidFill>
                  <a:schemeClr val="bg1"/>
                </a:solidFill>
              </a:rPr>
              <a:t>(</a:t>
            </a:r>
            <a:br>
              <a:rPr lang="en-GB" dirty="0"/>
            </a:br>
            <a:endParaRPr lang="en-US" i="1" dirty="0"/>
          </a:p>
        </p:txBody>
      </p:sp>
      <p:pic>
        <p:nvPicPr>
          <p:cNvPr id="3" name="Picture 2" descr="CG5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86" y="260648"/>
            <a:ext cx="2448272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Elektroenergetski sistem (EES)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268760"/>
            <a:ext cx="4104456" cy="5205192"/>
          </a:xfrm>
        </p:spPr>
        <p:txBody>
          <a:bodyPr>
            <a:normAutofit/>
          </a:bodyPr>
          <a:lstStyle/>
          <a:p>
            <a:r>
              <a:rPr lang="sr-Latn-C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Elektroenergetski sistem 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je složen, dinamički sistem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velike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dimenzionalnosti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čija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je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prevashodna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funkcija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sigurno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pouzdano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ekonomično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sna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bdij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eva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potrošače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dovoljnim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količinama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kvalitetne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električne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energije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268760"/>
            <a:ext cx="4032448" cy="50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8808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i="1" dirty="0">
                <a:solidFill>
                  <a:srgbClr val="0070C0"/>
                </a:solidFill>
              </a:rPr>
              <a:t>EES Crne Gore</a:t>
            </a:r>
            <a:endParaRPr lang="en-GB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Elektroenergetski sistem (EES)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908720"/>
            <a:ext cx="8280920" cy="556523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Sa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aspekta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osnovne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tehnološke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funkcije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EES se deli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sledede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u="sng" dirty="0" err="1">
                <a:latin typeface="Arial" pitchFamily="34" charset="0"/>
                <a:cs typeface="Arial" pitchFamily="34" charset="0"/>
              </a:rPr>
              <a:t>podsisteme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: 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1000" dirty="0">
              <a:latin typeface="Arial" pitchFamily="34" charset="0"/>
              <a:cs typeface="Arial" pitchFamily="34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podsistem p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roizvodn</a:t>
            </a:r>
            <a:r>
              <a:rPr lang="sr-Latn-C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podsistem p</a:t>
            </a:r>
            <a:r>
              <a:rPr lang="en-GB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renos</a:t>
            </a:r>
            <a:r>
              <a:rPr lang="sr-Latn-C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880110" lvl="1" indent="-514350">
              <a:buFont typeface="+mj-lt"/>
              <a:buAutoNum type="arabicPeriod"/>
            </a:pPr>
            <a:r>
              <a:rPr lang="sr-Latn-C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podsistem d</a:t>
            </a: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istribu</a:t>
            </a:r>
            <a:r>
              <a:rPr lang="sr-Latn-C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cije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podsistem potrošnje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797153"/>
            <a:ext cx="8892480" cy="1605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Podsistem proizvodnje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908720"/>
            <a:ext cx="8280920" cy="5565232"/>
          </a:xfrm>
        </p:spPr>
        <p:txBody>
          <a:bodyPr>
            <a:normAutofit/>
          </a:bodyPr>
          <a:lstStyle/>
          <a:p>
            <a:pPr algn="just"/>
            <a:r>
              <a:rPr lang="sr-Latn-CS" b="1" dirty="0">
                <a:latin typeface="Arial" pitchFamily="34" charset="0"/>
                <a:cs typeface="Arial" pitchFamily="34" charset="0"/>
              </a:rPr>
              <a:t>Podsistem p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roizvodnj</a:t>
            </a:r>
            <a:r>
              <a:rPr lang="sr-Latn-CS" b="1" dirty="0">
                <a:latin typeface="Arial" pitchFamily="34" charset="0"/>
                <a:cs typeface="Arial" pitchFamily="34" charset="0"/>
              </a:rPr>
              <a:t>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čine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elektrane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različite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oblike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primarne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energije</a:t>
            </a:r>
            <a:r>
              <a:rPr 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hemijska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nuklearna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potencijalna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energija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vode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kinetička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energija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vjetra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,...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pretvaraju</a:t>
            </a:r>
            <a:r>
              <a:rPr lang="en-GB" dirty="0">
                <a:latin typeface="Arial" pitchFamily="34" charset="0"/>
                <a:cs typeface="Arial" pitchFamily="34" charset="0"/>
              </a:rPr>
              <a:t> u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električnu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energiju</a:t>
            </a:r>
            <a:r>
              <a:rPr lang="sr-Latn-C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sr-Latn-CS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Elektrane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postrojenja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kojima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sr-Latn-C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primarni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oblici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energije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pre</a:t>
            </a:r>
            <a:r>
              <a:rPr lang="sr-Latn-C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tvaraju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 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električnu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energiju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050" name="AutoShape 2" descr="pink.rs | Basta: Beogradske elektrane uključile grejanje Beograđanim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4077072"/>
            <a:ext cx="2923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1" y="5267326"/>
            <a:ext cx="271881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144" y="4077073"/>
            <a:ext cx="28083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 descr="Vjetroelektrane: Izdati UTU za Krnovo i Možur - Lajme nga Ulqin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3573016"/>
            <a:ext cx="27039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Podsistem proizvodnje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196752"/>
            <a:ext cx="8280920" cy="5277200"/>
          </a:xfrm>
        </p:spPr>
        <p:txBody>
          <a:bodyPr>
            <a:normAutofit/>
          </a:bodyPr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Elektrane imaju zadatak da u svakom trenutku zadovolje potrebe potrošača za električnom energijom i da obezbijede neophodan nivo rezerve za slučaj ispada pojedinih kapaciteta ili za slučaj nepredviđenih zahtjeva od strane potrošača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.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4149081"/>
            <a:ext cx="7531149" cy="234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Podsistem prenosa</a:t>
            </a:r>
            <a:endParaRPr lang="en-GB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124744"/>
            <a:ext cx="4320480" cy="5349208"/>
          </a:xfrm>
        </p:spPr>
        <p:txBody>
          <a:bodyPr>
            <a:normAutofit/>
          </a:bodyPr>
          <a:lstStyle/>
          <a:p>
            <a:r>
              <a:rPr lang="sr-Latn-CS" sz="2800" b="1" dirty="0">
                <a:latin typeface="Arial" pitchFamily="34" charset="0"/>
                <a:cs typeface="Arial" pitchFamily="34" charset="0"/>
              </a:rPr>
              <a:t>Podsistem prenosa 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ma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ulogu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električnu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energiju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velikih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snaga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prenese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elektrana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veoma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udaljenih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oblasti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r-Latn-CS" sz="10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>
                <a:latin typeface="Arial" pitchFamily="34" charset="0"/>
                <a:cs typeface="Arial" pitchFamily="34" charset="0"/>
              </a:rPr>
              <a:t>Ovi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sistemi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sastoje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visokonaponskih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vodova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kablova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transformatora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opreme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1916833"/>
            <a:ext cx="3919066" cy="262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Podsistem distribucije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124744"/>
            <a:ext cx="8352928" cy="5349208"/>
          </a:xfrm>
        </p:spPr>
        <p:txBody>
          <a:bodyPr>
            <a:normAutofit/>
          </a:bodyPr>
          <a:lstStyle/>
          <a:p>
            <a:r>
              <a:rPr lang="en-GB" sz="2800" b="1" dirty="0" err="1">
                <a:latin typeface="Arial" pitchFamily="34" charset="0"/>
                <a:cs typeface="Arial" pitchFamily="34" charset="0"/>
              </a:rPr>
              <a:t>Podsistem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distribucije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čine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elektroenergetske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mreže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vrše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raspodjelu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električne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energije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krajnjih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tačaka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prenosa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potrošačkih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centara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samih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potrošača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.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1506" name="AutoShape 2" descr="distributivne mreže – Zvornik Dan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2996952"/>
            <a:ext cx="5112568" cy="309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80920" cy="778098"/>
          </a:xfrm>
        </p:spPr>
        <p:txBody>
          <a:bodyPr>
            <a:normAutofit/>
          </a:bodyPr>
          <a:lstStyle/>
          <a:p>
            <a:pPr algn="ctr"/>
            <a:r>
              <a:rPr lang="sr-Latn-C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Podsistem potrošnje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124744"/>
            <a:ext cx="8352928" cy="5349208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err="1">
                <a:latin typeface="Arial" pitchFamily="34" charset="0"/>
                <a:cs typeface="Arial" pitchFamily="34" charset="0"/>
              </a:rPr>
              <a:t>Podsistem</a:t>
            </a:r>
            <a:r>
              <a:rPr lang="sr-Latn-CS" sz="2800" b="1" dirty="0">
                <a:latin typeface="Arial" pitchFamily="34" charset="0"/>
                <a:cs typeface="Arial" pitchFamily="34" charset="0"/>
              </a:rPr>
              <a:t> potrošnje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je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složena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cjelina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koju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čini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veliki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raznorodnih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prijemnika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 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dirty="0" err="1">
                <a:latin typeface="Arial" pitchFamily="34" charset="0"/>
                <a:cs typeface="Arial" pitchFamily="34" charset="0"/>
              </a:rPr>
              <a:t>Zahtjevi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ovog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podsistema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promjenljivi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kako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toku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tako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tokom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godine</a:t>
            </a:r>
            <a:r>
              <a:rPr lang="sr-Latn-C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pa je EES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dužan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praktično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trenutno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prati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promjene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potrošačkog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podsistema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konzuma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D8440-BD5F-42A4-9B10-13A6A1AA0D2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1506" name="AutoShape 2" descr="distributivne mreže – Zvornik Dan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775" y="758953"/>
            <a:ext cx="10635176" cy="3362882"/>
          </a:xfrm>
        </p:spPr>
        <p:txBody>
          <a:bodyPr>
            <a:normAutofit/>
          </a:bodyPr>
          <a:lstStyle/>
          <a:p>
            <a:r>
              <a:rPr lang="en-GB" sz="5400" dirty="0"/>
              <a:t>H</a:t>
            </a:r>
            <a:r>
              <a:rPr lang="sr-Latn-ME" sz="5400" dirty="0"/>
              <a:t>idroelektran</a:t>
            </a:r>
            <a:r>
              <a:rPr lang="en-GB" sz="5400" dirty="0"/>
              <a:t>e</a:t>
            </a:r>
            <a:r>
              <a:rPr lang="sr-Latn-ME" sz="5400" dirty="0"/>
              <a:t> (HE)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114" y="886265"/>
            <a:ext cx="6386732" cy="1350497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UVOD U ENERGETIKU</a:t>
            </a:r>
          </a:p>
          <a:p>
            <a:pPr algn="ctr"/>
            <a:r>
              <a:rPr lang="sr-Latn-CS" sz="2800" b="1" dirty="0"/>
              <a:t>  (</a:t>
            </a:r>
            <a:r>
              <a:rPr lang="en-GB" sz="2800" b="1" dirty="0"/>
              <a:t>R1a</a:t>
            </a:r>
            <a:r>
              <a:rPr lang="sr-Latn-CS" sz="2800" b="1" dirty="0"/>
              <a:t>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7667" y="-1"/>
            <a:ext cx="4924333" cy="268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879" y="4501662"/>
            <a:ext cx="4940121" cy="23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5" y="0"/>
            <a:ext cx="10265195" cy="942535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70C0"/>
                </a:solidFill>
              </a:rPr>
              <a:t>Hidroelektrane</a:t>
            </a:r>
            <a:r>
              <a:rPr lang="sr-Latn-M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2535"/>
            <a:ext cx="11169748" cy="5594743"/>
          </a:xfrm>
        </p:spPr>
        <p:txBody>
          <a:bodyPr>
            <a:noAutofit/>
          </a:bodyPr>
          <a:lstStyle/>
          <a:p>
            <a:pPr algn="just"/>
            <a:r>
              <a:rPr lang="sr-Latn-ME" sz="3200" b="1" dirty="0">
                <a:solidFill>
                  <a:srgbClr val="FF0000"/>
                </a:solidFill>
              </a:rPr>
              <a:t>Hidroelektrane</a:t>
            </a:r>
            <a:r>
              <a:rPr lang="sr-Latn-ME" sz="3200" dirty="0"/>
              <a:t> su postrojenja u kojima se </a:t>
            </a:r>
            <a:r>
              <a:rPr lang="sr-Latn-ME" sz="3200" b="1" dirty="0"/>
              <a:t>potencijalna energija </a:t>
            </a:r>
            <a:r>
              <a:rPr lang="sr-Latn-ME" sz="3200" dirty="0"/>
              <a:t>vode pretvara u </a:t>
            </a:r>
            <a:r>
              <a:rPr lang="sr-Latn-ME" sz="3200" b="1" dirty="0"/>
              <a:t>električnu energiju.</a:t>
            </a:r>
            <a:endParaRPr lang="sr-Latn-ME" sz="1000" b="1" dirty="0"/>
          </a:p>
        </p:txBody>
      </p:sp>
      <p:sp>
        <p:nvSpPr>
          <p:cNvPr id="11268" name="AutoShape 4" descr="Elektroprivreda Crne Gore AD Nikši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0" name="AutoShape 6" descr="Elektroprivreda Crne Gore AD Nikši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2" name="AutoShape 8" descr="Elektroprivreda Crne Gore AD Nikši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4" name="Picture 10" descr="RTCG - Radio Televizija Crne Gore - Nacionalni javni servis :: Ekonomija ::  Remontovali dva agregata HE P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778" y="2546252"/>
            <a:ext cx="6260725" cy="4128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984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1209822"/>
            <a:ext cx="10874325" cy="53879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dirty="0"/>
              <a:t>•</a:t>
            </a:r>
            <a:r>
              <a:rPr lang="en-GB" sz="2800" dirty="0" err="1"/>
              <a:t>Pretvaranje</a:t>
            </a:r>
            <a:r>
              <a:rPr lang="en-GB" sz="2800" dirty="0"/>
              <a:t> </a:t>
            </a:r>
            <a:r>
              <a:rPr lang="en-GB" sz="2800" dirty="0" err="1"/>
              <a:t>oblika</a:t>
            </a:r>
            <a:r>
              <a:rPr lang="en-GB" sz="2800" dirty="0"/>
              <a:t> </a:t>
            </a:r>
            <a:r>
              <a:rPr lang="en-GB" sz="2800" dirty="0" err="1"/>
              <a:t>energije</a:t>
            </a:r>
            <a:r>
              <a:rPr lang="en-GB" sz="2800" dirty="0"/>
              <a:t> u </a:t>
            </a:r>
            <a:r>
              <a:rPr lang="en-GB" sz="2800" dirty="0" err="1"/>
              <a:t>klasičnim</a:t>
            </a:r>
            <a:r>
              <a:rPr lang="en-GB" sz="2800" dirty="0"/>
              <a:t> HE se </a:t>
            </a:r>
            <a:r>
              <a:rPr lang="en-GB" sz="2800" dirty="0" err="1"/>
              <a:t>vrši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sledeći</a:t>
            </a:r>
            <a:r>
              <a:rPr lang="en-GB" sz="2800" dirty="0"/>
              <a:t> </a:t>
            </a:r>
            <a:r>
              <a:rPr lang="en-GB" sz="2800" dirty="0" err="1"/>
              <a:t>način</a:t>
            </a:r>
            <a:r>
              <a:rPr lang="en-GB" sz="2800" dirty="0"/>
              <a:t>:</a:t>
            </a:r>
          </a:p>
          <a:p>
            <a:pPr algn="just"/>
            <a:r>
              <a:rPr lang="en-GB" sz="2800" b="1" dirty="0" err="1"/>
              <a:t>Potencijalna</a:t>
            </a:r>
            <a:r>
              <a:rPr lang="en-GB" sz="2800" b="1" dirty="0"/>
              <a:t> </a:t>
            </a:r>
            <a:r>
              <a:rPr lang="en-GB" sz="2800" b="1" dirty="0" err="1"/>
              <a:t>energija</a:t>
            </a:r>
            <a:r>
              <a:rPr lang="en-GB" sz="2800" b="1" dirty="0"/>
              <a:t> </a:t>
            </a:r>
            <a:r>
              <a:rPr lang="en-GB" sz="2800" b="1" dirty="0" err="1"/>
              <a:t>vode</a:t>
            </a:r>
            <a:r>
              <a:rPr lang="en-GB" sz="2800" b="1" dirty="0"/>
              <a:t> </a:t>
            </a:r>
            <a:r>
              <a:rPr lang="en-GB" sz="2800" dirty="0"/>
              <a:t>se </a:t>
            </a:r>
            <a:r>
              <a:rPr lang="en-GB" sz="2800" dirty="0" err="1"/>
              <a:t>pretvara</a:t>
            </a:r>
            <a:r>
              <a:rPr lang="en-GB" sz="2800" dirty="0"/>
              <a:t> u </a:t>
            </a:r>
            <a:r>
              <a:rPr lang="en-GB" sz="2800" b="1" dirty="0" err="1"/>
              <a:t>kinetičku</a:t>
            </a:r>
            <a:r>
              <a:rPr lang="en-GB" sz="2800" b="1" dirty="0"/>
              <a:t> </a:t>
            </a:r>
            <a:r>
              <a:rPr lang="en-GB" sz="2800" b="1" dirty="0" err="1"/>
              <a:t>energiju</a:t>
            </a:r>
            <a:r>
              <a:rPr lang="en-GB" sz="2800" b="1" dirty="0"/>
              <a:t> </a:t>
            </a:r>
            <a:r>
              <a:rPr lang="en-GB" sz="2800" b="1" dirty="0" err="1"/>
              <a:t>vode</a:t>
            </a:r>
            <a:r>
              <a:rPr lang="en-GB" sz="2800" b="1" dirty="0"/>
              <a:t> </a:t>
            </a:r>
            <a:r>
              <a:rPr lang="en-GB" sz="2800" dirty="0" err="1"/>
              <a:t>koja</a:t>
            </a:r>
            <a:r>
              <a:rPr lang="en-GB" sz="2800" dirty="0"/>
              <a:t> se </a:t>
            </a:r>
            <a:r>
              <a:rPr lang="en-GB" sz="2800" dirty="0" err="1"/>
              <a:t>dovodi</a:t>
            </a:r>
            <a:r>
              <a:rPr lang="en-GB" sz="2800" dirty="0"/>
              <a:t> </a:t>
            </a:r>
            <a:r>
              <a:rPr lang="en-GB" sz="2800" dirty="0" err="1"/>
              <a:t>turbini</a:t>
            </a:r>
            <a:r>
              <a:rPr lang="en-GB" sz="2800" dirty="0"/>
              <a:t> </a:t>
            </a:r>
            <a:r>
              <a:rPr lang="en-GB" sz="2800" dirty="0" err="1"/>
              <a:t>kroz</a:t>
            </a:r>
            <a:r>
              <a:rPr lang="en-GB" sz="2800" dirty="0"/>
              <a:t> </a:t>
            </a:r>
            <a:r>
              <a:rPr lang="en-GB" sz="2800" dirty="0" err="1"/>
              <a:t>kanale</a:t>
            </a:r>
            <a:r>
              <a:rPr lang="en-GB" sz="2800" dirty="0"/>
              <a:t> (</a:t>
            </a:r>
            <a:r>
              <a:rPr lang="en-GB" sz="2800" dirty="0" err="1"/>
              <a:t>cjevovode</a:t>
            </a:r>
            <a:r>
              <a:rPr lang="en-GB" sz="2800" dirty="0"/>
              <a:t>)</a:t>
            </a:r>
            <a:r>
              <a:rPr lang="sr-Latn-CS" sz="2800" dirty="0"/>
              <a:t>.</a:t>
            </a:r>
            <a:r>
              <a:rPr lang="en-GB" sz="2800" dirty="0"/>
              <a:t> </a:t>
            </a:r>
            <a:endParaRPr lang="sr-Latn-CS" sz="2800" dirty="0"/>
          </a:p>
          <a:p>
            <a:pPr algn="just">
              <a:buNone/>
            </a:pPr>
            <a:endParaRPr lang="sr-Latn-CS" sz="1000" dirty="0"/>
          </a:p>
          <a:p>
            <a:pPr algn="just">
              <a:buNone/>
            </a:pPr>
            <a:r>
              <a:rPr lang="en-GB" sz="2800" dirty="0"/>
              <a:t>•</a:t>
            </a:r>
            <a:r>
              <a:rPr lang="en-GB" sz="2800" b="1" dirty="0" err="1"/>
              <a:t>Kinetička</a:t>
            </a:r>
            <a:r>
              <a:rPr lang="en-GB" sz="2800" b="1" dirty="0"/>
              <a:t> </a:t>
            </a:r>
            <a:r>
              <a:rPr lang="en-GB" sz="2800" b="1" dirty="0" err="1"/>
              <a:t>energija</a:t>
            </a:r>
            <a:r>
              <a:rPr lang="en-GB" sz="2800" b="1" dirty="0"/>
              <a:t> </a:t>
            </a:r>
            <a:r>
              <a:rPr lang="en-GB" sz="2800" b="1" dirty="0" err="1"/>
              <a:t>vode</a:t>
            </a:r>
            <a:r>
              <a:rPr lang="en-GB" sz="2800" b="1" dirty="0"/>
              <a:t> </a:t>
            </a:r>
            <a:r>
              <a:rPr lang="en-GB" sz="2800" dirty="0"/>
              <a:t>u </a:t>
            </a:r>
            <a:r>
              <a:rPr lang="en-GB" sz="2800" dirty="0" err="1"/>
              <a:t>pokretu</a:t>
            </a:r>
            <a:r>
              <a:rPr lang="en-GB" sz="2800" dirty="0"/>
              <a:t> se </a:t>
            </a:r>
            <a:r>
              <a:rPr lang="en-GB" sz="2800" dirty="0" err="1"/>
              <a:t>rotacijom</a:t>
            </a:r>
            <a:r>
              <a:rPr lang="en-GB" sz="2800" dirty="0"/>
              <a:t> turbine </a:t>
            </a:r>
            <a:r>
              <a:rPr lang="en-GB" sz="2800" dirty="0" err="1"/>
              <a:t>pretvara</a:t>
            </a:r>
            <a:r>
              <a:rPr lang="en-GB" sz="2800" dirty="0"/>
              <a:t> u </a:t>
            </a:r>
            <a:r>
              <a:rPr lang="en-GB" sz="2800" b="1" dirty="0" err="1"/>
              <a:t>mehaničku</a:t>
            </a:r>
            <a:r>
              <a:rPr lang="en-GB" sz="2800" b="1" dirty="0"/>
              <a:t> </a:t>
            </a:r>
            <a:r>
              <a:rPr lang="en-GB" sz="2800" b="1" dirty="0" err="1"/>
              <a:t>energiju</a:t>
            </a:r>
            <a:r>
              <a:rPr lang="sr-Latn-CS" sz="2800" b="1" dirty="0"/>
              <a:t>.</a:t>
            </a:r>
          </a:p>
          <a:p>
            <a:pPr algn="just">
              <a:buNone/>
            </a:pPr>
            <a:endParaRPr lang="sr-Latn-CS" sz="1000" dirty="0"/>
          </a:p>
          <a:p>
            <a:pPr algn="just">
              <a:buNone/>
            </a:pPr>
            <a:r>
              <a:rPr lang="en-GB" sz="2800" dirty="0"/>
              <a:t>•</a:t>
            </a:r>
            <a:r>
              <a:rPr lang="en-GB" sz="2800" b="1" dirty="0" err="1"/>
              <a:t>Mehanička</a:t>
            </a:r>
            <a:r>
              <a:rPr lang="en-GB" sz="2800" b="1" dirty="0"/>
              <a:t> </a:t>
            </a:r>
            <a:r>
              <a:rPr lang="en-GB" sz="2800" b="1" dirty="0" err="1"/>
              <a:t>energija</a:t>
            </a:r>
            <a:r>
              <a:rPr lang="en-GB" sz="2800" b="1" dirty="0"/>
              <a:t> </a:t>
            </a:r>
            <a:r>
              <a:rPr lang="en-GB" sz="2800" dirty="0" err="1"/>
              <a:t>rotirajuće</a:t>
            </a:r>
            <a:r>
              <a:rPr lang="en-GB" sz="2800" dirty="0"/>
              <a:t> turbine se </a:t>
            </a:r>
            <a:r>
              <a:rPr lang="en-GB" sz="2800" dirty="0" err="1"/>
              <a:t>pretvara</a:t>
            </a:r>
            <a:r>
              <a:rPr lang="en-GB" sz="2800" dirty="0"/>
              <a:t> u </a:t>
            </a:r>
            <a:r>
              <a:rPr lang="en-GB" sz="2800" b="1" dirty="0" err="1"/>
              <a:t>električnu</a:t>
            </a:r>
            <a:r>
              <a:rPr lang="en-GB" sz="2800" b="1" dirty="0"/>
              <a:t> </a:t>
            </a:r>
            <a:r>
              <a:rPr lang="en-GB" sz="2800" b="1" dirty="0" err="1"/>
              <a:t>energiju</a:t>
            </a:r>
            <a:r>
              <a:rPr lang="en-GB" sz="2800" b="1" dirty="0"/>
              <a:t> </a:t>
            </a:r>
            <a:r>
              <a:rPr lang="en-GB" sz="2800" dirty="0"/>
              <a:t>u </a:t>
            </a:r>
            <a:r>
              <a:rPr lang="en-GB" sz="2800" dirty="0" err="1"/>
              <a:t>generatoru</a:t>
            </a:r>
            <a:r>
              <a:rPr lang="en-GB" sz="2800" dirty="0"/>
              <a:t> s </a:t>
            </a:r>
            <a:r>
              <a:rPr lang="en-GB" sz="2800" dirty="0" err="1"/>
              <a:t>kojim</a:t>
            </a:r>
            <a:r>
              <a:rPr lang="en-GB" sz="2800" dirty="0"/>
              <a:t> je </a:t>
            </a:r>
            <a:r>
              <a:rPr lang="en-GB" sz="2800" dirty="0" err="1"/>
              <a:t>turbina</a:t>
            </a:r>
            <a:r>
              <a:rPr lang="en-GB" sz="2800" dirty="0"/>
              <a:t> </a:t>
            </a:r>
            <a:r>
              <a:rPr lang="en-GB" sz="2800" dirty="0" err="1"/>
              <a:t>mehanički</a:t>
            </a:r>
            <a:r>
              <a:rPr lang="en-GB" sz="2800" dirty="0"/>
              <a:t> </a:t>
            </a:r>
            <a:r>
              <a:rPr lang="en-GB" sz="2800" dirty="0" err="1"/>
              <a:t>povezana</a:t>
            </a:r>
            <a:r>
              <a:rPr lang="en-GB" sz="2800" dirty="0"/>
              <a:t> </a:t>
            </a:r>
            <a:r>
              <a:rPr lang="en-GB" sz="2800" dirty="0" err="1"/>
              <a:t>osovinom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505" y="0"/>
            <a:ext cx="10265195" cy="942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44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Hidroelektrane</a:t>
            </a:r>
            <a:r>
              <a:rPr kumimoji="0" lang="sr-Latn-ME" sz="4400" b="0" i="0" u="none" strike="noStrike" kern="1200" cap="none" spc="-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1" y="758953"/>
            <a:ext cx="10104823" cy="3067460"/>
          </a:xfrm>
        </p:spPr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i="1" dirty="0" err="1"/>
              <a:t>Podjela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o</a:t>
            </a:r>
            <a:r>
              <a:rPr lang="sr-Latn-ME" i="1" dirty="0"/>
              <a:t>blici energije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le-hidroelektrane - MOJA UČI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2" y="325025"/>
            <a:ext cx="10755351" cy="653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32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24" y="1221904"/>
            <a:ext cx="7823238" cy="5636096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8775510" y="88711"/>
            <a:ext cx="2279176" cy="6073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REZERVOAR</a:t>
            </a:r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8775510" y="812042"/>
            <a:ext cx="2279176" cy="62449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ZAHVAT</a:t>
            </a:r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8775510" y="1590182"/>
            <a:ext cx="2279176" cy="47063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BRANA</a:t>
            </a:r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3716064" y="1843431"/>
            <a:ext cx="1963504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GENERATOR</a:t>
            </a:r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8782198" y="5809996"/>
            <a:ext cx="2272488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ODVODNI ORGANI</a:t>
            </a:r>
            <a:endParaRPr lang="en-US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8775510" y="4802553"/>
            <a:ext cx="2279176" cy="8804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MAŠINSKA ZGRADA</a:t>
            </a:r>
            <a:endParaRPr lang="en-US" dirty="0"/>
          </a:p>
        </p:txBody>
      </p:sp>
      <p:sp>
        <p:nvSpPr>
          <p:cNvPr id="16" name="Round Single Corner Rectangle 15"/>
          <p:cNvSpPr/>
          <p:nvPr/>
        </p:nvSpPr>
        <p:spPr>
          <a:xfrm>
            <a:off x="8775510" y="3789745"/>
            <a:ext cx="2279176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CJEVOVOD POD PRITISKOM</a:t>
            </a:r>
            <a:endParaRPr lang="en-US" dirty="0"/>
          </a:p>
        </p:txBody>
      </p:sp>
      <p:sp>
        <p:nvSpPr>
          <p:cNvPr id="17" name="Round Single Corner Rectangle 16"/>
          <p:cNvSpPr/>
          <p:nvPr/>
        </p:nvSpPr>
        <p:spPr>
          <a:xfrm>
            <a:off x="8775510" y="3081090"/>
            <a:ext cx="2279176" cy="56638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VODNA KOMORA</a:t>
            </a:r>
            <a:endParaRPr lang="en-US" dirty="0"/>
          </a:p>
        </p:txBody>
      </p:sp>
      <p:sp>
        <p:nvSpPr>
          <p:cNvPr id="18" name="Round Single Corner Rectangle 17"/>
          <p:cNvSpPr/>
          <p:nvPr/>
        </p:nvSpPr>
        <p:spPr>
          <a:xfrm>
            <a:off x="8775510" y="2214458"/>
            <a:ext cx="2279176" cy="69251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DOVODNI ORGANI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>
            <a:off x="3618116" y="802422"/>
            <a:ext cx="2150068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TURBINA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1015" y="0"/>
            <a:ext cx="841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400" dirty="0">
                <a:solidFill>
                  <a:srgbClr val="0070C0"/>
                </a:solidFill>
              </a:rPr>
              <a:t>Osnovni djelovi hidroelektrane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"/>
            <a:ext cx="10222992" cy="886264"/>
          </a:xfrm>
        </p:spPr>
        <p:txBody>
          <a:bodyPr/>
          <a:lstStyle/>
          <a:p>
            <a:r>
              <a:rPr lang="sr-Latn-ME" b="1" dirty="0">
                <a:solidFill>
                  <a:srgbClr val="0070C0"/>
                </a:solidFill>
              </a:rPr>
              <a:t>Osnovni djelovi hidroelektrane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80160"/>
            <a:ext cx="10874327" cy="5202526"/>
          </a:xfrm>
        </p:spPr>
        <p:txBody>
          <a:bodyPr>
            <a:normAutofit/>
          </a:bodyPr>
          <a:lstStyle/>
          <a:p>
            <a:r>
              <a:rPr lang="sr-Latn-ME" sz="2800" b="1" dirty="0">
                <a:solidFill>
                  <a:srgbClr val="FF0000"/>
                </a:solidFill>
              </a:rPr>
              <a:t>BRANA (pregrada) </a:t>
            </a:r>
            <a:r>
              <a:rPr lang="sr-Latn-ME" sz="2800" dirty="0"/>
              <a:t>– služi da skrene vodu sa prirodnog toka ka zahvatu, da podigne nivo vode (veći pad) ili da akumulira vodu za njeno kasnije korišćenje prema potrebama pogona. </a:t>
            </a:r>
          </a:p>
          <a:p>
            <a:r>
              <a:rPr lang="sr-Latn-ME" sz="2800" dirty="0"/>
              <a:t>Može biti </a:t>
            </a:r>
            <a:r>
              <a:rPr lang="sr-Latn-ME" sz="2800" b="1" dirty="0"/>
              <a:t>visoka ili niska </a:t>
            </a:r>
            <a:r>
              <a:rPr lang="sr-Latn-ME" sz="2800" dirty="0"/>
              <a:t>, a prema materijalu od koga je napravljena: </a:t>
            </a:r>
            <a:r>
              <a:rPr lang="sr-Latn-ME" sz="2800" b="1" dirty="0"/>
              <a:t>masivna ili nasuta</a:t>
            </a:r>
            <a:r>
              <a:rPr lang="sr-Latn-ME" sz="2800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39" y="4310088"/>
            <a:ext cx="3111499" cy="212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5458" y="4281952"/>
            <a:ext cx="3316050" cy="215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2690" y="4253818"/>
            <a:ext cx="2799527" cy="21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0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0"/>
            <a:ext cx="10141525" cy="844062"/>
          </a:xfrm>
        </p:spPr>
        <p:txBody>
          <a:bodyPr>
            <a:normAutofit/>
          </a:bodyPr>
          <a:lstStyle/>
          <a:p>
            <a:r>
              <a:rPr lang="sr-Latn-ME" b="1" dirty="0">
                <a:solidFill>
                  <a:srgbClr val="0070C0"/>
                </a:solidFill>
              </a:rPr>
              <a:t>Osnovni djelovi hidroelektrane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956603"/>
            <a:ext cx="10832123" cy="5680681"/>
          </a:xfrm>
        </p:spPr>
        <p:txBody>
          <a:bodyPr>
            <a:normAutofit/>
          </a:bodyPr>
          <a:lstStyle/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ZAHVAT</a:t>
            </a:r>
            <a:r>
              <a:rPr lang="sr-Latn-ME" sz="2800" dirty="0"/>
              <a:t> –  vodu iz vodotoka ili akumulacije  upućuje do dovodnih organa elektrane. </a:t>
            </a:r>
          </a:p>
          <a:p>
            <a:pPr algn="just">
              <a:buNone/>
            </a:pPr>
            <a:r>
              <a:rPr lang="sr-Latn-ME" sz="2800" dirty="0"/>
              <a:t>Može biti </a:t>
            </a:r>
            <a:r>
              <a:rPr lang="sr-Latn-ME" sz="2800" b="1" dirty="0"/>
              <a:t>na površini </a:t>
            </a:r>
            <a:r>
              <a:rPr lang="sr-Latn-ME" sz="2800" dirty="0"/>
              <a:t>(kod niskih brana) i </a:t>
            </a:r>
            <a:r>
              <a:rPr lang="sr-Latn-ME" sz="2800" b="1" dirty="0"/>
              <a:t>ispod površine </a:t>
            </a:r>
            <a:r>
              <a:rPr lang="sr-Latn-ME" sz="2800" dirty="0"/>
              <a:t>(kod visokih brana)</a:t>
            </a:r>
          </a:p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DOVODNI ORGANI </a:t>
            </a:r>
            <a:r>
              <a:rPr lang="sr-Latn-ME" sz="2800" dirty="0"/>
              <a:t>– zahvaćenu vodu vodi do vodostana (spaja zahvat sa vodostanom)</a:t>
            </a:r>
          </a:p>
          <a:p>
            <a:pPr algn="just">
              <a:buNone/>
            </a:pPr>
            <a:r>
              <a:rPr lang="sr-Latn-ME" sz="2800" dirty="0"/>
              <a:t>Mogu biti u </a:t>
            </a:r>
            <a:r>
              <a:rPr lang="sr-Latn-ME" sz="2800" b="1" dirty="0"/>
              <a:t>obliku kanala </a:t>
            </a:r>
            <a:r>
              <a:rPr lang="sr-Latn-ME" sz="2800" dirty="0"/>
              <a:t>ili </a:t>
            </a:r>
            <a:r>
              <a:rPr lang="sr-Latn-ME" sz="2800" b="1" dirty="0"/>
              <a:t>u obliku tunela.</a:t>
            </a:r>
          </a:p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VODNA KOMORA (VODOSTAN) </a:t>
            </a:r>
            <a:r>
              <a:rPr lang="sr-Latn-ME" sz="2800" dirty="0"/>
              <a:t>– nalazi se na kraju dovodnih organa, ispred cijevi pod pritiskom, a ima zadatak da ograničava pritisak koji nastaje zatvaranjem turbine. </a:t>
            </a:r>
          </a:p>
          <a:p>
            <a:pPr algn="just">
              <a:buNone/>
            </a:pPr>
            <a:r>
              <a:rPr lang="sr-Latn-ME" sz="2800" dirty="0"/>
              <a:t>Služi kao </a:t>
            </a:r>
            <a:r>
              <a:rPr lang="sr-Latn-ME" sz="2800" b="1" dirty="0"/>
              <a:t>rezervoar za vodu </a:t>
            </a:r>
            <a:r>
              <a:rPr lang="sr-Latn-ME" sz="2800" dirty="0"/>
              <a:t>ili </a:t>
            </a:r>
            <a:r>
              <a:rPr lang="sr-Latn-ME" sz="2800" b="1" dirty="0"/>
              <a:t>kao ventil.</a:t>
            </a:r>
          </a:p>
        </p:txBody>
      </p:sp>
    </p:spTree>
    <p:extLst>
      <p:ext uri="{BB962C8B-B14F-4D97-AF65-F5344CB8AC3E}">
        <p14:creationId xmlns:p14="http://schemas.microsoft.com/office/powerpoint/2010/main" val="91620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0"/>
            <a:ext cx="10141525" cy="844062"/>
          </a:xfrm>
        </p:spPr>
        <p:txBody>
          <a:bodyPr>
            <a:normAutofit/>
          </a:bodyPr>
          <a:lstStyle/>
          <a:p>
            <a:r>
              <a:rPr lang="sr-Latn-ME" b="1" dirty="0">
                <a:solidFill>
                  <a:srgbClr val="0070C0"/>
                </a:solidFill>
              </a:rPr>
              <a:t>Osnovni djelovi hidroelektrane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1153551"/>
            <a:ext cx="10832123" cy="5483733"/>
          </a:xfrm>
        </p:spPr>
        <p:txBody>
          <a:bodyPr>
            <a:normAutofit/>
          </a:bodyPr>
          <a:lstStyle/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CJEVOVOD POD PRITISKOM </a:t>
            </a:r>
            <a:r>
              <a:rPr lang="sr-Latn-ME" sz="2800" dirty="0"/>
              <a:t>– njim se voda iz vodostana pod pritiskom vodi do turbine. </a:t>
            </a:r>
          </a:p>
          <a:p>
            <a:pPr algn="just">
              <a:buNone/>
            </a:pPr>
            <a:r>
              <a:rPr lang="sr-Latn-ME" sz="2800" dirty="0"/>
              <a:t>Izrađen je od betona ili legura čelika</a:t>
            </a:r>
          </a:p>
          <a:p>
            <a:pPr algn="just">
              <a:buNone/>
            </a:pPr>
            <a:endParaRPr lang="sr-Latn-ME" sz="1000" dirty="0"/>
          </a:p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MAŠINSKA ZGRADA</a:t>
            </a:r>
            <a:r>
              <a:rPr lang="sr-Latn-ME" sz="2800" dirty="0"/>
              <a:t> - služi za smještaj turbina, generatora, pomoćnih uređaja i opreme.</a:t>
            </a:r>
          </a:p>
          <a:p>
            <a:pPr algn="just"/>
            <a:endParaRPr lang="sr-Latn-ME" sz="1000" dirty="0"/>
          </a:p>
          <a:p>
            <a:pPr algn="just"/>
            <a:r>
              <a:rPr lang="sr-Latn-ME" sz="2800" b="1" dirty="0">
                <a:solidFill>
                  <a:srgbClr val="FF0000"/>
                </a:solidFill>
              </a:rPr>
              <a:t>ODVODNI ORGANI </a:t>
            </a:r>
            <a:r>
              <a:rPr lang="sr-Latn-ME" sz="2800" dirty="0"/>
              <a:t>– služe za vraćanje vode u korito rijeke ili kao dovodni organi do sledeće elektrane.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349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44" y="0"/>
            <a:ext cx="9692640" cy="703385"/>
          </a:xfrm>
        </p:spPr>
        <p:txBody>
          <a:bodyPr>
            <a:normAutofit/>
          </a:bodyPr>
          <a:lstStyle/>
          <a:p>
            <a:r>
              <a:rPr lang="sr-Latn-ME" b="1" dirty="0">
                <a:solidFill>
                  <a:srgbClr val="0070C0"/>
                </a:solidFill>
              </a:rPr>
              <a:t>Vodne (hidraulične) turbine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675250"/>
            <a:ext cx="10972800" cy="5504888"/>
          </a:xfrm>
        </p:spPr>
        <p:txBody>
          <a:bodyPr>
            <a:normAutofit/>
          </a:bodyPr>
          <a:lstStyle/>
          <a:p>
            <a:r>
              <a:rPr lang="sr-Latn-ME" sz="2400" b="1" dirty="0">
                <a:solidFill>
                  <a:srgbClr val="FF0000"/>
                </a:solidFill>
              </a:rPr>
              <a:t>Vodna turbina </a:t>
            </a:r>
            <a:r>
              <a:rPr lang="sr-Latn-ME" sz="2400" dirty="0"/>
              <a:t>je hidraulična mašina koja transformiše dovedenu energiju vode (kinetičku energiju) u mehanički rad.</a:t>
            </a:r>
          </a:p>
          <a:p>
            <a:r>
              <a:rPr lang="sr-Latn-ME" sz="2400" dirty="0"/>
              <a:t>Generator vrši dalju transformaciju energije: IZ MEHANIČKE U ELEKTRIČNU, zbog čega se u jednu cjelinu spajaju vratila (osovine) turbine i generatora</a:t>
            </a:r>
          </a:p>
          <a:p>
            <a:r>
              <a:rPr lang="sr-Latn-ME" sz="2400" dirty="0"/>
              <a:t>Turbina i generator, kao jedna cjelina, zovu se </a:t>
            </a:r>
            <a:r>
              <a:rPr lang="sr-Latn-ME" sz="2400" b="1" dirty="0">
                <a:solidFill>
                  <a:srgbClr val="FF0000"/>
                </a:solidFill>
              </a:rPr>
              <a:t>TURBOAGREGAT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975" y="3348112"/>
            <a:ext cx="2894213" cy="350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15" y="4037428"/>
            <a:ext cx="3473132" cy="282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8192" y="4051495"/>
            <a:ext cx="3008022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147396"/>
            <a:ext cx="10341832" cy="767004"/>
          </a:xfrm>
        </p:spPr>
        <p:txBody>
          <a:bodyPr>
            <a:normAutofit/>
          </a:bodyPr>
          <a:lstStyle/>
          <a:p>
            <a:r>
              <a:rPr lang="sr-Latn-ME" b="1" dirty="0">
                <a:solidFill>
                  <a:srgbClr val="0070C0"/>
                </a:solidFill>
              </a:rPr>
              <a:t>Vrste hidroelektrana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55594"/>
            <a:ext cx="10327764" cy="5240740"/>
          </a:xfrm>
        </p:spPr>
        <p:txBody>
          <a:bodyPr>
            <a:normAutofit/>
          </a:bodyPr>
          <a:lstStyle/>
          <a:p>
            <a:pPr algn="just"/>
            <a:r>
              <a:rPr lang="sr-Latn-ME" sz="3200" dirty="0"/>
              <a:t>S obzirom na način korišćenja vode i postojanje i veličinu akumulacionog bazena razlikuju se:</a:t>
            </a:r>
          </a:p>
          <a:p>
            <a:pPr marL="342900" indent="-342900" algn="just">
              <a:buAutoNum type="arabicPeriod"/>
            </a:pPr>
            <a:r>
              <a:rPr lang="sr-Latn-ME" sz="3200" b="1" dirty="0">
                <a:solidFill>
                  <a:srgbClr val="FF0000"/>
                </a:solidFill>
              </a:rPr>
              <a:t>Protočne hidroelektrane</a:t>
            </a:r>
          </a:p>
          <a:p>
            <a:pPr marL="342900" indent="-342900" algn="just">
              <a:buAutoNum type="arabicPeriod"/>
            </a:pPr>
            <a:r>
              <a:rPr lang="sr-Latn-ME" sz="3200" b="1" dirty="0">
                <a:solidFill>
                  <a:srgbClr val="FF0000"/>
                </a:solidFill>
              </a:rPr>
              <a:t>Akumulacione hidroelektrane </a:t>
            </a:r>
          </a:p>
          <a:p>
            <a:pPr marL="342900" indent="-342900" algn="just">
              <a:buAutoNum type="arabicPeriod"/>
            </a:pPr>
            <a:r>
              <a:rPr lang="sr-Latn-ME" sz="3200" b="1" dirty="0">
                <a:solidFill>
                  <a:srgbClr val="FF0000"/>
                </a:solidFill>
              </a:rPr>
              <a:t>Reverzibilne hidroelektrane</a:t>
            </a:r>
          </a:p>
        </p:txBody>
      </p:sp>
    </p:spTree>
    <p:extLst>
      <p:ext uri="{BB962C8B-B14F-4D97-AF65-F5344CB8AC3E}">
        <p14:creationId xmlns:p14="http://schemas.microsoft.com/office/powerpoint/2010/main" val="422478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147396"/>
            <a:ext cx="10341832" cy="767004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Protočne HE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012874"/>
            <a:ext cx="10367889" cy="5845126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sr-Latn-ME" sz="2800" b="1" dirty="0">
                <a:solidFill>
                  <a:srgbClr val="FF0000"/>
                </a:solidFill>
                <a:latin typeface="Cambria" pitchFamily="18" charset="0"/>
              </a:rPr>
              <a:t>Protočne hidroelektrane </a:t>
            </a:r>
            <a:r>
              <a:rPr lang="sr-Latn-ME" sz="2800" dirty="0">
                <a:latin typeface="Cambria" pitchFamily="18" charset="0"/>
              </a:rPr>
              <a:t>su elektrane kod kojih, iz bilo kojeg razloga, ne postoji mogućnost stvaranja akumulacionog bazena, nego se voda koja normalno dotiče dotokom mora iskoristiti propuštanjem kroz turbinu ili prelivanjem preko brane.</a:t>
            </a:r>
          </a:p>
          <a:p>
            <a:pPr marL="0" indent="0" algn="just">
              <a:buFont typeface="Wingdings" pitchFamily="2" charset="2"/>
              <a:buChar char="q"/>
            </a:pPr>
            <a:endParaRPr lang="sr-Latn-ME" sz="1000" dirty="0">
              <a:latin typeface="Cambria" pitchFamily="18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vi-VN" sz="2800" dirty="0">
                <a:latin typeface="Cambria" pitchFamily="18" charset="0"/>
              </a:rPr>
              <a:t>Raspoloživi protok se mijenja zavisno od količine padavina</a:t>
            </a:r>
            <a:r>
              <a:rPr lang="sr-Latn-CS" sz="2800" dirty="0">
                <a:latin typeface="Cambria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endParaRPr lang="sr-Latn-CS" sz="1000" dirty="0">
              <a:latin typeface="Cambria" pitchFamily="18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vi-VN" sz="2800" dirty="0">
                <a:latin typeface="Cambria" pitchFamily="18" charset="0"/>
              </a:rPr>
              <a:t>Kada je protok veći od predviđenog onda se višak vode preliva preko brane</a:t>
            </a:r>
            <a:r>
              <a:rPr lang="sr-Latn-CS" sz="2800" dirty="0">
                <a:latin typeface="Cambria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endParaRPr lang="sr-Latn-CS" sz="1000" dirty="0">
              <a:latin typeface="Cambria" pitchFamily="18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vi-VN" sz="2800" dirty="0">
                <a:latin typeface="Cambria" pitchFamily="18" charset="0"/>
              </a:rPr>
              <a:t>Kada je protok manji od predviđenog, onda se smanjuje proizvodnja električne energije</a:t>
            </a:r>
            <a:r>
              <a:rPr lang="sr-Latn-CS" sz="2800" dirty="0">
                <a:latin typeface="Cambria" pitchFamily="18" charset="0"/>
              </a:rPr>
              <a:t>. </a:t>
            </a:r>
            <a:endParaRPr lang="sr-Latn-ME" sz="2800" dirty="0">
              <a:latin typeface="Cambria" pitchFamily="18" charset="0"/>
            </a:endParaRPr>
          </a:p>
          <a:p>
            <a:pPr marL="0" indent="0" algn="just">
              <a:buFont typeface="Wingdings" pitchFamily="2" charset="2"/>
              <a:buChar char="q"/>
            </a:pPr>
            <a:endParaRPr lang="sr-Latn-ME" sz="1050" dirty="0"/>
          </a:p>
        </p:txBody>
      </p:sp>
    </p:spTree>
    <p:extLst>
      <p:ext uri="{BB962C8B-B14F-4D97-AF65-F5344CB8AC3E}">
        <p14:creationId xmlns:p14="http://schemas.microsoft.com/office/powerpoint/2010/main" val="241693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147396"/>
            <a:ext cx="10341832" cy="767004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Akumulacione HE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914400"/>
            <a:ext cx="10367889" cy="5943600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q"/>
            </a:pPr>
            <a:endParaRPr lang="sr-Latn-ME" sz="1050" dirty="0"/>
          </a:p>
          <a:p>
            <a:pPr marL="0" indent="0" algn="just">
              <a:buFont typeface="Wingdings" pitchFamily="2" charset="2"/>
              <a:buChar char="q"/>
            </a:pPr>
            <a:r>
              <a:rPr lang="sr-Latn-ME" sz="2800" b="1" dirty="0">
                <a:solidFill>
                  <a:srgbClr val="FF0000"/>
                </a:solidFill>
                <a:latin typeface="Cambria" pitchFamily="18" charset="0"/>
              </a:rPr>
              <a:t>Akumulacione hidroelektrane </a:t>
            </a:r>
            <a:r>
              <a:rPr lang="sr-Latn-ME" sz="2800" dirty="0">
                <a:latin typeface="Cambria" pitchFamily="18" charset="0"/>
              </a:rPr>
              <a:t>se grade na vodotocima gdje je uz ekonomski podnošljive troškove moguće ostvariti akumulaciono jezero pregradom vodotoka branom.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en-GB" sz="2800" dirty="0" err="1">
                <a:latin typeface="Cambria" pitchFamily="18" charset="0"/>
              </a:rPr>
              <a:t>Omogućeno</a:t>
            </a:r>
            <a:r>
              <a:rPr lang="en-GB" sz="2800" dirty="0">
                <a:latin typeface="Cambria" pitchFamily="18" charset="0"/>
              </a:rPr>
              <a:t> je </a:t>
            </a:r>
            <a:r>
              <a:rPr lang="en-GB" sz="2800" dirty="0" err="1">
                <a:latin typeface="Cambria" pitchFamily="18" charset="0"/>
              </a:rPr>
              <a:t>akumulisanje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vode</a:t>
            </a:r>
            <a:r>
              <a:rPr lang="en-GB" sz="2800" dirty="0">
                <a:latin typeface="Cambria" pitchFamily="18" charset="0"/>
              </a:rPr>
              <a:t> u </a:t>
            </a:r>
            <a:r>
              <a:rPr lang="en-GB" sz="2800" dirty="0" err="1">
                <a:latin typeface="Cambria" pitchFamily="18" charset="0"/>
              </a:rPr>
              <a:t>vrijeme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velikih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padavina</a:t>
            </a:r>
            <a:r>
              <a:rPr lang="sr-Latn-CS" sz="2800" dirty="0">
                <a:latin typeface="Cambria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en-GB" sz="2800" dirty="0" err="1">
                <a:latin typeface="Cambria" pitchFamily="18" charset="0"/>
              </a:rPr>
              <a:t>Za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vrijeme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suše</a:t>
            </a:r>
            <a:r>
              <a:rPr lang="en-GB" sz="2800" dirty="0">
                <a:latin typeface="Cambria" pitchFamily="18" charset="0"/>
              </a:rPr>
              <a:t>, ova se </a:t>
            </a:r>
            <a:r>
              <a:rPr lang="en-GB" sz="2800" dirty="0" err="1">
                <a:latin typeface="Cambria" pitchFamily="18" charset="0"/>
              </a:rPr>
              <a:t>voda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koristi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da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sr-Latn-CS" sz="2800" dirty="0">
                <a:latin typeface="Cambria" pitchFamily="18" charset="0"/>
              </a:rPr>
              <a:t>se </a:t>
            </a:r>
            <a:r>
              <a:rPr lang="en-GB" sz="2800" dirty="0" err="1">
                <a:latin typeface="Cambria" pitchFamily="18" charset="0"/>
              </a:rPr>
              <a:t>poveća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broj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dana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/>
              <a:t>normalnog</a:t>
            </a:r>
            <a:r>
              <a:rPr lang="en-GB" sz="2800" dirty="0"/>
              <a:t> </a:t>
            </a:r>
            <a:r>
              <a:rPr lang="en-GB" sz="2800" dirty="0" err="1"/>
              <a:t>protoka</a:t>
            </a:r>
            <a:r>
              <a:rPr lang="sr-Latn-CS" sz="2800" dirty="0"/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sr-Latn-CS" sz="2800" dirty="0" err="1"/>
              <a:t>I</a:t>
            </a:r>
            <a:r>
              <a:rPr lang="en-GB" sz="2800" dirty="0" err="1"/>
              <a:t>maju</a:t>
            </a:r>
            <a:r>
              <a:rPr lang="en-GB" sz="2800" dirty="0"/>
              <a:t> </a:t>
            </a:r>
            <a:r>
              <a:rPr lang="en-GB" sz="2800" dirty="0" err="1"/>
              <a:t>veoma</a:t>
            </a:r>
            <a:r>
              <a:rPr lang="en-GB" sz="2800" dirty="0"/>
              <a:t> </a:t>
            </a:r>
            <a:r>
              <a:rPr lang="en-GB" sz="2800" dirty="0" err="1"/>
              <a:t>značajnu</a:t>
            </a:r>
            <a:r>
              <a:rPr lang="en-GB" sz="2800" dirty="0"/>
              <a:t> </a:t>
            </a:r>
            <a:r>
              <a:rPr lang="en-GB" sz="2800" dirty="0" err="1"/>
              <a:t>ulogu</a:t>
            </a:r>
            <a:r>
              <a:rPr lang="en-GB" sz="2800" dirty="0"/>
              <a:t> </a:t>
            </a:r>
            <a:r>
              <a:rPr lang="en-GB" sz="2800" dirty="0" err="1"/>
              <a:t>pokrivanja</a:t>
            </a:r>
            <a:r>
              <a:rPr lang="en-GB" sz="2800" dirty="0"/>
              <a:t> </a:t>
            </a:r>
            <a:r>
              <a:rPr lang="en-GB" sz="2800" dirty="0" err="1"/>
              <a:t>vrhova</a:t>
            </a:r>
            <a:r>
              <a:rPr lang="en-GB" sz="2800" dirty="0"/>
              <a:t> </a:t>
            </a:r>
            <a:r>
              <a:rPr lang="en-GB" sz="2800" dirty="0" err="1"/>
              <a:t>opterećenja</a:t>
            </a:r>
            <a:r>
              <a:rPr lang="en-GB" sz="2800" dirty="0"/>
              <a:t>.</a:t>
            </a:r>
            <a:endParaRPr lang="sr-Latn-ME" sz="2800" dirty="0" err="1"/>
          </a:p>
        </p:txBody>
      </p:sp>
    </p:spTree>
    <p:extLst>
      <p:ext uri="{BB962C8B-B14F-4D97-AF65-F5344CB8AC3E}">
        <p14:creationId xmlns:p14="http://schemas.microsoft.com/office/powerpoint/2010/main" val="386058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147396"/>
            <a:ext cx="10341832" cy="767004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Reverzibilne HE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012874"/>
            <a:ext cx="10677378" cy="584512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ME" sz="2800" b="1" dirty="0">
                <a:solidFill>
                  <a:srgbClr val="FF0000"/>
                </a:solidFill>
                <a:latin typeface="Cambria" pitchFamily="18" charset="0"/>
              </a:rPr>
              <a:t>Reverzibilne hidroelektrane </a:t>
            </a:r>
            <a:r>
              <a:rPr lang="sr-Latn-ME" sz="2800" dirty="0">
                <a:latin typeface="Cambria" pitchFamily="18" charset="0"/>
              </a:rPr>
              <a:t>– imaju dvije akumulacije:</a:t>
            </a:r>
          </a:p>
          <a:p>
            <a:pPr algn="just">
              <a:buNone/>
            </a:pPr>
            <a:r>
              <a:rPr lang="sr-Latn-CS" sz="2800" b="1" dirty="0">
                <a:latin typeface="Cambria" pitchFamily="18" charset="0"/>
              </a:rPr>
              <a:t>1.</a:t>
            </a:r>
            <a:r>
              <a:rPr lang="en-GB" sz="2800" b="1" dirty="0" err="1">
                <a:latin typeface="Cambria" pitchFamily="18" charset="0"/>
              </a:rPr>
              <a:t>gornja</a:t>
            </a:r>
            <a:r>
              <a:rPr lang="en-GB" sz="2800" b="1" dirty="0">
                <a:latin typeface="Cambria" pitchFamily="18" charset="0"/>
              </a:rPr>
              <a:t> </a:t>
            </a:r>
            <a:r>
              <a:rPr lang="en-GB" sz="2800" b="1" dirty="0" err="1">
                <a:latin typeface="Cambria" pitchFamily="18" charset="0"/>
              </a:rPr>
              <a:t>akumulacija</a:t>
            </a:r>
            <a:r>
              <a:rPr lang="en-GB" sz="2800" dirty="0">
                <a:latin typeface="Cambria" pitchFamily="18" charset="0"/>
              </a:rPr>
              <a:t> - </a:t>
            </a:r>
            <a:r>
              <a:rPr lang="en-GB" sz="2800" dirty="0" err="1">
                <a:latin typeface="Cambria" pitchFamily="18" charset="0"/>
              </a:rPr>
              <a:t>ist</a:t>
            </a:r>
            <a:r>
              <a:rPr lang="sr-Latn-CS" sz="2800" dirty="0">
                <a:latin typeface="Cambria" pitchFamily="18" charset="0"/>
              </a:rPr>
              <a:t>a kao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akumulaci</a:t>
            </a:r>
            <a:r>
              <a:rPr lang="sr-Latn-CS" sz="2800" dirty="0">
                <a:latin typeface="Cambria" pitchFamily="18" charset="0"/>
              </a:rPr>
              <a:t>ono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jezer</a:t>
            </a:r>
            <a:r>
              <a:rPr lang="sr-Latn-CS" sz="2800" dirty="0">
                <a:latin typeface="Cambria" pitchFamily="18" charset="0"/>
              </a:rPr>
              <a:t>o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klasičnih</a:t>
            </a:r>
            <a:r>
              <a:rPr lang="en-GB" sz="2800" dirty="0">
                <a:latin typeface="Cambria" pitchFamily="18" charset="0"/>
              </a:rPr>
              <a:t> </a:t>
            </a:r>
            <a:r>
              <a:rPr lang="en-GB" sz="2800" dirty="0" err="1">
                <a:latin typeface="Cambria" pitchFamily="18" charset="0"/>
              </a:rPr>
              <a:t>hidroelektrana</a:t>
            </a:r>
            <a:r>
              <a:rPr lang="en-GB" sz="2800" dirty="0">
                <a:latin typeface="Cambria" pitchFamily="18" charset="0"/>
              </a:rPr>
              <a:t>. </a:t>
            </a:r>
            <a:endParaRPr lang="sr-Latn-CS" sz="2800" dirty="0">
              <a:latin typeface="Cambria" pitchFamily="18" charset="0"/>
            </a:endParaRPr>
          </a:p>
          <a:p>
            <a:pPr algn="just">
              <a:buNone/>
            </a:pPr>
            <a:r>
              <a:rPr lang="en-GB" sz="2800" dirty="0" err="1">
                <a:latin typeface="Cambria" pitchFamily="18" charset="0"/>
              </a:rPr>
              <a:t>Gradnjom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brane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osigurava</a:t>
            </a:r>
            <a:r>
              <a:rPr lang="en-GB" sz="2800" dirty="0">
                <a:latin typeface="Cambria" pitchFamily="18" charset="0"/>
              </a:rPr>
              <a:t> se </a:t>
            </a:r>
            <a:r>
              <a:rPr lang="en-GB" sz="2800" dirty="0" err="1">
                <a:latin typeface="Cambria" pitchFamily="18" charset="0"/>
              </a:rPr>
              <a:t>akumulacija</a:t>
            </a:r>
            <a:r>
              <a:rPr lang="en-GB" sz="2800" dirty="0">
                <a:latin typeface="Cambria" pitchFamily="18" charset="0"/>
              </a:rPr>
              <a:t> </a:t>
            </a:r>
            <a:r>
              <a:rPr lang="en-GB" sz="2800" dirty="0" err="1">
                <a:latin typeface="Cambria" pitchFamily="18" charset="0"/>
              </a:rPr>
              <a:t>vode</a:t>
            </a:r>
            <a:r>
              <a:rPr lang="en-GB" sz="2800" dirty="0">
                <a:latin typeface="Cambria" pitchFamily="18" charset="0"/>
              </a:rPr>
              <a:t>, </a:t>
            </a:r>
            <a:r>
              <a:rPr lang="en-GB" sz="2800" dirty="0" err="1">
                <a:latin typeface="Cambria" pitchFamily="18" charset="0"/>
              </a:rPr>
              <a:t>koja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protiče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kroz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postrojenje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i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proizvod</a:t>
            </a:r>
            <a:r>
              <a:rPr lang="sr-Latn-CS" sz="2800" dirty="0">
                <a:latin typeface="Cambria" pitchFamily="18" charset="0"/>
              </a:rPr>
              <a:t>i se</a:t>
            </a:r>
            <a:r>
              <a:rPr lang="en-GB" sz="2800" dirty="0">
                <a:latin typeface="Cambria" pitchFamily="18" charset="0"/>
              </a:rPr>
              <a:t> </a:t>
            </a:r>
            <a:r>
              <a:rPr lang="en-GB" sz="2800" dirty="0" err="1">
                <a:latin typeface="Cambria" pitchFamily="18" charset="0"/>
              </a:rPr>
              <a:t>električn</a:t>
            </a:r>
            <a:r>
              <a:rPr lang="sr-Latn-CS" sz="2800" dirty="0">
                <a:latin typeface="Cambria" pitchFamily="18" charset="0"/>
              </a:rPr>
              <a:t>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energij</a:t>
            </a:r>
            <a:r>
              <a:rPr lang="sr-Latn-CS" sz="2800" dirty="0">
                <a:latin typeface="Cambria" pitchFamily="18" charset="0"/>
              </a:rPr>
              <a:t>a</a:t>
            </a:r>
            <a:r>
              <a:rPr lang="en-GB" sz="2800" dirty="0"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sr-Latn-CS" sz="2800" b="1" dirty="0">
                <a:latin typeface="Cambria" pitchFamily="18" charset="0"/>
              </a:rPr>
              <a:t>2. </a:t>
            </a:r>
            <a:r>
              <a:rPr lang="en-GB" sz="2800" b="1" dirty="0" err="1">
                <a:latin typeface="Cambria" pitchFamily="18" charset="0"/>
              </a:rPr>
              <a:t>donja</a:t>
            </a:r>
            <a:r>
              <a:rPr lang="en-GB" sz="2800" b="1" dirty="0">
                <a:latin typeface="Cambria" pitchFamily="18" charset="0"/>
              </a:rPr>
              <a:t> </a:t>
            </a:r>
            <a:r>
              <a:rPr lang="en-GB" sz="2800" b="1" dirty="0" err="1">
                <a:latin typeface="Cambria" pitchFamily="18" charset="0"/>
              </a:rPr>
              <a:t>akumulacija</a:t>
            </a:r>
            <a:r>
              <a:rPr lang="en-GB" sz="2800" dirty="0">
                <a:latin typeface="Cambria" pitchFamily="18" charset="0"/>
              </a:rPr>
              <a:t> - </a:t>
            </a:r>
            <a:r>
              <a:rPr lang="en-GB" sz="2800" dirty="0" err="1">
                <a:latin typeface="Cambria" pitchFamily="18" charset="0"/>
              </a:rPr>
              <a:t>voda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koja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izlazi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iz</a:t>
            </a:r>
            <a:r>
              <a:rPr lang="en-GB" sz="2800" dirty="0">
                <a:latin typeface="Cambria" pitchFamily="18" charset="0"/>
              </a:rPr>
              <a:t> </a:t>
            </a:r>
            <a:r>
              <a:rPr lang="en-GB" sz="2800" dirty="0" err="1">
                <a:latin typeface="Cambria" pitchFamily="18" charset="0"/>
              </a:rPr>
              <a:t>hidroelektrane</a:t>
            </a:r>
            <a:r>
              <a:rPr lang="en-GB" sz="2800" dirty="0">
                <a:latin typeface="Cambria" pitchFamily="18" charset="0"/>
              </a:rPr>
              <a:t> </a:t>
            </a:r>
            <a:r>
              <a:rPr lang="en-GB" sz="2800" dirty="0" err="1">
                <a:latin typeface="Cambria" pitchFamily="18" charset="0"/>
              </a:rPr>
              <a:t>ulijeva</a:t>
            </a:r>
            <a:r>
              <a:rPr lang="en-GB" sz="2800" dirty="0">
                <a:latin typeface="Cambria" pitchFamily="18" charset="0"/>
              </a:rPr>
              <a:t> se u drug</a:t>
            </a:r>
            <a:r>
              <a:rPr lang="sr-Latn-CS" sz="2800" dirty="0">
                <a:latin typeface="Cambria" pitchFamily="18" charset="0"/>
              </a:rPr>
              <a:t>o</a:t>
            </a:r>
            <a:r>
              <a:rPr lang="en-GB" sz="2800" dirty="0">
                <a:latin typeface="Cambria" pitchFamily="18" charset="0"/>
              </a:rPr>
              <a:t>, </a:t>
            </a:r>
            <a:r>
              <a:rPr lang="en-GB" sz="2800" dirty="0" err="1">
                <a:latin typeface="Cambria" pitchFamily="18" charset="0"/>
              </a:rPr>
              <a:t>donje</a:t>
            </a:r>
            <a:r>
              <a:rPr lang="en-GB" sz="2800" dirty="0">
                <a:latin typeface="Cambria" pitchFamily="18" charset="0"/>
              </a:rPr>
              <a:t>, </a:t>
            </a:r>
            <a:r>
              <a:rPr lang="en-GB" sz="2800" dirty="0" err="1">
                <a:latin typeface="Cambria" pitchFamily="18" charset="0"/>
              </a:rPr>
              <a:t>akumulacio</a:t>
            </a:r>
            <a:r>
              <a:rPr lang="sr-Latn-CS" sz="2800" dirty="0">
                <a:latin typeface="Cambria" pitchFamily="18" charset="0"/>
              </a:rPr>
              <a:t>no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jezero</a:t>
            </a:r>
            <a:r>
              <a:rPr lang="en-GB" sz="2800" dirty="0">
                <a:latin typeface="Cambria" pitchFamily="18" charset="0"/>
              </a:rPr>
              <a:t>, </a:t>
            </a:r>
            <a:r>
              <a:rPr lang="en-GB" sz="2800" dirty="0" err="1">
                <a:latin typeface="Cambria" pitchFamily="18" charset="0"/>
              </a:rPr>
              <a:t>umjesto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da</a:t>
            </a:r>
            <a:r>
              <a:rPr lang="en-GB" sz="2800" dirty="0">
                <a:latin typeface="Cambria" pitchFamily="18" charset="0"/>
              </a:rPr>
              <a:t> se </a:t>
            </a:r>
            <a:r>
              <a:rPr lang="en-GB" sz="2800" dirty="0" err="1">
                <a:latin typeface="Cambria" pitchFamily="18" charset="0"/>
              </a:rPr>
              <a:t>vraća</a:t>
            </a:r>
            <a:r>
              <a:rPr lang="en-GB" sz="2800" dirty="0">
                <a:latin typeface="Cambria" pitchFamily="18" charset="0"/>
              </a:rPr>
              <a:t> u </a:t>
            </a:r>
            <a:r>
              <a:rPr lang="en-GB" sz="2800" dirty="0" err="1">
                <a:latin typeface="Cambria" pitchFamily="18" charset="0"/>
              </a:rPr>
              <a:t>osnovni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tok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rijeke</a:t>
            </a:r>
            <a:r>
              <a:rPr lang="en-GB" sz="2800" dirty="0">
                <a:latin typeface="Cambria" pitchFamily="18" charset="0"/>
              </a:rPr>
              <a:t>.</a:t>
            </a:r>
            <a:endParaRPr lang="sr-Latn-CS" sz="2800" dirty="0">
              <a:latin typeface="Cambria" pitchFamily="18" charset="0"/>
            </a:endParaRPr>
          </a:p>
          <a:p>
            <a:pPr>
              <a:buNone/>
            </a:pPr>
            <a:endParaRPr lang="en-US" sz="2800" dirty="0">
              <a:latin typeface="Cambria" pitchFamily="18" charset="0"/>
            </a:endParaRPr>
          </a:p>
          <a:p>
            <a:pPr marL="0" indent="0" algn="just"/>
            <a:r>
              <a:rPr lang="sr-Latn-ME" sz="2800" dirty="0">
                <a:latin typeface="Cambria" pitchFamily="18" charset="0"/>
              </a:rPr>
              <a:t> Kada je potrošnja energije mala, voda se pumpa iz donjeg jezera u gornju akumulaciju.</a:t>
            </a:r>
          </a:p>
        </p:txBody>
      </p:sp>
    </p:spTree>
    <p:extLst>
      <p:ext uri="{BB962C8B-B14F-4D97-AF65-F5344CB8AC3E}">
        <p14:creationId xmlns:p14="http://schemas.microsoft.com/office/powerpoint/2010/main" val="311579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0"/>
            <a:ext cx="10673158" cy="773723"/>
          </a:xfrm>
        </p:spPr>
        <p:txBody>
          <a:bodyPr/>
          <a:lstStyle/>
          <a:p>
            <a:pPr algn="ctr"/>
            <a:r>
              <a:rPr lang="sr-Latn-ME" b="1" u="sng" dirty="0">
                <a:solidFill>
                  <a:srgbClr val="002060"/>
                </a:solidFill>
              </a:rPr>
              <a:t>Oblici energije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872197"/>
            <a:ext cx="10607040" cy="5711483"/>
          </a:xfrm>
        </p:spPr>
        <p:txBody>
          <a:bodyPr>
            <a:normAutofit lnSpcReduction="10000"/>
          </a:bodyPr>
          <a:lstStyle/>
          <a:p>
            <a:r>
              <a:rPr lang="sr-Latn-ME" sz="2800" b="1" u="sng" dirty="0"/>
              <a:t>Energija se u prirodi može pojaviti u 2 oblika:</a:t>
            </a:r>
          </a:p>
          <a:p>
            <a:pPr marL="457200" indent="-457200">
              <a:buAutoNum type="arabicPeriod"/>
            </a:pPr>
            <a:r>
              <a:rPr lang="sr-Latn-ME" sz="2800" b="1" dirty="0">
                <a:solidFill>
                  <a:srgbClr val="0070C0"/>
                </a:solidFill>
              </a:rPr>
              <a:t>NAGOMILANOM</a:t>
            </a:r>
            <a:r>
              <a:rPr lang="sr-Latn-ME" sz="2800" dirty="0"/>
              <a:t> (akumulisana, uskladištena) obliku</a:t>
            </a:r>
          </a:p>
          <a:p>
            <a:pPr marL="457200" indent="-457200">
              <a:buAutoNum type="arabicPeriod"/>
            </a:pPr>
            <a:r>
              <a:rPr lang="sr-Latn-ME" sz="2800" b="1" dirty="0">
                <a:solidFill>
                  <a:srgbClr val="00B050"/>
                </a:solidFill>
              </a:rPr>
              <a:t>PRELAZNOM</a:t>
            </a:r>
            <a:r>
              <a:rPr lang="sr-Latn-ME" sz="2800" dirty="0">
                <a:solidFill>
                  <a:srgbClr val="FF0000"/>
                </a:solidFill>
              </a:rPr>
              <a:t> </a:t>
            </a:r>
            <a:r>
              <a:rPr lang="sr-Latn-ME" sz="2800" dirty="0"/>
              <a:t>obliku</a:t>
            </a:r>
          </a:p>
          <a:p>
            <a:pPr marL="0" indent="0">
              <a:buNone/>
            </a:pPr>
            <a:endParaRPr lang="sr-Latn-ME" sz="2800" dirty="0"/>
          </a:p>
          <a:p>
            <a:pPr marL="12700" marR="467995">
              <a:lnSpc>
                <a:spcPct val="100000"/>
              </a:lnSpc>
            </a:pPr>
            <a:r>
              <a:rPr lang="en-US" sz="2800" b="1" spc="-10" dirty="0" err="1">
                <a:solidFill>
                  <a:srgbClr val="FF0000"/>
                </a:solidFill>
                <a:cs typeface="Arial"/>
              </a:rPr>
              <a:t>Nagomilani</a:t>
            </a:r>
            <a:r>
              <a:rPr lang="en-US" sz="2800" b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b="1" spc="-5" dirty="0" err="1">
                <a:solidFill>
                  <a:srgbClr val="FF0000"/>
                </a:solidFill>
                <a:cs typeface="Arial"/>
              </a:rPr>
              <a:t>oblici</a:t>
            </a:r>
            <a:r>
              <a:rPr lang="en-US" sz="2800" b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b="1" spc="-10" dirty="0" err="1">
                <a:solidFill>
                  <a:srgbClr val="FF0000"/>
                </a:solidFill>
                <a:cs typeface="Arial"/>
              </a:rPr>
              <a:t>energije</a:t>
            </a:r>
            <a:r>
              <a:rPr lang="en-US" sz="2800" b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mogu</a:t>
            </a:r>
            <a:r>
              <a:rPr lang="en-US" sz="2800" spc="-5" dirty="0">
                <a:cs typeface="Arial"/>
              </a:rPr>
              <a:t> se </a:t>
            </a:r>
            <a:r>
              <a:rPr lang="en-US" sz="2800" spc="-10" dirty="0" err="1">
                <a:cs typeface="Arial"/>
              </a:rPr>
              <a:t>održati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u </a:t>
            </a:r>
            <a:r>
              <a:rPr lang="en-US" sz="2800" spc="-5" dirty="0" err="1">
                <a:cs typeface="Arial"/>
              </a:rPr>
              <a:t>svom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obliku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kroz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10" dirty="0" err="1">
                <a:cs typeface="Arial"/>
              </a:rPr>
              <a:t>duže</a:t>
            </a:r>
            <a:r>
              <a:rPr lang="en-US" sz="2800" spc="-10" dirty="0">
                <a:cs typeface="Arial"/>
              </a:rPr>
              <a:t>  </a:t>
            </a:r>
            <a:r>
              <a:rPr lang="en-US" sz="2800" spc="-10" dirty="0" err="1">
                <a:cs typeface="Arial"/>
              </a:rPr>
              <a:t>vremensko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spc="-10" dirty="0" err="1">
                <a:cs typeface="Arial"/>
              </a:rPr>
              <a:t>razdoblje</a:t>
            </a:r>
            <a:r>
              <a:rPr lang="en-US" sz="2800" spc="-10" dirty="0">
                <a:cs typeface="Arial"/>
              </a:rPr>
              <a:t>, </a:t>
            </a:r>
            <a:r>
              <a:rPr lang="en-US" sz="2800" spc="-5" dirty="0" err="1">
                <a:cs typeface="Arial"/>
              </a:rPr>
              <a:t>dok</a:t>
            </a:r>
            <a:r>
              <a:rPr lang="en-US" sz="2800" spc="-5" dirty="0">
                <a:cs typeface="Arial"/>
              </a:rPr>
              <a:t> se </a:t>
            </a:r>
            <a:r>
              <a:rPr lang="en-US" sz="2800" spc="-5" dirty="0" err="1">
                <a:cs typeface="Arial"/>
              </a:rPr>
              <a:t>prelazni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oblici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javljaju</a:t>
            </a:r>
            <a:r>
              <a:rPr lang="en-US" sz="2800" spc="12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kratkotrajno</a:t>
            </a:r>
            <a:r>
              <a:rPr lang="en-US" sz="2800" spc="-5" dirty="0">
                <a:cs typeface="Arial"/>
              </a:rPr>
              <a:t>.</a:t>
            </a: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4000" dirty="0"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z="2800" b="1" spc="-5" dirty="0" err="1">
                <a:solidFill>
                  <a:srgbClr val="FF0000"/>
                </a:solidFill>
                <a:cs typeface="Arial"/>
              </a:rPr>
              <a:t>Prelazna</a:t>
            </a:r>
            <a:r>
              <a:rPr lang="en-US" sz="2800" b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b="1" spc="-5" dirty="0" err="1">
                <a:solidFill>
                  <a:srgbClr val="FF0000"/>
                </a:solidFill>
                <a:cs typeface="Arial"/>
              </a:rPr>
              <a:t>energija</a:t>
            </a:r>
            <a:r>
              <a:rPr lang="en-US" sz="2800" b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spc="-5" dirty="0">
                <a:cs typeface="Arial"/>
              </a:rPr>
              <a:t>se </a:t>
            </a:r>
            <a:r>
              <a:rPr lang="en-US" sz="2800" spc="-5" dirty="0" err="1">
                <a:cs typeface="Arial"/>
              </a:rPr>
              <a:t>pojavljuje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kad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nagomilana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energija</a:t>
            </a:r>
            <a:r>
              <a:rPr lang="en-US" sz="2800" spc="-5" dirty="0">
                <a:cs typeface="Arial"/>
              </a:rPr>
              <a:t> m</a:t>
            </a:r>
            <a:r>
              <a:rPr lang="sr-Latn-ME" sz="2800" spc="-5" dirty="0">
                <a:cs typeface="Arial"/>
              </a:rPr>
              <a:t>ij</a:t>
            </a:r>
            <a:r>
              <a:rPr lang="en-US" sz="2800" spc="-5" dirty="0" err="1">
                <a:cs typeface="Arial"/>
              </a:rPr>
              <a:t>enja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svoj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oblik</a:t>
            </a:r>
            <a:r>
              <a:rPr lang="en-US" sz="2800" spc="-5" dirty="0">
                <a:cs typeface="Arial"/>
              </a:rPr>
              <a:t>  </a:t>
            </a:r>
            <a:r>
              <a:rPr lang="en-US" sz="2800" spc="-5" dirty="0" err="1">
                <a:cs typeface="Arial"/>
              </a:rPr>
              <a:t>ili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kad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nagomilana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energija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prelazi</a:t>
            </a:r>
            <a:r>
              <a:rPr lang="en-US" sz="2800" spc="-5" dirty="0">
                <a:cs typeface="Arial"/>
              </a:rPr>
              <a:t> s </a:t>
            </a:r>
            <a:r>
              <a:rPr lang="en-US" sz="2800" spc="-10" dirty="0" err="1">
                <a:cs typeface="Arial"/>
              </a:rPr>
              <a:t>jednog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spc="-10" dirty="0" err="1">
                <a:cs typeface="Arial"/>
              </a:rPr>
              <a:t>sistema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na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drugi</a:t>
            </a:r>
            <a:r>
              <a:rPr lang="en-US" sz="2800" spc="-5" dirty="0">
                <a:cs typeface="Arial"/>
              </a:rPr>
              <a:t> (s </a:t>
            </a:r>
            <a:r>
              <a:rPr lang="en-US" sz="2800" spc="-10" dirty="0" err="1">
                <a:cs typeface="Arial"/>
              </a:rPr>
              <a:t>jednog</a:t>
            </a:r>
            <a:r>
              <a:rPr lang="en-US" sz="2800" spc="-10" dirty="0">
                <a:cs typeface="Arial"/>
              </a:rPr>
              <a:t>  </a:t>
            </a:r>
            <a:r>
              <a:rPr lang="en-US" sz="2800" spc="-5" dirty="0">
                <a:cs typeface="Arial"/>
              </a:rPr>
              <a:t>t</a:t>
            </a:r>
            <a:r>
              <a:rPr lang="sr-Latn-ME" sz="2800" spc="-5" dirty="0">
                <a:cs typeface="Arial"/>
              </a:rPr>
              <a:t>ij</a:t>
            </a:r>
            <a:r>
              <a:rPr lang="en-US" sz="2800" spc="-5" dirty="0" err="1">
                <a:cs typeface="Arial"/>
              </a:rPr>
              <a:t>ela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spc="-5" dirty="0" err="1">
                <a:cs typeface="Arial"/>
              </a:rPr>
              <a:t>na</a:t>
            </a:r>
            <a:r>
              <a:rPr lang="en-US" sz="2800" spc="-70" dirty="0">
                <a:cs typeface="Arial"/>
              </a:rPr>
              <a:t> </a:t>
            </a:r>
            <a:r>
              <a:rPr lang="en-US" sz="2800" spc="-10" dirty="0" err="1">
                <a:cs typeface="Arial"/>
              </a:rPr>
              <a:t>drugo</a:t>
            </a:r>
            <a:r>
              <a:rPr lang="en-US" sz="2800" spc="-10" dirty="0">
                <a:cs typeface="Arial"/>
              </a:rPr>
              <a:t>).</a:t>
            </a: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05" y="0"/>
            <a:ext cx="9692640" cy="726061"/>
          </a:xfrm>
        </p:spPr>
        <p:txBody>
          <a:bodyPr/>
          <a:lstStyle/>
          <a:p>
            <a:r>
              <a:rPr lang="sr-Latn-ME" dirty="0"/>
              <a:t>Hidroelektrane u Crnoj Gori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57" y="1125415"/>
            <a:ext cx="10691445" cy="5439158"/>
          </a:xfrm>
        </p:spPr>
        <p:txBody>
          <a:bodyPr>
            <a:normAutofit/>
          </a:bodyPr>
          <a:lstStyle/>
          <a:p>
            <a:r>
              <a:rPr lang="sr-Latn-CS" sz="3200" dirty="0"/>
              <a:t>U Crnoj Gori su izgrađene dvije velike hidroelektrane:</a:t>
            </a:r>
          </a:p>
          <a:p>
            <a:pPr marL="788670" lvl="1" indent="-514350">
              <a:buFont typeface="+mj-lt"/>
              <a:buAutoNum type="arabicPeriod"/>
            </a:pPr>
            <a:r>
              <a:rPr lang="sr-Latn-CS" sz="3000" b="1" dirty="0"/>
              <a:t>Hidroelektrana “Perućica”</a:t>
            </a:r>
          </a:p>
          <a:p>
            <a:pPr marL="788670" lvl="1" indent="-514350">
              <a:buFont typeface="+mj-lt"/>
              <a:buAutoNum type="arabicPeriod"/>
            </a:pPr>
            <a:r>
              <a:rPr lang="sr-Latn-CS" sz="3000" b="1" dirty="0"/>
              <a:t>Hidroelektrana “Piva”</a:t>
            </a:r>
            <a:endParaRPr lang="en-US" sz="3000" b="1" dirty="0"/>
          </a:p>
        </p:txBody>
      </p:sp>
      <p:sp>
        <p:nvSpPr>
          <p:cNvPr id="3074" name="AutoShape 2" descr="HE Perućica od sjutra u remontu | Info | Druš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5289" y="3390314"/>
            <a:ext cx="5319714" cy="3259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16" y="3432517"/>
            <a:ext cx="5219114" cy="3231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716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4" y="186239"/>
            <a:ext cx="9692640" cy="726061"/>
          </a:xfrm>
        </p:spPr>
        <p:txBody>
          <a:bodyPr/>
          <a:lstStyle/>
          <a:p>
            <a:r>
              <a:rPr lang="sr-Latn-ME" dirty="0"/>
              <a:t>Hidroelektrana Perućica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9145"/>
            <a:ext cx="7069540" cy="5495428"/>
          </a:xfrm>
        </p:spPr>
        <p:txBody>
          <a:bodyPr>
            <a:normAutofit/>
          </a:bodyPr>
          <a:lstStyle/>
          <a:p>
            <a:r>
              <a:rPr lang="en-US" dirty="0"/>
              <a:t>HE „</a:t>
            </a:r>
            <a:r>
              <a:rPr lang="en-US" dirty="0" err="1"/>
              <a:t>Perućica</a:t>
            </a:r>
            <a:r>
              <a:rPr lang="en-US" dirty="0"/>
              <a:t>“ je </a:t>
            </a:r>
            <a:r>
              <a:rPr lang="en-US" dirty="0" err="1"/>
              <a:t>najstarija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hidroelektrana</a:t>
            </a:r>
            <a:r>
              <a:rPr lang="en-US" dirty="0"/>
              <a:t> u </a:t>
            </a:r>
            <a:r>
              <a:rPr lang="en-US" dirty="0" err="1"/>
              <a:t>Crnoj</a:t>
            </a:r>
            <a:r>
              <a:rPr lang="en-US" dirty="0"/>
              <a:t> Gori, </a:t>
            </a:r>
            <a:r>
              <a:rPr lang="en-US" dirty="0" err="1"/>
              <a:t>puštena</a:t>
            </a:r>
            <a:r>
              <a:rPr lang="en-US" dirty="0"/>
              <a:t> u </a:t>
            </a:r>
            <a:r>
              <a:rPr lang="en-US" dirty="0" err="1"/>
              <a:t>pogon</a:t>
            </a:r>
            <a:r>
              <a:rPr lang="en-US" dirty="0"/>
              <a:t> 1960.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Nazvana</a:t>
            </a:r>
            <a:r>
              <a:rPr lang="en-US" dirty="0"/>
              <a:t> 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vrelu</a:t>
            </a:r>
            <a:r>
              <a:rPr lang="en-US" dirty="0"/>
              <a:t> </a:t>
            </a:r>
            <a:r>
              <a:rPr lang="en-US" dirty="0" err="1"/>
              <a:t>Perućica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izvire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hidroelektrane</a:t>
            </a:r>
            <a:r>
              <a:rPr lang="en-US" dirty="0"/>
              <a:t>.</a:t>
            </a:r>
            <a:endParaRPr lang="sr-Latn-ME" dirty="0"/>
          </a:p>
          <a:p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instalisana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je 307 MW, a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1.300 </a:t>
            </a:r>
            <a:r>
              <a:rPr lang="en-US" dirty="0" err="1"/>
              <a:t>GWh</a:t>
            </a:r>
            <a:r>
              <a:rPr lang="en-US" dirty="0"/>
              <a:t>. </a:t>
            </a:r>
            <a:r>
              <a:rPr lang="en-US" dirty="0" err="1"/>
              <a:t>Korisna</a:t>
            </a:r>
            <a:r>
              <a:rPr lang="en-US" dirty="0"/>
              <a:t> </a:t>
            </a:r>
            <a:r>
              <a:rPr lang="en-US" dirty="0" err="1"/>
              <a:t>akumulacija</a:t>
            </a:r>
            <a:r>
              <a:rPr lang="en-US" dirty="0"/>
              <a:t> je 353 h/m³.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HE "</a:t>
            </a:r>
            <a:r>
              <a:rPr lang="en-US" dirty="0" err="1"/>
              <a:t>Perućica</a:t>
            </a:r>
            <a:r>
              <a:rPr lang="en-US" dirty="0"/>
              <a:t>"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sliva</a:t>
            </a:r>
            <a:r>
              <a:rPr lang="en-US" dirty="0"/>
              <a:t> </a:t>
            </a:r>
            <a:r>
              <a:rPr lang="en-US" dirty="0" err="1"/>
              <a:t>rijeke</a:t>
            </a:r>
            <a:r>
              <a:rPr lang="en-US" dirty="0"/>
              <a:t> </a:t>
            </a:r>
            <a:r>
              <a:rPr lang="en-US" dirty="0" err="1"/>
              <a:t>Gornja</a:t>
            </a:r>
            <a:r>
              <a:rPr lang="en-US" dirty="0"/>
              <a:t> Zeta,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dotiču</a:t>
            </a:r>
            <a:r>
              <a:rPr lang="en-US" dirty="0"/>
              <a:t> u </a:t>
            </a:r>
            <a:r>
              <a:rPr lang="en-US" dirty="0" err="1"/>
              <a:t>Nikšićko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povoljnom</a:t>
            </a:r>
            <a:r>
              <a:rPr lang="en-US" dirty="0"/>
              <a:t> </a:t>
            </a:r>
            <a:r>
              <a:rPr lang="en-US" dirty="0" err="1"/>
              <a:t>padu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rastojanju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Nikšićkog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Bjelopavlićke</a:t>
            </a:r>
            <a:r>
              <a:rPr lang="en-US" dirty="0"/>
              <a:t> </a:t>
            </a:r>
            <a:r>
              <a:rPr lang="en-US" dirty="0" err="1"/>
              <a:t>ravnice</a:t>
            </a:r>
            <a:r>
              <a:rPr lang="en-US" dirty="0"/>
              <a:t>. </a:t>
            </a:r>
            <a:r>
              <a:rPr lang="en-US" dirty="0" err="1"/>
              <a:t>Slivno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 HE „</a:t>
            </a:r>
            <a:r>
              <a:rPr lang="en-US" dirty="0" err="1"/>
              <a:t>Perućica</a:t>
            </a:r>
            <a:r>
              <a:rPr lang="en-US" dirty="0"/>
              <a:t>“ </a:t>
            </a:r>
            <a:r>
              <a:rPr lang="en-US" dirty="0" err="1"/>
              <a:t>iznosi</a:t>
            </a:r>
            <a:r>
              <a:rPr lang="en-US" dirty="0"/>
              <a:t> 850 km².</a:t>
            </a:r>
            <a:endParaRPr lang="sr-Latn-ME" dirty="0"/>
          </a:p>
          <a:p>
            <a:r>
              <a:rPr lang="en-US" dirty="0"/>
              <a:t>U </a:t>
            </a:r>
            <a:r>
              <a:rPr lang="en-US" dirty="0" err="1"/>
              <a:t>Mašinskoj</a:t>
            </a:r>
            <a:r>
              <a:rPr lang="en-US" dirty="0"/>
              <a:t> </a:t>
            </a:r>
            <a:r>
              <a:rPr lang="en-US" dirty="0" err="1"/>
              <a:t>zgradi</a:t>
            </a:r>
            <a:r>
              <a:rPr lang="en-US" dirty="0"/>
              <a:t> HE „</a:t>
            </a:r>
            <a:r>
              <a:rPr lang="en-US" dirty="0" err="1"/>
              <a:t>Perućica</a:t>
            </a:r>
            <a:r>
              <a:rPr lang="en-US" dirty="0"/>
              <a:t>“, </a:t>
            </a:r>
            <a:r>
              <a:rPr lang="en-US" dirty="0" err="1"/>
              <a:t>ugrađeno</a:t>
            </a:r>
            <a:r>
              <a:rPr lang="en-US" dirty="0"/>
              <a:t> je 7 </a:t>
            </a:r>
            <a:r>
              <a:rPr lang="en-US" dirty="0" err="1"/>
              <a:t>dvojnih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„</a:t>
            </a:r>
            <a:r>
              <a:rPr lang="en-US" dirty="0" err="1"/>
              <a:t>Pelton</a:t>
            </a:r>
            <a:r>
              <a:rPr lang="en-US" dirty="0"/>
              <a:t>“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generatorima</a:t>
            </a:r>
            <a:r>
              <a:rPr lang="en-US" dirty="0"/>
              <a:t> </a:t>
            </a:r>
            <a:r>
              <a:rPr lang="en-US" dirty="0" err="1"/>
              <a:t>horizontalnih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instalisane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od 307 MW. Pet </a:t>
            </a:r>
            <a:r>
              <a:rPr lang="en-US" dirty="0" err="1"/>
              <a:t>agregata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instalisanu</a:t>
            </a:r>
            <a:r>
              <a:rPr lang="en-US" dirty="0"/>
              <a:t> </a:t>
            </a:r>
            <a:r>
              <a:rPr lang="en-US" dirty="0" err="1"/>
              <a:t>snagu</a:t>
            </a:r>
            <a:r>
              <a:rPr lang="en-US" dirty="0"/>
              <a:t> od </a:t>
            </a:r>
            <a:r>
              <a:rPr lang="en-US" dirty="0" err="1"/>
              <a:t>po</a:t>
            </a:r>
            <a:r>
              <a:rPr lang="en-US" dirty="0"/>
              <a:t> 40 MVA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od </a:t>
            </a:r>
            <a:r>
              <a:rPr lang="en-US" dirty="0" err="1"/>
              <a:t>po</a:t>
            </a:r>
            <a:r>
              <a:rPr lang="en-US" dirty="0"/>
              <a:t> 65 MVA. </a:t>
            </a:r>
            <a:r>
              <a:rPr lang="en-US" dirty="0" err="1"/>
              <a:t>Planirano</a:t>
            </a:r>
            <a:r>
              <a:rPr lang="en-US" dirty="0"/>
              <a:t> je da se </a:t>
            </a:r>
            <a:r>
              <a:rPr lang="en-US" dirty="0" err="1"/>
              <a:t>ugradi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osmi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65 MVA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izgrađeni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dovodni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odvodni</a:t>
            </a:r>
            <a:r>
              <a:rPr lang="en-US" dirty="0"/>
              <a:t> </a:t>
            </a:r>
            <a:r>
              <a:rPr lang="en-US" dirty="0" err="1"/>
              <a:t>organi</a:t>
            </a:r>
            <a:r>
              <a:rPr lang="en-US" dirty="0"/>
              <a:t>, </a:t>
            </a:r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zajednički</a:t>
            </a:r>
            <a:r>
              <a:rPr lang="en-US" dirty="0"/>
              <a:t> </a:t>
            </a:r>
            <a:r>
              <a:rPr lang="en-US" dirty="0" err="1"/>
              <a:t>pogoni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ugradnju</a:t>
            </a:r>
            <a:r>
              <a:rPr lang="en-US" dirty="0"/>
              <a:t> u </a:t>
            </a:r>
            <a:r>
              <a:rPr lang="en-US" dirty="0" err="1"/>
              <a:t>mašinskoj</a:t>
            </a:r>
            <a:r>
              <a:rPr lang="en-US" dirty="0"/>
              <a:t> </a:t>
            </a:r>
            <a:r>
              <a:rPr lang="en-US" dirty="0" err="1"/>
              <a:t>zgradi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51" y="281354"/>
            <a:ext cx="3573117" cy="2785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0795" y="3274021"/>
            <a:ext cx="3919106" cy="35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8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015"/>
            <a:ext cx="9692640" cy="917130"/>
          </a:xfrm>
        </p:spPr>
        <p:txBody>
          <a:bodyPr/>
          <a:lstStyle/>
          <a:p>
            <a:r>
              <a:rPr lang="sr-Latn-ME" dirty="0"/>
              <a:t>Hidroelektrana Piva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801858"/>
            <a:ext cx="7160456" cy="5871897"/>
          </a:xfrm>
        </p:spPr>
        <p:txBody>
          <a:bodyPr>
            <a:noAutofit/>
          </a:bodyPr>
          <a:lstStyle/>
          <a:p>
            <a:r>
              <a:rPr lang="en-US" sz="2000" dirty="0"/>
              <a:t>HE „</a:t>
            </a:r>
            <a:r>
              <a:rPr lang="en-US" sz="2000" dirty="0" err="1"/>
              <a:t>Piva</a:t>
            </a:r>
            <a:r>
              <a:rPr lang="en-US" sz="2000" dirty="0"/>
              <a:t>“, </a:t>
            </a:r>
            <a:r>
              <a:rPr lang="en-US" sz="2000" dirty="0" err="1"/>
              <a:t>akumulaciono</a:t>
            </a:r>
            <a:r>
              <a:rPr lang="en-US" sz="2000" dirty="0"/>
              <a:t> </a:t>
            </a:r>
            <a:r>
              <a:rPr lang="en-US" sz="2000" dirty="0" err="1"/>
              <a:t>pribransko</a:t>
            </a:r>
            <a:r>
              <a:rPr lang="en-US" sz="2000" dirty="0"/>
              <a:t> </a:t>
            </a:r>
            <a:r>
              <a:rPr lang="en-US" sz="2000" dirty="0" err="1"/>
              <a:t>postrojenje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od </a:t>
            </a:r>
            <a:r>
              <a:rPr lang="en-US" sz="2000" dirty="0" err="1"/>
              <a:t>najvećih</a:t>
            </a:r>
            <a:r>
              <a:rPr lang="en-US" sz="2000" dirty="0"/>
              <a:t> </a:t>
            </a:r>
            <a:r>
              <a:rPr lang="en-US" sz="2000" dirty="0" err="1"/>
              <a:t>betonskih</a:t>
            </a:r>
            <a:r>
              <a:rPr lang="en-US" sz="2000" dirty="0"/>
              <a:t> </a:t>
            </a:r>
            <a:r>
              <a:rPr lang="en-US" sz="2000" dirty="0" err="1"/>
              <a:t>lučnih</a:t>
            </a:r>
            <a:r>
              <a:rPr lang="en-US" sz="2000" dirty="0"/>
              <a:t> </a:t>
            </a:r>
            <a:r>
              <a:rPr lang="en-US" sz="2000" dirty="0" err="1"/>
              <a:t>brana</a:t>
            </a:r>
            <a:r>
              <a:rPr lang="en-US" sz="2000" dirty="0"/>
              <a:t> u </a:t>
            </a:r>
            <a:r>
              <a:rPr lang="en-US" sz="2000" dirty="0" err="1"/>
              <a:t>svijetu</a:t>
            </a:r>
            <a:r>
              <a:rPr lang="en-US" sz="2000" dirty="0"/>
              <a:t>, u </a:t>
            </a:r>
            <a:r>
              <a:rPr lang="en-US" sz="2000" dirty="0" err="1"/>
              <a:t>pogonu</a:t>
            </a:r>
            <a:r>
              <a:rPr lang="en-US" sz="2000" dirty="0"/>
              <a:t> je od 1976. </a:t>
            </a:r>
            <a:r>
              <a:rPr lang="en-US" sz="2000" dirty="0" err="1"/>
              <a:t>godine</a:t>
            </a:r>
            <a:r>
              <a:rPr lang="en-US" sz="2000" dirty="0"/>
              <a:t>. </a:t>
            </a:r>
            <a:endParaRPr lang="sr-Latn-ME" sz="2000" dirty="0"/>
          </a:p>
          <a:p>
            <a:r>
              <a:rPr lang="en-US" sz="2000" dirty="0" err="1"/>
              <a:t>Instalisana</a:t>
            </a:r>
            <a:r>
              <a:rPr lang="en-US" sz="2000" dirty="0"/>
              <a:t> </a:t>
            </a:r>
            <a:r>
              <a:rPr lang="en-US" sz="2000" dirty="0" err="1"/>
              <a:t>snaga</a:t>
            </a:r>
            <a:r>
              <a:rPr lang="en-US" sz="2000" dirty="0"/>
              <a:t> - 360 MW,</a:t>
            </a:r>
          </a:p>
          <a:p>
            <a:r>
              <a:rPr lang="en-US" sz="2000" dirty="0" err="1"/>
              <a:t>Ukupna</a:t>
            </a:r>
            <a:r>
              <a:rPr lang="en-US" sz="2000" dirty="0"/>
              <a:t> </a:t>
            </a:r>
            <a:r>
              <a:rPr lang="en-US" sz="2000" dirty="0" err="1"/>
              <a:t>zapremina</a:t>
            </a:r>
            <a:r>
              <a:rPr lang="en-US" sz="2000" dirty="0"/>
              <a:t> </a:t>
            </a:r>
            <a:r>
              <a:rPr lang="en-US" sz="2000" dirty="0" err="1"/>
              <a:t>akumulacije</a:t>
            </a:r>
            <a:r>
              <a:rPr lang="en-US" sz="2000" dirty="0"/>
              <a:t> - 880 x 10³x10³ m³,</a:t>
            </a:r>
          </a:p>
          <a:p>
            <a:r>
              <a:rPr lang="en-US" sz="2000" dirty="0" err="1"/>
              <a:t>Korisna</a:t>
            </a:r>
            <a:r>
              <a:rPr lang="en-US" sz="2000" dirty="0"/>
              <a:t> </a:t>
            </a:r>
            <a:r>
              <a:rPr lang="en-US" sz="2000" dirty="0" err="1"/>
              <a:t>zapremina</a:t>
            </a:r>
            <a:r>
              <a:rPr lang="en-US" sz="2000" dirty="0"/>
              <a:t> </a:t>
            </a:r>
            <a:r>
              <a:rPr lang="en-US" sz="2000" dirty="0" err="1"/>
              <a:t>akumulacije</a:t>
            </a:r>
            <a:r>
              <a:rPr lang="en-US" sz="2000" dirty="0"/>
              <a:t> - 790 x 10³x10³ m³,</a:t>
            </a:r>
          </a:p>
          <a:p>
            <a:r>
              <a:rPr lang="en-US" sz="2000" dirty="0" err="1"/>
              <a:t>Projektovana</a:t>
            </a:r>
            <a:r>
              <a:rPr lang="en-US" sz="2000" dirty="0"/>
              <a:t> </a:t>
            </a:r>
            <a:r>
              <a:rPr lang="en-US" sz="2000" dirty="0" err="1"/>
              <a:t>godišnja</a:t>
            </a:r>
            <a:r>
              <a:rPr lang="en-US" sz="2000" dirty="0"/>
              <a:t> </a:t>
            </a:r>
            <a:r>
              <a:rPr lang="en-US" sz="2000" dirty="0" err="1"/>
              <a:t>proizvodnja</a:t>
            </a:r>
            <a:r>
              <a:rPr lang="en-US" sz="2000" dirty="0"/>
              <a:t> el. </a:t>
            </a:r>
            <a:r>
              <a:rPr lang="en-US" sz="2000" dirty="0" err="1"/>
              <a:t>energije</a:t>
            </a:r>
            <a:r>
              <a:rPr lang="en-US" sz="2000" dirty="0"/>
              <a:t> - 860 </a:t>
            </a:r>
            <a:r>
              <a:rPr lang="en-US" sz="2000" dirty="0" err="1"/>
              <a:t>GWh</a:t>
            </a:r>
            <a:r>
              <a:rPr lang="en-US" sz="2000" dirty="0"/>
              <a:t>,</a:t>
            </a:r>
          </a:p>
          <a:p>
            <a:r>
              <a:rPr lang="en-US" sz="2000" dirty="0"/>
              <a:t>Tri </a:t>
            </a:r>
            <a:r>
              <a:rPr lang="en-US" sz="2000" dirty="0" err="1"/>
              <a:t>spiralne</a:t>
            </a:r>
            <a:r>
              <a:rPr lang="en-US" sz="2000" dirty="0"/>
              <a:t> turbine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vertikalnom</a:t>
            </a:r>
            <a:r>
              <a:rPr lang="en-US" sz="2000" dirty="0"/>
              <a:t> </a:t>
            </a:r>
            <a:r>
              <a:rPr lang="en-US" sz="2000" dirty="0" err="1"/>
              <a:t>osovinom</a:t>
            </a:r>
            <a:r>
              <a:rPr lang="en-US" sz="2000" dirty="0"/>
              <a:t> (250 o/min) </a:t>
            </a:r>
            <a:r>
              <a:rPr lang="en-US" sz="2000" dirty="0" err="1"/>
              <a:t>tipa</a:t>
            </a:r>
            <a:r>
              <a:rPr lang="en-US" sz="2000" dirty="0"/>
              <a:t> "Francis",</a:t>
            </a:r>
          </a:p>
          <a:p>
            <a:r>
              <a:rPr lang="en-US" sz="2000" dirty="0"/>
              <a:t>Tri </a:t>
            </a:r>
            <a:r>
              <a:rPr lang="en-US" sz="2000" dirty="0" err="1"/>
              <a:t>trofazna</a:t>
            </a:r>
            <a:r>
              <a:rPr lang="en-US" sz="2000" dirty="0"/>
              <a:t> </a:t>
            </a:r>
            <a:r>
              <a:rPr lang="en-US" sz="2000" dirty="0" err="1"/>
              <a:t>generatora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vertikalnom</a:t>
            </a:r>
            <a:r>
              <a:rPr lang="en-US" sz="2000" dirty="0"/>
              <a:t> </a:t>
            </a:r>
            <a:r>
              <a:rPr lang="en-US" sz="2000" dirty="0" err="1"/>
              <a:t>osovinom</a:t>
            </a:r>
            <a:r>
              <a:rPr lang="en-US" sz="2000" dirty="0"/>
              <a:t> (250 o/min) od </a:t>
            </a:r>
            <a:r>
              <a:rPr lang="en-US" sz="2000" dirty="0" err="1"/>
              <a:t>po</a:t>
            </a:r>
            <a:r>
              <a:rPr lang="en-US" sz="2000" dirty="0"/>
              <a:t> 120 MVA,</a:t>
            </a:r>
          </a:p>
          <a:p>
            <a:r>
              <a:rPr lang="en-US" sz="2000" dirty="0" err="1"/>
              <a:t>Betonska</a:t>
            </a:r>
            <a:r>
              <a:rPr lang="en-US" sz="2000" dirty="0"/>
              <a:t> </a:t>
            </a:r>
            <a:r>
              <a:rPr lang="en-US" sz="2000" dirty="0" err="1"/>
              <a:t>lučna</a:t>
            </a:r>
            <a:r>
              <a:rPr lang="en-US" sz="2000" dirty="0"/>
              <a:t> </a:t>
            </a:r>
            <a:r>
              <a:rPr lang="en-US" sz="2000" dirty="0" err="1"/>
              <a:t>brana</a:t>
            </a:r>
            <a:r>
              <a:rPr lang="en-US" sz="2000" dirty="0"/>
              <a:t> </a:t>
            </a:r>
            <a:r>
              <a:rPr lang="en-US" sz="2000" dirty="0" err="1"/>
              <a:t>konstruktivne</a:t>
            </a:r>
            <a:r>
              <a:rPr lang="en-US" sz="2000" dirty="0"/>
              <a:t> </a:t>
            </a:r>
            <a:r>
              <a:rPr lang="en-US" sz="2000" dirty="0" err="1"/>
              <a:t>visine</a:t>
            </a:r>
            <a:r>
              <a:rPr lang="en-US" sz="2000" dirty="0"/>
              <a:t> 220 m, </a:t>
            </a:r>
            <a:r>
              <a:rPr lang="en-US" sz="2000" dirty="0" err="1"/>
              <a:t>hidraulične</a:t>
            </a:r>
            <a:r>
              <a:rPr lang="en-US" sz="2000" dirty="0"/>
              <a:t> </a:t>
            </a:r>
            <a:r>
              <a:rPr lang="en-US" sz="2000" dirty="0" err="1"/>
              <a:t>visine</a:t>
            </a:r>
            <a:r>
              <a:rPr lang="en-US" sz="2000" dirty="0"/>
              <a:t> 190 m, </a:t>
            </a:r>
            <a:r>
              <a:rPr lang="en-US" sz="2000" dirty="0" err="1"/>
              <a:t>dužine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kruni</a:t>
            </a:r>
            <a:r>
              <a:rPr lang="en-US" sz="2000" dirty="0"/>
              <a:t> 268, 6 m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dužine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u </a:t>
            </a:r>
            <a:r>
              <a:rPr lang="en-US" sz="2000" dirty="0" err="1"/>
              <a:t>nivou</a:t>
            </a:r>
            <a:r>
              <a:rPr lang="en-US" sz="2000" dirty="0"/>
              <a:t> </a:t>
            </a:r>
            <a:r>
              <a:rPr lang="en-US" sz="2000" dirty="0" err="1"/>
              <a:t>korita</a:t>
            </a:r>
            <a:r>
              <a:rPr lang="en-US" sz="2000" dirty="0"/>
              <a:t> 40 m</a:t>
            </a:r>
            <a:r>
              <a:rPr lang="sr-Latn-CS" sz="2000" dirty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054" y="170784"/>
            <a:ext cx="3438525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0622" y="2349473"/>
            <a:ext cx="3602093" cy="255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2836" y="4911058"/>
            <a:ext cx="3767280" cy="19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5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43" y="885561"/>
            <a:ext cx="8848578" cy="3067461"/>
          </a:xfrm>
        </p:spPr>
        <p:txBody>
          <a:bodyPr>
            <a:normAutofit fontScale="90000"/>
          </a:bodyPr>
          <a:lstStyle/>
          <a:p>
            <a:r>
              <a:rPr lang="sr-Latn-ME" dirty="0"/>
              <a:t>Osnovne karakteristike i vrste termoelektrana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049" y="3862316"/>
            <a:ext cx="5115951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1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09" y="267287"/>
            <a:ext cx="9692640" cy="717451"/>
          </a:xfrm>
        </p:spPr>
        <p:txBody>
          <a:bodyPr/>
          <a:lstStyle/>
          <a:p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7617"/>
            <a:ext cx="11113476" cy="5690383"/>
          </a:xfrm>
        </p:spPr>
        <p:txBody>
          <a:bodyPr>
            <a:noAutofit/>
          </a:bodyPr>
          <a:lstStyle/>
          <a:p>
            <a:r>
              <a:rPr lang="sr-Latn-ME" sz="2800" b="1" dirty="0">
                <a:solidFill>
                  <a:srgbClr val="FF0000"/>
                </a:solidFill>
              </a:rPr>
              <a:t>Termoelektrane su postrojenja u kojima se energija toplote, dobijena na razne načine, pretvara u električnu energiju.</a:t>
            </a:r>
          </a:p>
          <a:p>
            <a:r>
              <a:rPr lang="sr-Latn-ME" sz="2800" dirty="0"/>
              <a:t>To pretvaranje </a:t>
            </a:r>
            <a:r>
              <a:rPr lang="sr-Latn-ME" sz="2800" b="1" dirty="0"/>
              <a:t>nije direktno </a:t>
            </a:r>
            <a:r>
              <a:rPr lang="sr-Latn-ME" sz="2800" dirty="0"/>
              <a:t>jer se u termoelektranama (TE) vrši </a:t>
            </a:r>
            <a:r>
              <a:rPr lang="sr-Latn-ME" sz="2800" b="1" dirty="0"/>
              <a:t>višestruka konverzija energije:</a:t>
            </a:r>
          </a:p>
          <a:p>
            <a:pPr marL="617220" lvl="1" indent="-342900">
              <a:buAutoNum type="arabicPeriod"/>
            </a:pPr>
            <a:r>
              <a:rPr lang="sr-Latn-ME" sz="2400" dirty="0"/>
              <a:t>Prvo se hemijska energija goriva, sagorijevanjem pretvara u toplotnu energiju</a:t>
            </a:r>
          </a:p>
          <a:p>
            <a:pPr marL="617220" lvl="1" indent="-342900">
              <a:buAutoNum type="arabicPeriod"/>
            </a:pPr>
            <a:r>
              <a:rPr lang="sr-Latn-ME" sz="2400" dirty="0"/>
              <a:t>Drugi korak je pretvaranje toplotne u mehaničku energiju (TURBINA)</a:t>
            </a:r>
          </a:p>
          <a:p>
            <a:pPr marL="617220" lvl="1" indent="-342900">
              <a:buAutoNum type="arabicPeriod"/>
            </a:pPr>
            <a:r>
              <a:rPr lang="sr-Latn-ME" sz="2400" dirty="0"/>
              <a:t>Treća konverzija je pretvaranje mehaničke u električnu energiju (GENERATOR)</a:t>
            </a:r>
          </a:p>
          <a:p>
            <a:r>
              <a:rPr lang="sr-Latn-ME" sz="2800" dirty="0"/>
              <a:t>U ovu vrstu elektrana spadaju i sva druga postrojenja koja toplotu dobijenu na bilo koji drugi način, pretvaraju u električnu energiju.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536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0"/>
            <a:ext cx="10518414" cy="928468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98806"/>
            <a:ext cx="9087729" cy="5598942"/>
          </a:xfrm>
        </p:spPr>
        <p:txBody>
          <a:bodyPr>
            <a:normAutofit/>
          </a:bodyPr>
          <a:lstStyle/>
          <a:p>
            <a:r>
              <a:rPr lang="en-GB" sz="3600" dirty="0" err="1"/>
              <a:t>Termoelektrane</a:t>
            </a:r>
            <a:r>
              <a:rPr lang="en-GB" sz="3600" dirty="0"/>
              <a:t> se </a:t>
            </a:r>
            <a:r>
              <a:rPr lang="en-GB" sz="3600" dirty="0" err="1"/>
              <a:t>mogu</a:t>
            </a:r>
            <a:r>
              <a:rPr lang="en-GB" sz="3600" dirty="0"/>
              <a:t> </a:t>
            </a:r>
            <a:r>
              <a:rPr lang="en-GB" sz="3600" dirty="0" err="1"/>
              <a:t>podijeliti</a:t>
            </a:r>
            <a:r>
              <a:rPr lang="en-GB" sz="3600" dirty="0"/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GB" sz="3200" dirty="0" err="1"/>
              <a:t>Prema</a:t>
            </a:r>
            <a:r>
              <a:rPr lang="en-GB" sz="3200" dirty="0"/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vrsti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pogonskih</a:t>
            </a:r>
            <a:r>
              <a:rPr lang="en-GB" sz="3200" b="1" dirty="0">
                <a:solidFill>
                  <a:srgbClr val="FF0000"/>
                </a:solidFill>
              </a:rPr>
              <a:t> ma</a:t>
            </a:r>
            <a:r>
              <a:rPr lang="sr-Latn-CS" sz="3200" b="1" dirty="0">
                <a:solidFill>
                  <a:srgbClr val="FF0000"/>
                </a:solidFill>
              </a:rPr>
              <a:t>š</a:t>
            </a:r>
            <a:r>
              <a:rPr lang="en-GB" sz="3200" b="1" dirty="0" err="1">
                <a:solidFill>
                  <a:srgbClr val="FF0000"/>
                </a:solidFill>
              </a:rPr>
              <a:t>ina</a:t>
            </a:r>
            <a:endParaRPr lang="en-GB" sz="3200" b="1" dirty="0">
              <a:solidFill>
                <a:srgbClr val="FF0000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GB" sz="3200" dirty="0" err="1"/>
              <a:t>Prema</a:t>
            </a:r>
            <a:r>
              <a:rPr lang="en-GB" sz="3200" dirty="0"/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upotrijebljenom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gorivu</a:t>
            </a:r>
            <a:endParaRPr lang="en-GB" sz="3200" b="1" dirty="0">
              <a:solidFill>
                <a:srgbClr val="FF0000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GB" sz="3200" dirty="0" err="1"/>
              <a:t>Prema</a:t>
            </a:r>
            <a:r>
              <a:rPr lang="en-GB" sz="3200" dirty="0"/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na</a:t>
            </a:r>
            <a:r>
              <a:rPr lang="sr-Latn-CS" sz="3200" b="1" dirty="0">
                <a:solidFill>
                  <a:srgbClr val="FF0000"/>
                </a:solidFill>
              </a:rPr>
              <a:t>činu korišćenja pare</a:t>
            </a:r>
          </a:p>
          <a:p>
            <a:pPr marL="788670" lvl="1" indent="-514350">
              <a:buFont typeface="+mj-lt"/>
              <a:buAutoNum type="arabicPeriod"/>
            </a:pPr>
            <a:r>
              <a:rPr lang="sr-Latn-CS" sz="3200" dirty="0"/>
              <a:t>Prema </a:t>
            </a:r>
            <a:r>
              <a:rPr lang="sr-Latn-CS" sz="3200" b="1" dirty="0">
                <a:solidFill>
                  <a:srgbClr val="FF0000"/>
                </a:solidFill>
              </a:rPr>
              <a:t>načinu hlađenja kondenzatora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012" y="3781374"/>
            <a:ext cx="3850732" cy="28796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0"/>
            <a:ext cx="10518414" cy="928468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98806"/>
            <a:ext cx="10705514" cy="5598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3200" b="1" dirty="0">
                <a:solidFill>
                  <a:srgbClr val="FF0000"/>
                </a:solidFill>
              </a:rPr>
              <a:t>1. Prema vrsti pogonske mašine </a:t>
            </a:r>
            <a:r>
              <a:rPr lang="sr-Latn-CS" sz="3200" dirty="0"/>
              <a:t>koja pokreće sinhroni generator razlikuju se:</a:t>
            </a:r>
          </a:p>
          <a:p>
            <a:pPr lvl="1"/>
            <a:r>
              <a:rPr lang="sr-Latn-CS" sz="3000" b="1" dirty="0"/>
              <a:t>Parne TE </a:t>
            </a:r>
            <a:r>
              <a:rPr lang="sr-Latn-CS" sz="3000" dirty="0"/>
              <a:t>(radni fluid-vodena para, pogonska mašina-parna turbina)</a:t>
            </a:r>
          </a:p>
          <a:p>
            <a:pPr lvl="1"/>
            <a:r>
              <a:rPr lang="sr-Latn-CS" sz="3000" b="1" dirty="0"/>
              <a:t>Gasne TE</a:t>
            </a:r>
            <a:r>
              <a:rPr lang="sr-Latn-CS" sz="3000" dirty="0"/>
              <a:t> (radni fluid-vreli gas, pogonska mašina-gasna turbina)</a:t>
            </a:r>
            <a:endParaRPr lang="sr-Latn-CS" sz="3000" b="1" dirty="0"/>
          </a:p>
          <a:p>
            <a:pPr lvl="1"/>
            <a:r>
              <a:rPr lang="sr-Latn-CS" sz="3000" b="1" dirty="0"/>
              <a:t>Dizel TE</a:t>
            </a:r>
            <a:r>
              <a:rPr lang="sr-Latn-CS" sz="3000" dirty="0"/>
              <a:t> (radni fluid se dobija samo iz tečnog goriva, pogonska mašina-dizel motor) </a:t>
            </a:r>
            <a:endParaRPr lang="en-GB" sz="3000" b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982" y="4329948"/>
            <a:ext cx="4213420" cy="25280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0"/>
            <a:ext cx="10518414" cy="928468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98806"/>
            <a:ext cx="10705514" cy="5598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3200" b="1" dirty="0">
                <a:solidFill>
                  <a:srgbClr val="FF0000"/>
                </a:solidFill>
              </a:rPr>
              <a:t>2. Prema upotrijebljenom gorivu:</a:t>
            </a:r>
          </a:p>
          <a:p>
            <a:r>
              <a:rPr lang="sr-Latn-CS" sz="3200" b="1" dirty="0"/>
              <a:t>U parnim TE </a:t>
            </a:r>
            <a:r>
              <a:rPr lang="sr-Latn-CS" sz="3200" dirty="0"/>
              <a:t>se mogu koristiti:</a:t>
            </a:r>
          </a:p>
          <a:p>
            <a:pPr lvl="1"/>
            <a:r>
              <a:rPr lang="sr-Latn-CS" sz="3000" dirty="0"/>
              <a:t>Čvrsta (uglavnom ugalj)</a:t>
            </a:r>
          </a:p>
          <a:p>
            <a:pPr lvl="1"/>
            <a:r>
              <a:rPr lang="sr-Latn-CS" sz="2800" dirty="0"/>
              <a:t>Tečna</a:t>
            </a:r>
          </a:p>
          <a:p>
            <a:pPr lvl="1"/>
            <a:r>
              <a:rPr lang="sr-Latn-CS" sz="2800" dirty="0"/>
              <a:t>Gasovita i </a:t>
            </a:r>
          </a:p>
          <a:p>
            <a:pPr lvl="1"/>
            <a:r>
              <a:rPr lang="sr-Latn-CS" sz="2800" dirty="0"/>
              <a:t>Nuklearna goriva</a:t>
            </a:r>
          </a:p>
          <a:p>
            <a:r>
              <a:rPr lang="sr-Latn-CS" sz="3200" b="1" dirty="0"/>
              <a:t>U gasnim TE </a:t>
            </a:r>
            <a:r>
              <a:rPr lang="sr-Latn-CS" sz="3200" dirty="0"/>
              <a:t>se mogu koristiti:</a:t>
            </a:r>
          </a:p>
          <a:p>
            <a:pPr lvl="1"/>
            <a:r>
              <a:rPr lang="sr-Latn-CS" sz="2800" dirty="0"/>
              <a:t>Tečna i</a:t>
            </a:r>
          </a:p>
          <a:p>
            <a:pPr lvl="1"/>
            <a:r>
              <a:rPr lang="sr-Latn-CS" sz="2800" dirty="0"/>
              <a:t>Gasovita goriva</a:t>
            </a:r>
          </a:p>
          <a:p>
            <a:r>
              <a:rPr lang="sr-Latn-CS" sz="3200" b="1" dirty="0"/>
              <a:t>U dizel TE </a:t>
            </a:r>
            <a:r>
              <a:rPr lang="sr-Latn-CS" sz="3200" dirty="0"/>
              <a:t>se može koristiti samo </a:t>
            </a:r>
            <a:r>
              <a:rPr lang="sr-Latn-C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tečno gorivo.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117" y="2067951"/>
            <a:ext cx="4303684" cy="31792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0"/>
            <a:ext cx="10518414" cy="928468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98806"/>
            <a:ext cx="7188591" cy="5598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3200" b="1" dirty="0">
                <a:solidFill>
                  <a:srgbClr val="FF0000"/>
                </a:solidFill>
              </a:rPr>
              <a:t>3. Prema načinu korišćenja pare</a:t>
            </a:r>
          </a:p>
          <a:p>
            <a:r>
              <a:rPr lang="sr-Latn-CS" sz="3200" dirty="0"/>
              <a:t>TE u kojima se kao pogonska mašina koristi parna turbina se mogu podijeliti na:</a:t>
            </a:r>
          </a:p>
          <a:p>
            <a:pPr lvl="1"/>
            <a:r>
              <a:rPr lang="sr-Latn-CS" sz="2800" b="1" dirty="0"/>
              <a:t>Kondenzacione  TE </a:t>
            </a:r>
            <a:r>
              <a:rPr lang="sr-Latn-CS" sz="2800" dirty="0"/>
              <a:t>(proizvode samo električnu energiju)</a:t>
            </a:r>
          </a:p>
          <a:p>
            <a:pPr lvl="1"/>
            <a:r>
              <a:rPr lang="sr-Latn-CS" sz="2800" b="1" dirty="0"/>
              <a:t>Kombinovane TE-toplane </a:t>
            </a:r>
            <a:r>
              <a:rPr lang="sr-Latn-CS" sz="2800" dirty="0"/>
              <a:t>(proizvode električnu energiju i paru)</a:t>
            </a:r>
          </a:p>
          <a:p>
            <a:pPr>
              <a:buNone/>
            </a:pPr>
            <a:endParaRPr lang="sr-Latn-C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2997" y="0"/>
            <a:ext cx="4050490" cy="2735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0794" y="3849537"/>
            <a:ext cx="4069342" cy="300846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0"/>
            <a:ext cx="10518414" cy="928468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98806"/>
            <a:ext cx="10621108" cy="5598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sr-Latn-CS" sz="3200" b="1" dirty="0">
                <a:solidFill>
                  <a:srgbClr val="FF0000"/>
                </a:solidFill>
              </a:rPr>
              <a:t>. Prema načinu hlađenja kondenzatora:</a:t>
            </a:r>
          </a:p>
          <a:p>
            <a:pPr lvl="1"/>
            <a:r>
              <a:rPr lang="sr-Latn-CS" sz="3200" dirty="0"/>
              <a:t>TE sa protočnim hlađenjem</a:t>
            </a:r>
          </a:p>
          <a:p>
            <a:pPr lvl="1"/>
            <a:r>
              <a:rPr lang="sr-Latn-CS" sz="3200" dirty="0"/>
              <a:t>TE sa povratnim hlađenjem</a:t>
            </a:r>
          </a:p>
          <a:p>
            <a:pPr>
              <a:buNone/>
            </a:pPr>
            <a:endParaRPr lang="sr-Latn-CS" sz="3200" b="1" dirty="0">
              <a:solidFill>
                <a:srgbClr val="FF0000"/>
              </a:solidFill>
            </a:endParaRPr>
          </a:p>
        </p:txBody>
      </p:sp>
      <p:sp>
        <p:nvSpPr>
          <p:cNvPr id="4098" name="AutoShape 2" descr="Termoelektrane Srbije najveći zagađivači životne sredine u Evropi –  Invest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Termoelektrane Srbije najveći zagađivači životne sredine u Evropi –  Invest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977" y="3179299"/>
            <a:ext cx="5063024" cy="336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12874"/>
            <a:ext cx="10775852" cy="5845125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sr-Latn-CS" sz="3200" b="1" dirty="0">
                <a:solidFill>
                  <a:srgbClr val="FF0000"/>
                </a:solidFill>
              </a:rPr>
              <a:t> Nagomilani oblici energije </a:t>
            </a:r>
            <a:r>
              <a:rPr lang="sr-Latn-CS" sz="3200" dirty="0"/>
              <a:t>se dijele na:</a:t>
            </a:r>
          </a:p>
          <a:p>
            <a:pPr marL="0" indent="0" algn="just"/>
            <a:r>
              <a:rPr lang="sr-Latn-CS" sz="3200" b="1" dirty="0"/>
              <a:t> mehaničku i </a:t>
            </a:r>
          </a:p>
          <a:p>
            <a:pPr marL="0" indent="0" algn="just"/>
            <a:r>
              <a:rPr lang="sr-Latn-CS" sz="3200" b="1" dirty="0"/>
              <a:t> unutrašnju energiju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sr-Latn-CS" sz="3200" dirty="0"/>
              <a:t> </a:t>
            </a:r>
            <a:r>
              <a:rPr lang="sr-Latn-CS" sz="3200" b="1" u="sng" dirty="0">
                <a:solidFill>
                  <a:srgbClr val="FF0000"/>
                </a:solidFill>
              </a:rPr>
              <a:t>U mehaničku energiju</a:t>
            </a:r>
            <a:r>
              <a:rPr lang="sr-Latn-CS" sz="3200" b="1" dirty="0">
                <a:solidFill>
                  <a:srgbClr val="FF0000"/>
                </a:solidFill>
              </a:rPr>
              <a:t> </a:t>
            </a:r>
            <a:r>
              <a:rPr lang="sr-Latn-CS" sz="3200" dirty="0"/>
              <a:t>se ubrajaju energija mirovanja, potencijalna, kinetička, elastična i rotacijska.</a:t>
            </a:r>
          </a:p>
          <a:p>
            <a:pPr marL="0" indent="0" algn="just">
              <a:buNone/>
            </a:pPr>
            <a:r>
              <a:rPr lang="sr-Latn-CS" sz="3200" dirty="0"/>
              <a:t>Mehanička energija nije mehanički rad </a:t>
            </a:r>
            <a:r>
              <a:rPr lang="sr-Latn-CS" sz="3200" dirty="0">
                <a:solidFill>
                  <a:srgbClr val="FF0000"/>
                </a:solidFill>
              </a:rPr>
              <a:t>!!!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sr-Latn-CS" sz="3200" dirty="0"/>
              <a:t> </a:t>
            </a:r>
            <a:r>
              <a:rPr lang="sr-Latn-CS" sz="3200" b="1" u="sng" dirty="0">
                <a:solidFill>
                  <a:srgbClr val="FF0000"/>
                </a:solidFill>
              </a:rPr>
              <a:t>Unutrašnja energija</a:t>
            </a:r>
            <a:r>
              <a:rPr lang="sr-Latn-CS" sz="3200" b="1" dirty="0">
                <a:solidFill>
                  <a:srgbClr val="FF0000"/>
                </a:solidFill>
              </a:rPr>
              <a:t> </a:t>
            </a:r>
            <a:r>
              <a:rPr lang="sr-Latn-CS" sz="3200" dirty="0"/>
              <a:t>je u suštini zbir različitih vrsta  mikroskopskih energija, kao što su nuklearna, hemijska i unutrašnja kalorička energija. </a:t>
            </a:r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3717" y="182880"/>
            <a:ext cx="814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>
                <a:solidFill>
                  <a:srgbClr val="0070C0"/>
                </a:solidFill>
              </a:rPr>
              <a:t>Nagomilani oblici energije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5" y="0"/>
            <a:ext cx="9692640" cy="815926"/>
          </a:xfrm>
        </p:spPr>
        <p:txBody>
          <a:bodyPr/>
          <a:lstStyle/>
          <a:p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Djelovi termoelektrane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223889"/>
            <a:ext cx="6808764" cy="5303520"/>
          </a:xfrm>
        </p:spPr>
        <p:txBody>
          <a:bodyPr>
            <a:normAutofit/>
          </a:bodyPr>
          <a:lstStyle/>
          <a:p>
            <a:r>
              <a:rPr lang="sr-Latn-ME" sz="2800" b="1" dirty="0">
                <a:solidFill>
                  <a:srgbClr val="FF0000"/>
                </a:solidFill>
              </a:rPr>
              <a:t>Glavni djelovi termoelektrane su:</a:t>
            </a:r>
          </a:p>
          <a:p>
            <a:pPr marL="342900" indent="-342900">
              <a:buAutoNum type="arabicPeriod"/>
            </a:pPr>
            <a:r>
              <a:rPr lang="sr-Latn-ME" sz="2400" b="1" dirty="0"/>
              <a:t>KOTLOVSKO POSTROJENJE</a:t>
            </a:r>
            <a:endParaRPr lang="sr-Latn-ME" sz="2400" dirty="0"/>
          </a:p>
          <a:p>
            <a:pPr marL="342900" indent="-342900">
              <a:buAutoNum type="arabicPeriod"/>
            </a:pPr>
            <a:r>
              <a:rPr lang="sr-Latn-ME" sz="2400" b="1" dirty="0"/>
              <a:t>TURBINA</a:t>
            </a:r>
            <a:r>
              <a:rPr lang="sr-Latn-ME" sz="2400" dirty="0"/>
              <a:t> i </a:t>
            </a:r>
            <a:r>
              <a:rPr lang="sr-Latn-ME" sz="2400" b="1" dirty="0"/>
              <a:t>GENERATOR</a:t>
            </a:r>
          </a:p>
          <a:p>
            <a:pPr marL="342900" indent="-342900">
              <a:buAutoNum type="arabicPeriod"/>
            </a:pPr>
            <a:r>
              <a:rPr lang="sr-Latn-ME" sz="2400" b="1" dirty="0"/>
              <a:t>KONDENZATORSKO POSTROJENJE</a:t>
            </a:r>
          </a:p>
          <a:p>
            <a:pPr marL="342900" indent="-342900">
              <a:buAutoNum type="arabicPeriod"/>
            </a:pPr>
            <a:r>
              <a:rPr lang="sr-Latn-ME" sz="2400" b="1" dirty="0"/>
              <a:t>PUMPE</a:t>
            </a:r>
            <a:r>
              <a:rPr lang="sr-Latn-ME" sz="2400" dirty="0"/>
              <a:t> za rashladnu vodu</a:t>
            </a:r>
          </a:p>
          <a:p>
            <a:pPr marL="342900" indent="-342900">
              <a:buAutoNum type="arabicPeriod"/>
            </a:pPr>
            <a:r>
              <a:rPr lang="sr-Latn-ME" sz="2400" b="1" dirty="0"/>
              <a:t>REZERVOAR</a:t>
            </a:r>
            <a:r>
              <a:rPr lang="sr-Latn-ME" sz="2400" dirty="0"/>
              <a:t> vode </a:t>
            </a:r>
          </a:p>
          <a:p>
            <a:pPr marL="342900" indent="-342900">
              <a:buAutoNum type="arabicPeriod"/>
            </a:pPr>
            <a:r>
              <a:rPr lang="sr-Latn-ME" sz="2400" b="1" dirty="0"/>
              <a:t>POMOĆNA POSTROJENJA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312" y="188339"/>
            <a:ext cx="3318074" cy="3575713"/>
          </a:xfrm>
          <a:prstGeom prst="rect">
            <a:avLst/>
          </a:prstGeom>
        </p:spPr>
      </p:pic>
      <p:pic>
        <p:nvPicPr>
          <p:cNvPr id="3074" name="Picture 2" descr="Francuska do 2023. godine zatvara sve termoelektrane – Bankar.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845" y="4093698"/>
            <a:ext cx="5528604" cy="276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35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618978"/>
          </a:xfrm>
        </p:spPr>
        <p:txBody>
          <a:bodyPr>
            <a:normAutofit fontScale="90000"/>
          </a:bodyPr>
          <a:lstStyle/>
          <a:p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djelovi termoelektrane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858"/>
            <a:ext cx="11155680" cy="510657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sr-Latn-ME" sz="2000" b="1" dirty="0"/>
              <a:t>KOTLOVSKO POSTROJENJE </a:t>
            </a:r>
            <a:r>
              <a:rPr lang="sr-Latn-ME" sz="2000" dirty="0"/>
              <a:t>– služi da što ekonomičnije i efikasnije izvrši sagorijevanje goriva i da dobijenu toplotu preda radnom tijelu</a:t>
            </a:r>
          </a:p>
          <a:p>
            <a:pPr marL="342900" indent="-342900" algn="just"/>
            <a:r>
              <a:rPr lang="sr-Latn-ME" sz="2000" b="1" dirty="0"/>
              <a:t>TURBINA</a:t>
            </a:r>
            <a:r>
              <a:rPr lang="sr-Latn-ME" sz="2000" dirty="0"/>
              <a:t> i </a:t>
            </a:r>
            <a:r>
              <a:rPr lang="sr-Latn-ME" sz="2000" b="1" dirty="0"/>
              <a:t>GENERATOR- </a:t>
            </a:r>
            <a:r>
              <a:rPr lang="sr-Latn-ME" sz="2000" dirty="0"/>
              <a:t>toplotna turbina je mašina u kojoj se toplotna energija pretvara u mehanički rad potreban za pokretanje generatora koji proizvodi električnu energiju</a:t>
            </a:r>
          </a:p>
          <a:p>
            <a:pPr marL="342900" indent="-342900" algn="just"/>
            <a:r>
              <a:rPr lang="sr-Latn-ME" sz="2000" b="1" dirty="0"/>
              <a:t>POMOĆNA POSTROJENJA</a:t>
            </a:r>
            <a:r>
              <a:rPr lang="sr-Latn-ME" sz="2000" dirty="0"/>
              <a:t>-broj i veličina pomoćnih postrojenja zavise od veličine TE, vrste goriva i lokacije TE</a:t>
            </a:r>
            <a:endParaRPr lang="en-US" sz="2000" dirty="0"/>
          </a:p>
        </p:txBody>
      </p:sp>
      <p:sp>
        <p:nvSpPr>
          <p:cNvPr id="2050" name="AutoShape 2" descr="Changing the way you learn | Flash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desktop_termoelektrana-presj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075" y="3084809"/>
            <a:ext cx="7522064" cy="37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8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363928"/>
            <a:ext cx="9219081" cy="614605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717451"/>
          </a:xfrm>
        </p:spPr>
        <p:txBody>
          <a:bodyPr/>
          <a:lstStyle/>
          <a:p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Termoelektrane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694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21595"/>
          </a:xfrm>
        </p:spPr>
        <p:txBody>
          <a:bodyPr/>
          <a:lstStyle/>
          <a:p>
            <a:r>
              <a:rPr lang="sr-Latn-ME" dirty="0"/>
              <a:t>Termoelektrana Pljevlja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86265"/>
            <a:ext cx="7146388" cy="58557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 „</a:t>
            </a:r>
            <a:r>
              <a:rPr lang="en-US" dirty="0" err="1"/>
              <a:t>Pljevlja</a:t>
            </a:r>
            <a:r>
              <a:rPr lang="en-US" dirty="0"/>
              <a:t>“ je </a:t>
            </a:r>
            <a:r>
              <a:rPr lang="en-US" dirty="0" err="1"/>
              <a:t>počela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1982. </a:t>
            </a:r>
            <a:r>
              <a:rPr lang="en-US" dirty="0" err="1"/>
              <a:t>godine</a:t>
            </a:r>
            <a:r>
              <a:rPr lang="en-US" dirty="0"/>
              <a:t> -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sinhronizacija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izvedena</a:t>
            </a:r>
            <a:r>
              <a:rPr lang="en-US" dirty="0"/>
              <a:t> je 21. </a:t>
            </a:r>
            <a:r>
              <a:rPr lang="en-US" dirty="0" err="1"/>
              <a:t>oktobra</a:t>
            </a:r>
            <a:r>
              <a:rPr lang="en-US" dirty="0"/>
              <a:t> 1982.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r>
              <a:rPr lang="en-US" dirty="0"/>
              <a:t>TE „</a:t>
            </a:r>
            <a:r>
              <a:rPr lang="en-US" dirty="0" err="1"/>
              <a:t>Pljevlja</a:t>
            </a:r>
            <a:r>
              <a:rPr lang="en-US" dirty="0"/>
              <a:t>" je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crnogorska</a:t>
            </a:r>
            <a:r>
              <a:rPr lang="en-US" dirty="0"/>
              <a:t> </a:t>
            </a:r>
            <a:r>
              <a:rPr lang="en-US" dirty="0" err="1"/>
              <a:t>kondenzaciona</a:t>
            </a:r>
            <a:r>
              <a:rPr lang="en-US" dirty="0"/>
              <a:t> </a:t>
            </a:r>
            <a:r>
              <a:rPr lang="en-US" dirty="0" err="1"/>
              <a:t>termoelektrana</a:t>
            </a:r>
            <a:r>
              <a:rPr lang="en-US" dirty="0"/>
              <a:t> </a:t>
            </a:r>
            <a:r>
              <a:rPr lang="en-US" dirty="0" err="1"/>
              <a:t>projektovana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 od 210 MW. </a:t>
            </a:r>
            <a:r>
              <a:rPr lang="sr-Latn-ME" dirty="0"/>
              <a:t>(izgrađen samo jedan)</a:t>
            </a:r>
          </a:p>
          <a:p>
            <a:r>
              <a:rPr lang="en-US" dirty="0" err="1"/>
              <a:t>Termoelektrana</a:t>
            </a:r>
            <a:r>
              <a:rPr lang="en-US" dirty="0"/>
              <a:t> </a:t>
            </a:r>
            <a:r>
              <a:rPr lang="en-US" dirty="0" err="1"/>
              <a:t>sagorijeva</a:t>
            </a:r>
            <a:r>
              <a:rPr lang="en-US" dirty="0"/>
              <a:t> </a:t>
            </a:r>
            <a:r>
              <a:rPr lang="en-US" dirty="0" err="1"/>
              <a:t>pljevaljski</a:t>
            </a:r>
            <a:r>
              <a:rPr lang="en-US" dirty="0"/>
              <a:t> </a:t>
            </a:r>
            <a:r>
              <a:rPr lang="en-US" dirty="0" err="1"/>
              <a:t>ugalj</a:t>
            </a:r>
            <a:r>
              <a:rPr lang="en-US"/>
              <a:t>. </a:t>
            </a:r>
            <a:endParaRPr lang="sr-Latn-ME" dirty="0"/>
          </a:p>
          <a:p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Termoelektrane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četvrtom</a:t>
            </a:r>
            <a:r>
              <a:rPr lang="en-US" dirty="0"/>
              <a:t> </a:t>
            </a:r>
            <a:r>
              <a:rPr lang="en-US" dirty="0" err="1"/>
              <a:t>kilometru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Pljevlja</a:t>
            </a:r>
            <a:r>
              <a:rPr lang="en-US" dirty="0"/>
              <a:t> - </a:t>
            </a:r>
            <a:r>
              <a:rPr lang="en-US" dirty="0" err="1"/>
              <a:t>Đurđevića</a:t>
            </a:r>
            <a:r>
              <a:rPr lang="en-US" dirty="0"/>
              <a:t> Tara - </a:t>
            </a:r>
            <a:r>
              <a:rPr lang="en-US" dirty="0" err="1"/>
              <a:t>Žabljak</a:t>
            </a:r>
            <a:r>
              <a:rPr lang="en-US" dirty="0"/>
              <a:t>. </a:t>
            </a:r>
            <a:r>
              <a:rPr lang="en-US" dirty="0" err="1"/>
              <a:t>Toliko</a:t>
            </a:r>
            <a:r>
              <a:rPr lang="en-US" dirty="0"/>
              <a:t> je </a:t>
            </a:r>
            <a:r>
              <a:rPr lang="en-US" dirty="0" err="1"/>
              <a:t>približno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putu</a:t>
            </a:r>
            <a:r>
              <a:rPr lang="en-US" dirty="0"/>
              <a:t> od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udaljen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Rudnik</a:t>
            </a:r>
            <a:r>
              <a:rPr lang="en-US" dirty="0"/>
              <a:t> </a:t>
            </a:r>
            <a:r>
              <a:rPr lang="en-US" dirty="0" err="1"/>
              <a:t>uglja</a:t>
            </a:r>
            <a:r>
              <a:rPr lang="en-US" dirty="0"/>
              <a:t> </a:t>
            </a:r>
            <a:r>
              <a:rPr lang="en-US" dirty="0" err="1"/>
              <a:t>Borovica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se </a:t>
            </a:r>
            <a:r>
              <a:rPr lang="en-US" dirty="0" err="1"/>
              <a:t>snabdijevala</a:t>
            </a:r>
            <a:r>
              <a:rPr lang="en-US" dirty="0"/>
              <a:t> </a:t>
            </a:r>
            <a:r>
              <a:rPr lang="en-US" dirty="0" err="1"/>
              <a:t>ugljem</a:t>
            </a:r>
            <a:r>
              <a:rPr lang="en-US" dirty="0"/>
              <a:t>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svoga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</a:p>
          <a:p>
            <a:r>
              <a:rPr lang="en-US" dirty="0" err="1"/>
              <a:t>Nadmorska</a:t>
            </a:r>
            <a:r>
              <a:rPr lang="en-US" dirty="0"/>
              <a:t> </a:t>
            </a:r>
            <a:r>
              <a:rPr lang="en-US" dirty="0" err="1"/>
              <a:t>visina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izgrađena</a:t>
            </a:r>
            <a:r>
              <a:rPr lang="en-US" dirty="0"/>
              <a:t> </a:t>
            </a:r>
            <a:r>
              <a:rPr lang="en-US" dirty="0" err="1"/>
              <a:t>Termoelektrana</a:t>
            </a:r>
            <a:r>
              <a:rPr lang="en-US" dirty="0"/>
              <a:t> „</a:t>
            </a:r>
            <a:r>
              <a:rPr lang="en-US" dirty="0" err="1"/>
              <a:t>Pljevlja</a:t>
            </a:r>
            <a:r>
              <a:rPr lang="en-US" dirty="0"/>
              <a:t>" je 760 m. </a:t>
            </a:r>
            <a:r>
              <a:rPr lang="en-US" dirty="0" err="1"/>
              <a:t>Visina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dimnjaka</a:t>
            </a:r>
            <a:r>
              <a:rPr lang="en-US" dirty="0"/>
              <a:t> je 250 m,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izlazni</a:t>
            </a:r>
            <a:r>
              <a:rPr lang="en-US" dirty="0"/>
              <a:t> </a:t>
            </a:r>
            <a:r>
              <a:rPr lang="en-US" dirty="0" err="1"/>
              <a:t>otvor</a:t>
            </a:r>
            <a:r>
              <a:rPr lang="en-US" dirty="0"/>
              <a:t> </a:t>
            </a:r>
            <a:r>
              <a:rPr lang="en-US" dirty="0" err="1"/>
              <a:t>premašuje</a:t>
            </a:r>
            <a:r>
              <a:rPr lang="en-US" dirty="0"/>
              <a:t> 1000 m </a:t>
            </a:r>
            <a:r>
              <a:rPr lang="en-US" dirty="0" err="1"/>
              <a:t>nadmorske</a:t>
            </a:r>
            <a:r>
              <a:rPr lang="en-US" dirty="0"/>
              <a:t> </a:t>
            </a:r>
            <a:r>
              <a:rPr lang="en-US" dirty="0" err="1"/>
              <a:t>visine</a:t>
            </a:r>
            <a:r>
              <a:rPr lang="en-US" dirty="0"/>
              <a:t>.</a:t>
            </a:r>
          </a:p>
          <a:p>
            <a:r>
              <a:rPr lang="en-US" dirty="0" err="1"/>
              <a:t>Snabdijevanje</a:t>
            </a:r>
            <a:r>
              <a:rPr lang="en-US" dirty="0"/>
              <a:t> </a:t>
            </a:r>
            <a:r>
              <a:rPr lang="en-US" dirty="0" err="1"/>
              <a:t>Termoelektrane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akumulacije</a:t>
            </a:r>
            <a:r>
              <a:rPr lang="en-US" dirty="0"/>
              <a:t> „</a:t>
            </a:r>
            <a:r>
              <a:rPr lang="en-US" dirty="0" err="1"/>
              <a:t>Otilovići</a:t>
            </a:r>
            <a:r>
              <a:rPr lang="en-US" dirty="0"/>
              <a:t>",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18 </a:t>
            </a:r>
            <a:r>
              <a:rPr lang="en-US" dirty="0" err="1"/>
              <a:t>miliona</a:t>
            </a:r>
            <a:r>
              <a:rPr lang="en-US" dirty="0"/>
              <a:t> m³. </a:t>
            </a:r>
            <a:r>
              <a:rPr lang="en-US" dirty="0" err="1"/>
              <a:t>Nalazi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rijeci</a:t>
            </a:r>
            <a:r>
              <a:rPr lang="en-US" dirty="0"/>
              <a:t> </a:t>
            </a:r>
            <a:r>
              <a:rPr lang="en-US" dirty="0" err="1"/>
              <a:t>Ćehotini</a:t>
            </a:r>
            <a:r>
              <a:rPr lang="en-US" dirty="0"/>
              <a:t>, a </a:t>
            </a:r>
            <a:r>
              <a:rPr lang="en-US" dirty="0" err="1"/>
              <a:t>udaljena</a:t>
            </a:r>
            <a:r>
              <a:rPr lang="en-US" dirty="0"/>
              <a:t> je </a:t>
            </a:r>
            <a:r>
              <a:rPr lang="en-US" dirty="0" err="1"/>
              <a:t>oko</a:t>
            </a:r>
            <a:r>
              <a:rPr lang="en-US" dirty="0"/>
              <a:t> 8 km od </a:t>
            </a:r>
            <a:r>
              <a:rPr lang="en-US" dirty="0" err="1"/>
              <a:t>Termoelektrane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je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asfaltnim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. </a:t>
            </a:r>
            <a:r>
              <a:rPr lang="en-US" dirty="0" err="1"/>
              <a:t>Betonsko</a:t>
            </a:r>
            <a:r>
              <a:rPr lang="en-US" dirty="0"/>
              <a:t> - </a:t>
            </a:r>
            <a:r>
              <a:rPr lang="en-US" dirty="0" err="1"/>
              <a:t>lučna</a:t>
            </a:r>
            <a:r>
              <a:rPr lang="en-US" dirty="0"/>
              <a:t> </a:t>
            </a:r>
            <a:r>
              <a:rPr lang="en-US" dirty="0" err="1"/>
              <a:t>brana</a:t>
            </a:r>
            <a:r>
              <a:rPr lang="en-US" dirty="0"/>
              <a:t> je </a:t>
            </a:r>
            <a:r>
              <a:rPr lang="en-US" dirty="0" err="1"/>
              <a:t>visine</a:t>
            </a:r>
            <a:r>
              <a:rPr lang="en-US" dirty="0"/>
              <a:t> 59 m.</a:t>
            </a:r>
          </a:p>
          <a:p>
            <a:r>
              <a:rPr lang="en-US" dirty="0"/>
              <a:t>Od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do 31. </a:t>
            </a:r>
            <a:r>
              <a:rPr lang="en-US" dirty="0" err="1"/>
              <a:t>decembra</a:t>
            </a:r>
            <a:r>
              <a:rPr lang="en-US" dirty="0"/>
              <a:t> 2016.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pragu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 </a:t>
            </a:r>
            <a:r>
              <a:rPr lang="en-US" dirty="0" err="1"/>
              <a:t>proizvedeno</a:t>
            </a:r>
            <a:r>
              <a:rPr lang="en-US" dirty="0"/>
              <a:t> je </a:t>
            </a:r>
            <a:r>
              <a:rPr lang="en-US" b="1" dirty="0"/>
              <a:t>33.132.625 </a:t>
            </a:r>
            <a:r>
              <a:rPr lang="en-US" b="1" dirty="0" err="1"/>
              <a:t>MWh</a:t>
            </a:r>
            <a:r>
              <a:rPr lang="en-US" dirty="0"/>
              <a:t> 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a </a:t>
            </a:r>
            <a:r>
              <a:rPr lang="en-US" dirty="0" err="1"/>
              <a:t>samo</a:t>
            </a:r>
            <a:r>
              <a:rPr lang="en-US" dirty="0"/>
              <a:t> u 2016.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proizvedeno</a:t>
            </a:r>
            <a:r>
              <a:rPr lang="en-US" dirty="0"/>
              <a:t> je </a:t>
            </a:r>
            <a:r>
              <a:rPr lang="en-US" b="1" dirty="0"/>
              <a:t>1216,15 </a:t>
            </a:r>
            <a:r>
              <a:rPr lang="en-US" b="1" dirty="0" err="1"/>
              <a:t>GWh</a:t>
            </a:r>
            <a:r>
              <a:rPr lang="en-US" dirty="0"/>
              <a:t> </a:t>
            </a:r>
            <a:r>
              <a:rPr lang="en-US" dirty="0" err="1"/>
              <a:t>energije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257" y="1"/>
            <a:ext cx="4917743" cy="184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4257" y="1842448"/>
            <a:ext cx="4917743" cy="190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4257" y="3740765"/>
            <a:ext cx="4917743" cy="154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4257" y="5281684"/>
            <a:ext cx="4917743" cy="15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28" y="1296537"/>
            <a:ext cx="9418320" cy="3217460"/>
          </a:xfrm>
        </p:spPr>
        <p:txBody>
          <a:bodyPr>
            <a:normAutofit fontScale="90000"/>
          </a:bodyPr>
          <a:lstStyle/>
          <a:p>
            <a:r>
              <a:rPr lang="sr-Latn-ME" dirty="0"/>
              <a:t>Osnovne karakteristike nuklearnih termoelektrana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396" y="3277771"/>
            <a:ext cx="5038604" cy="35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8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13" y="0"/>
            <a:ext cx="9692640" cy="698765"/>
          </a:xfrm>
        </p:spPr>
        <p:txBody>
          <a:bodyPr/>
          <a:lstStyle/>
          <a:p>
            <a:r>
              <a:rPr lang="sr-Latn-ME" dirty="0"/>
              <a:t>Nuklearne </a:t>
            </a:r>
            <a:r>
              <a:rPr lang="en-GB" dirty="0" err="1"/>
              <a:t>termo</a:t>
            </a:r>
            <a:r>
              <a:rPr lang="sr-Latn-ME" dirty="0"/>
              <a:t>elektrane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16" y="1069145"/>
            <a:ext cx="7415773" cy="5788854"/>
          </a:xfrm>
        </p:spPr>
        <p:txBody>
          <a:bodyPr>
            <a:noAutofit/>
          </a:bodyPr>
          <a:lstStyle/>
          <a:p>
            <a:r>
              <a:rPr lang="sr-Latn-ME" sz="2600" b="1" dirty="0">
                <a:solidFill>
                  <a:srgbClr val="FF0000"/>
                </a:solidFill>
              </a:rPr>
              <a:t>Nuklearne termoelektrane </a:t>
            </a:r>
            <a:r>
              <a:rPr lang="sr-Latn-ME" sz="2600" dirty="0"/>
              <a:t>su postrojenja u kojima se </a:t>
            </a:r>
            <a:r>
              <a:rPr lang="sr-Latn-ME" sz="2600" b="1" dirty="0"/>
              <a:t>toplotna energija </a:t>
            </a:r>
            <a:r>
              <a:rPr lang="sr-Latn-ME" sz="2600" dirty="0"/>
              <a:t>koja se oslobađa u </a:t>
            </a:r>
            <a:r>
              <a:rPr lang="sr-Latn-ME" sz="2600" b="1" dirty="0"/>
              <a:t>nuklearnim reaktorima </a:t>
            </a:r>
            <a:r>
              <a:rPr lang="sr-Latn-ME" sz="2600" dirty="0"/>
              <a:t>prilikom raspada atoma </a:t>
            </a:r>
            <a:r>
              <a:rPr lang="en-GB" sz="2600" dirty="0"/>
              <a:t>“</a:t>
            </a:r>
            <a:r>
              <a:rPr lang="sr-Latn-ME" sz="2600" dirty="0"/>
              <a:t>nuklearnih goriva</a:t>
            </a:r>
            <a:r>
              <a:rPr lang="en-GB" sz="2600" dirty="0"/>
              <a:t>”</a:t>
            </a:r>
            <a:r>
              <a:rPr lang="sr-Latn-ME" sz="2600" dirty="0"/>
              <a:t> iskorišćava za proizvodnju </a:t>
            </a:r>
            <a:r>
              <a:rPr lang="sr-Latn-ME" sz="2600" b="1" dirty="0"/>
              <a:t>električne energije</a:t>
            </a:r>
            <a:r>
              <a:rPr lang="sr-Latn-ME" sz="2600" dirty="0"/>
              <a:t>.</a:t>
            </a:r>
          </a:p>
          <a:p>
            <a:r>
              <a:rPr lang="sr-Latn-ME" sz="2600" b="1" dirty="0"/>
              <a:t>Na taj način se dobijena toplotna energija, koristi samo za stvaranje vodene pare koja pokreće turboagregat.</a:t>
            </a:r>
          </a:p>
          <a:p>
            <a:r>
              <a:rPr lang="sr-Latn-ME" sz="2600" dirty="0"/>
              <a:t>U nuklearnoj elektrani termički proces u principu je isti kao u parnoj kondenzacionoj termoelektrani</a:t>
            </a:r>
            <a:r>
              <a:rPr lang="en-GB" sz="2600" dirty="0"/>
              <a:t>.</a:t>
            </a:r>
            <a:endParaRPr lang="sr-Latn-ME" sz="2600" dirty="0"/>
          </a:p>
          <a:p>
            <a:r>
              <a:rPr lang="sr-Latn-ME" sz="2600" dirty="0"/>
              <a:t>Novi element je </a:t>
            </a:r>
            <a:r>
              <a:rPr lang="sr-Latn-ME" sz="2600" b="1" dirty="0"/>
              <a:t>nuklearni reaktor</a:t>
            </a:r>
            <a:r>
              <a:rPr lang="en-GB" sz="2600" b="1" dirty="0"/>
              <a:t>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9204" y="2483463"/>
            <a:ext cx="4070525" cy="207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9205" y="95536"/>
            <a:ext cx="3949790" cy="229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3433" y="4667107"/>
            <a:ext cx="4066296" cy="21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74" y="966472"/>
            <a:ext cx="7978924" cy="5518734"/>
          </a:xfrm>
        </p:spPr>
        <p:txBody>
          <a:bodyPr>
            <a:noAutofit/>
          </a:bodyPr>
          <a:lstStyle/>
          <a:p>
            <a:r>
              <a:rPr lang="sr-Latn-ME" sz="2400" b="1" dirty="0"/>
              <a:t>Nuklearni reaktor </a:t>
            </a:r>
            <a:r>
              <a:rPr lang="sr-Latn-ME" sz="2400" dirty="0"/>
              <a:t>je uređaj u kojem se fisioni materijal izložen bombardovanju neutronima raspada, a pri tom raspadu oslobađaju se novi neutroni</a:t>
            </a:r>
            <a:r>
              <a:rPr lang="en-GB" sz="2400" dirty="0"/>
              <a:t>, </a:t>
            </a:r>
            <a:r>
              <a:rPr lang="sr-Latn-ME" sz="2400" dirty="0"/>
              <a:t>koji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sr-Latn-ME" sz="2400" dirty="0"/>
              <a:t>dovoljni da održ</a:t>
            </a:r>
            <a:r>
              <a:rPr lang="en-GB" sz="2400" dirty="0" err="1"/>
              <a:t>avaju</a:t>
            </a:r>
            <a:r>
              <a:rPr lang="sr-Latn-ME" sz="2400" dirty="0"/>
              <a:t> lančanu reakciju raspadanja</a:t>
            </a:r>
            <a:r>
              <a:rPr lang="en-GB" sz="2400" dirty="0"/>
              <a:t>.</a:t>
            </a:r>
            <a:endParaRPr lang="sr-Latn-ME" sz="2400" dirty="0"/>
          </a:p>
          <a:p>
            <a:r>
              <a:rPr lang="sr-Latn-ME" sz="2400" dirty="0"/>
              <a:t>Toplota koja se stvara raspadanjem jezgra fisioonog materijala u reaktoru predaje se radnom fluidu (voda, CO2, helijum, natrijum,...)</a:t>
            </a:r>
            <a:r>
              <a:rPr lang="en-GB" sz="2400" dirty="0"/>
              <a:t>.</a:t>
            </a:r>
            <a:endParaRPr lang="sr-Latn-ME" sz="2400" dirty="0"/>
          </a:p>
          <a:p>
            <a:r>
              <a:rPr lang="sr-Latn-ME" sz="2400" dirty="0"/>
              <a:t>Radno tijelo predaje toplotu vodi (pari) u izmjenjivaču toplote, odakle se ponovo vraća u reaktor. To je </a:t>
            </a:r>
            <a:r>
              <a:rPr lang="sr-Latn-ME" sz="2400" b="1" dirty="0"/>
              <a:t>primarni (reaktorski) krug</a:t>
            </a:r>
            <a:r>
              <a:rPr lang="en-GB" sz="2400" b="1" dirty="0"/>
              <a:t>.</a:t>
            </a:r>
          </a:p>
          <a:p>
            <a:r>
              <a:rPr lang="en-GB" sz="2400" b="1" dirty="0" err="1"/>
              <a:t>Sekundarni</a:t>
            </a:r>
            <a:r>
              <a:rPr lang="en-GB" sz="2400" b="1" dirty="0"/>
              <a:t> (</a:t>
            </a:r>
            <a:r>
              <a:rPr lang="en-GB" sz="2400" b="1" dirty="0" err="1"/>
              <a:t>turbinski</a:t>
            </a:r>
            <a:r>
              <a:rPr lang="en-GB" sz="2400" b="1" dirty="0"/>
              <a:t>) </a:t>
            </a:r>
            <a:r>
              <a:rPr lang="en-GB" sz="2400" b="1" dirty="0" err="1"/>
              <a:t>krug</a:t>
            </a:r>
            <a:r>
              <a:rPr lang="en-GB" sz="2400" b="1" dirty="0"/>
              <a:t> </a:t>
            </a:r>
            <a:r>
              <a:rPr lang="en-GB" sz="2400" dirty="0"/>
              <a:t>u </a:t>
            </a:r>
            <a:r>
              <a:rPr lang="en-GB" sz="2400" dirty="0" err="1"/>
              <a:t>nuklearnoj</a:t>
            </a:r>
            <a:r>
              <a:rPr lang="en-GB" sz="2400" dirty="0"/>
              <a:t> </a:t>
            </a:r>
            <a:r>
              <a:rPr lang="en-GB" sz="2400" dirty="0" err="1"/>
              <a:t>elektrani</a:t>
            </a:r>
            <a:r>
              <a:rPr lang="en-GB" sz="2400" dirty="0"/>
              <a:t> je </a:t>
            </a:r>
            <a:r>
              <a:rPr lang="en-GB" sz="2400" dirty="0" err="1"/>
              <a:t>potpuno</a:t>
            </a:r>
            <a:r>
              <a:rPr lang="en-GB" sz="2400" dirty="0"/>
              <a:t> </a:t>
            </a:r>
            <a:r>
              <a:rPr lang="en-GB" sz="2400" dirty="0" err="1"/>
              <a:t>identi</a:t>
            </a:r>
            <a:r>
              <a:rPr lang="sr-Latn-CS" sz="2400" dirty="0"/>
              <a:t>čan krugu u klasičnoj TE.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6" y="703385"/>
            <a:ext cx="3701365" cy="208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0013" y="0"/>
            <a:ext cx="9692640" cy="698765"/>
          </a:xfrm>
        </p:spPr>
        <p:txBody>
          <a:bodyPr/>
          <a:lstStyle/>
          <a:p>
            <a:r>
              <a:rPr lang="sr-Latn-ME" dirty="0"/>
              <a:t>Nuklearne </a:t>
            </a:r>
            <a:r>
              <a:rPr lang="en-GB" dirty="0" err="1"/>
              <a:t>termo</a:t>
            </a:r>
            <a:r>
              <a:rPr lang="sr-Latn-ME" dirty="0"/>
              <a:t>elektrane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8423" y="3742455"/>
            <a:ext cx="2870686" cy="231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0916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3748"/>
            <a:ext cx="10405872" cy="889834"/>
          </a:xfrm>
        </p:spPr>
        <p:txBody>
          <a:bodyPr/>
          <a:lstStyle/>
          <a:p>
            <a:r>
              <a:rPr lang="sr-Latn-ME" dirty="0"/>
              <a:t>Fisioni materijal (Nuklearno gorivo)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153551"/>
            <a:ext cx="10476210" cy="5026587"/>
          </a:xfrm>
        </p:spPr>
        <p:txBody>
          <a:bodyPr/>
          <a:lstStyle/>
          <a:p>
            <a:r>
              <a:rPr lang="sr-Latn-ME" sz="2800" dirty="0"/>
              <a:t>Kao </a:t>
            </a:r>
            <a:r>
              <a:rPr lang="sr-Latn-ME" sz="2800" b="1" dirty="0"/>
              <a:t>fisioni materijal </a:t>
            </a:r>
            <a:r>
              <a:rPr lang="sr-Latn-ME" sz="2800" dirty="0"/>
              <a:t>u praktičnoj primjeni koriste se: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7135" y="2015321"/>
            <a:ext cx="2361062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U – 238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7135" y="2897876"/>
            <a:ext cx="2361062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U – 235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7135" y="4670937"/>
            <a:ext cx="2361062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Pu – 239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67135" y="3792929"/>
            <a:ext cx="2361062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U – 233 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3828197" y="2015321"/>
            <a:ext cx="307075" cy="14557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828197" y="3792929"/>
            <a:ext cx="307075" cy="14512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0535" y="2456598"/>
            <a:ext cx="2361062" cy="5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Prirodni fisioni materijal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33710" y="4231933"/>
            <a:ext cx="2361062" cy="5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Vještački fisioni materijal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4366" y="4068182"/>
            <a:ext cx="4044208" cy="27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63" y="0"/>
            <a:ext cx="9692640" cy="928467"/>
          </a:xfrm>
        </p:spPr>
        <p:txBody>
          <a:bodyPr>
            <a:normAutofit/>
          </a:bodyPr>
          <a:lstStyle/>
          <a:p>
            <a:r>
              <a:rPr lang="sr-Latn-ME" dirty="0"/>
              <a:t>Istorijat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1913"/>
            <a:ext cx="6836898" cy="7230229"/>
          </a:xfrm>
        </p:spPr>
        <p:txBody>
          <a:bodyPr>
            <a:noAutofit/>
          </a:bodyPr>
          <a:lstStyle/>
          <a:p>
            <a:r>
              <a:rPr lang="sr-Latn-ME" sz="2000" dirty="0"/>
              <a:t>Prva nuklearna termoelektrana koja je uključena u električnuu mrežu stavljena je u pogon 1954. godine u Sovjetskom Savezu. Snaga joj je bila 5MW, gorivo uran, moderator grafit, a rashladni medij voda</a:t>
            </a:r>
            <a:r>
              <a:rPr lang="en-GB" sz="2000" dirty="0"/>
              <a:t>.</a:t>
            </a:r>
            <a:endParaRPr lang="sr-Latn-ME" sz="2000" dirty="0"/>
          </a:p>
          <a:p>
            <a:r>
              <a:rPr lang="sr-Latn-ME" sz="2000" dirty="0"/>
              <a:t>U Velikoj Britaniji je prva nuklearna elektrana stavljena u pogon 1956. godine (Calder Hall) – gorivo prirodni uran, moderator grafit, rashladni fluid CO2</a:t>
            </a:r>
            <a:r>
              <a:rPr lang="en-GB" sz="2000" dirty="0"/>
              <a:t>.</a:t>
            </a:r>
            <a:endParaRPr lang="sr-Latn-ME" sz="2000" dirty="0"/>
          </a:p>
          <a:p>
            <a:r>
              <a:rPr lang="sr-Latn-ME" sz="2000" dirty="0"/>
              <a:t>Prva nuklearna elektrana u SAD stavljena je u pogon krajem 1957. godine (Shippingport) – snage 60MW, gorivo visokoobogaćeni prirodni uran, rashladni medij voda</a:t>
            </a:r>
          </a:p>
          <a:p>
            <a:r>
              <a:rPr lang="sr-Latn-ME" sz="2000" dirty="0"/>
              <a:t>U sloven</a:t>
            </a:r>
            <a:r>
              <a:rPr lang="en-GB" sz="2000" dirty="0" err="1"/>
              <a:t>sk</a:t>
            </a:r>
            <a:r>
              <a:rPr lang="sr-Latn-ME" sz="2000" dirty="0"/>
              <a:t>om gradu Krško, 1983. godine, puštena je u pogon prva nuklearna elektrana na ovim prostrima – snage prvobitno 632 MW (nakon remonta 2000. godine 696MW, gorivo je U-235, rashladni fluid je voda</a:t>
            </a:r>
            <a:r>
              <a:rPr lang="en-GB" sz="2000" dirty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049" y="1195444"/>
            <a:ext cx="4214389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1267" y="3914775"/>
            <a:ext cx="42386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7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532" y="1842165"/>
            <a:ext cx="10104823" cy="306746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 err="1"/>
              <a:t>Mogu</a:t>
            </a:r>
            <a:r>
              <a:rPr lang="sr-Latn-CS" dirty="0"/>
              <a:t>ći izvori opasnosti od napona pri radu u elektroenergetskim objektima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9" y="1209822"/>
            <a:ext cx="10761784" cy="5416060"/>
          </a:xfrm>
        </p:spPr>
        <p:txBody>
          <a:bodyPr/>
          <a:lstStyle/>
          <a:p>
            <a:pPr marL="469265" marR="1254760" indent="-457200">
              <a:lnSpc>
                <a:spcPct val="119700"/>
              </a:lnSpc>
              <a:buNone/>
            </a:pPr>
            <a:r>
              <a:rPr lang="en-US" sz="3200" b="1" spc="-10" dirty="0" err="1">
                <a:solidFill>
                  <a:srgbClr val="FF0000"/>
                </a:solidFill>
                <a:cs typeface="Arial"/>
              </a:rPr>
              <a:t>Prelazni</a:t>
            </a:r>
            <a:r>
              <a:rPr lang="en-US" sz="3200" b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3200" b="1" spc="-5" dirty="0" err="1">
                <a:solidFill>
                  <a:srgbClr val="FF0000"/>
                </a:solidFill>
                <a:cs typeface="Arial"/>
              </a:rPr>
              <a:t>oblici</a:t>
            </a:r>
            <a:r>
              <a:rPr lang="en-US" sz="3200" b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cs typeface="Arial"/>
              </a:rPr>
              <a:t>energije</a:t>
            </a:r>
            <a:r>
              <a:rPr lang="en-US" sz="3200" b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cs typeface="Arial"/>
              </a:rPr>
              <a:t>su</a:t>
            </a:r>
            <a:r>
              <a:rPr lang="en-US" sz="3200" b="1" spc="-10" dirty="0">
                <a:solidFill>
                  <a:srgbClr val="FF0000"/>
                </a:solidFill>
                <a:cs typeface="Arial"/>
              </a:rPr>
              <a:t>:  </a:t>
            </a:r>
            <a:endParaRPr lang="sr-Latn-ME" sz="3200" b="1" spc="-10" dirty="0">
              <a:solidFill>
                <a:srgbClr val="FF0000"/>
              </a:solidFill>
              <a:cs typeface="Arial"/>
            </a:endParaRPr>
          </a:p>
          <a:p>
            <a:pPr marL="469265" marR="1254760" indent="-457200">
              <a:lnSpc>
                <a:spcPct val="119700"/>
              </a:lnSpc>
            </a:pPr>
            <a:r>
              <a:rPr lang="en-US" sz="3200" spc="-5" dirty="0" err="1">
                <a:cs typeface="Arial"/>
              </a:rPr>
              <a:t>mehanički</a:t>
            </a:r>
            <a:r>
              <a:rPr lang="en-US" sz="3200" spc="-5" dirty="0">
                <a:cs typeface="Arial"/>
              </a:rPr>
              <a:t> rad,  </a:t>
            </a:r>
            <a:endParaRPr lang="sr-Latn-ME" sz="3200" spc="-5" dirty="0">
              <a:cs typeface="Arial"/>
            </a:endParaRPr>
          </a:p>
          <a:p>
            <a:pPr marL="469265" marR="1254760" indent="-457200">
              <a:lnSpc>
                <a:spcPct val="119700"/>
              </a:lnSpc>
            </a:pPr>
            <a:r>
              <a:rPr lang="en-US" sz="3200" spc="-5" dirty="0" err="1">
                <a:cs typeface="Arial"/>
              </a:rPr>
              <a:t>toplotna</a:t>
            </a:r>
            <a:r>
              <a:rPr lang="en-US" sz="3200" spc="-5" dirty="0">
                <a:cs typeface="Arial"/>
              </a:rPr>
              <a:t> </a:t>
            </a:r>
            <a:r>
              <a:rPr lang="en-US" sz="3200" spc="-5" dirty="0" err="1">
                <a:cs typeface="Arial"/>
              </a:rPr>
              <a:t>energija</a:t>
            </a:r>
            <a:r>
              <a:rPr lang="en-US" sz="3200" spc="-5" dirty="0">
                <a:cs typeface="Arial"/>
              </a:rPr>
              <a:t>,  </a:t>
            </a:r>
            <a:endParaRPr lang="sr-Latn-ME" sz="3200" spc="-5" dirty="0">
              <a:cs typeface="Arial"/>
            </a:endParaRPr>
          </a:p>
          <a:p>
            <a:pPr marL="469265" marR="1254760" indent="-457200">
              <a:lnSpc>
                <a:spcPct val="119700"/>
              </a:lnSpc>
            </a:pPr>
            <a:r>
              <a:rPr lang="en-US" sz="3200" spc="-5" dirty="0" err="1">
                <a:cs typeface="Arial"/>
              </a:rPr>
              <a:t>električna</a:t>
            </a:r>
            <a:r>
              <a:rPr lang="en-US" sz="3200" spc="-5" dirty="0">
                <a:cs typeface="Arial"/>
              </a:rPr>
              <a:t> </a:t>
            </a:r>
            <a:r>
              <a:rPr lang="en-US" sz="3200" spc="-10" dirty="0" err="1">
                <a:cs typeface="Arial"/>
              </a:rPr>
              <a:t>energija</a:t>
            </a:r>
            <a:r>
              <a:rPr lang="en-US" sz="3200" spc="-55" dirty="0">
                <a:cs typeface="Arial"/>
              </a:rPr>
              <a:t> </a:t>
            </a:r>
            <a:endParaRPr lang="sr-Latn-CS" sz="3200" dirty="0">
              <a:cs typeface="Arial"/>
            </a:endParaRPr>
          </a:p>
          <a:p>
            <a:pPr marL="469265" marR="1254760" indent="-457200">
              <a:lnSpc>
                <a:spcPct val="119700"/>
              </a:lnSpc>
            </a:pPr>
            <a:r>
              <a:rPr lang="en-US" sz="3200" spc="-10" dirty="0" err="1">
                <a:cs typeface="Arial"/>
              </a:rPr>
              <a:t>energija</a:t>
            </a:r>
            <a:r>
              <a:rPr lang="en-US" sz="3200" spc="-10" dirty="0">
                <a:cs typeface="Arial"/>
              </a:rPr>
              <a:t> </a:t>
            </a:r>
            <a:r>
              <a:rPr lang="en-US" sz="3200" spc="-5" dirty="0" err="1">
                <a:cs typeface="Arial"/>
              </a:rPr>
              <a:t>koja</a:t>
            </a:r>
            <a:r>
              <a:rPr lang="en-US" sz="3200" spc="-5" dirty="0">
                <a:cs typeface="Arial"/>
              </a:rPr>
              <a:t> se </a:t>
            </a:r>
            <a:r>
              <a:rPr lang="en-US" sz="3200" spc="-5" dirty="0" err="1">
                <a:cs typeface="Arial"/>
              </a:rPr>
              <a:t>troši</a:t>
            </a:r>
            <a:r>
              <a:rPr lang="en-US" sz="3200" spc="-5" dirty="0">
                <a:cs typeface="Arial"/>
              </a:rPr>
              <a:t> </a:t>
            </a:r>
            <a:r>
              <a:rPr lang="en-US" sz="3200" spc="-5" dirty="0" err="1">
                <a:cs typeface="Arial"/>
              </a:rPr>
              <a:t>zbog</a:t>
            </a:r>
            <a:r>
              <a:rPr lang="en-US" sz="3200" spc="-5" dirty="0">
                <a:cs typeface="Arial"/>
              </a:rPr>
              <a:t> </a:t>
            </a:r>
            <a:r>
              <a:rPr lang="en-US" sz="3200" spc="-10" dirty="0" err="1">
                <a:cs typeface="Arial"/>
              </a:rPr>
              <a:t>trenja</a:t>
            </a:r>
            <a:r>
              <a:rPr lang="sr-Latn-CS" sz="3200" spc="-10" dirty="0">
                <a:cs typeface="Arial"/>
              </a:rPr>
              <a:t>.</a:t>
            </a:r>
            <a:endParaRPr lang="en-US" sz="3200" dirty="0"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" y="267286"/>
            <a:ext cx="9453489" cy="69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265" marR="1254760" indent="-457200" algn="ctr">
              <a:lnSpc>
                <a:spcPct val="119700"/>
              </a:lnSpc>
              <a:buNone/>
            </a:pPr>
            <a:r>
              <a:rPr lang="en-US" sz="3600" b="1" spc="-10" dirty="0" err="1">
                <a:solidFill>
                  <a:srgbClr val="00B050"/>
                </a:solidFill>
                <a:cs typeface="Arial"/>
              </a:rPr>
              <a:t>Prelazni</a:t>
            </a:r>
            <a:r>
              <a:rPr lang="en-US" sz="3600" b="1" spc="-10" dirty="0">
                <a:solidFill>
                  <a:srgbClr val="00B050"/>
                </a:solidFill>
                <a:cs typeface="Arial"/>
              </a:rPr>
              <a:t> </a:t>
            </a:r>
            <a:r>
              <a:rPr lang="en-US" sz="3600" b="1" spc="-5" dirty="0" err="1">
                <a:solidFill>
                  <a:srgbClr val="00B050"/>
                </a:solidFill>
                <a:cs typeface="Arial"/>
              </a:rPr>
              <a:t>oblici</a:t>
            </a:r>
            <a:r>
              <a:rPr lang="en-US" sz="3600" b="1" spc="-5" dirty="0">
                <a:solidFill>
                  <a:srgbClr val="00B050"/>
                </a:solidFill>
                <a:cs typeface="Arial"/>
              </a:rPr>
              <a:t> </a:t>
            </a:r>
            <a:r>
              <a:rPr lang="en-US" sz="3600" b="1" spc="-10" dirty="0" err="1">
                <a:solidFill>
                  <a:srgbClr val="00B050"/>
                </a:solidFill>
                <a:cs typeface="Arial"/>
              </a:rPr>
              <a:t>energije</a:t>
            </a:r>
            <a:endParaRPr lang="sr-Latn-ME" sz="3600" b="1" spc="-10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503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sr-Latn-ME" sz="2400" b="1" dirty="0"/>
          </a:p>
          <a:p>
            <a:pPr marL="457200" indent="-457200" algn="just">
              <a:buNone/>
            </a:pPr>
            <a:endParaRPr lang="sr-Latn-ME" sz="2400" b="1" dirty="0"/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Direktni dodir djelova pod naponom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Približavanje uređajima pod visokim naponom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Previsoki naponi dodira i koraka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Električni luk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Uticaj električnog i magnetnog polja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2800" b="1" dirty="0"/>
              <a:t>Atmosferski prenaponi, itd.</a:t>
            </a:r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3218" y="0"/>
            <a:ext cx="10719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</a:rPr>
              <a:t>Mogu</a:t>
            </a:r>
            <a:r>
              <a:rPr lang="sr-Latn-CS" sz="3200" b="1" dirty="0">
                <a:solidFill>
                  <a:srgbClr val="FF0000"/>
                </a:solidFill>
              </a:rPr>
              <a:t>ći izvori opasnosti od napona pri radu u elektroenergetskim objektima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532" y="1842165"/>
            <a:ext cx="10104823" cy="306746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sr-Latn-CS" i="1" dirty="0"/>
              <a:t>Lična zaštitna sredstva za rad u elektroenergetskim objektima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sr-Latn-ME" sz="3200" b="1" u="sng" dirty="0">
                <a:solidFill>
                  <a:srgbClr val="FF0000"/>
                </a:solidFill>
              </a:rPr>
              <a:t>Lična zaštitna sredstva su: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sr-Latn-ME" sz="3200" b="1" dirty="0"/>
              <a:t>Zaštitno odijelo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sr-Latn-ME" sz="3200" b="1" dirty="0"/>
              <a:t>Šljem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3200" b="1" dirty="0"/>
              <a:t>Z</a:t>
            </a:r>
            <a:r>
              <a:rPr lang="sr-Latn-ME" sz="3200" b="1" dirty="0"/>
              <a:t>aštitne naočare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sr-Latn-ME" sz="3200" b="1" dirty="0"/>
              <a:t>Zaštitne rukavice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3200" b="1" dirty="0"/>
              <a:t>Z</a:t>
            </a:r>
            <a:r>
              <a:rPr lang="sr-Latn-ME" sz="3200" b="1" dirty="0"/>
              <a:t>aštitna obuća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3200" b="1" dirty="0"/>
              <a:t>S</a:t>
            </a:r>
            <a:r>
              <a:rPr lang="sr-Latn-ME" sz="3200" b="1" dirty="0"/>
              <a:t>igurnosni pojas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3200" b="1" dirty="0"/>
              <a:t>A</a:t>
            </a:r>
            <a:r>
              <a:rPr lang="sr-Latn-ME" sz="3200" b="1" dirty="0"/>
              <a:t>ntifon slušalice itd.</a:t>
            </a:r>
          </a:p>
          <a:p>
            <a:pPr marL="514350" indent="-514350" algn="just">
              <a:buFont typeface="+mj-lt"/>
              <a:buAutoNum type="arabicPeriod"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532" y="1842165"/>
            <a:ext cx="10104823" cy="306746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sr-Latn-CS" dirty="0"/>
              <a:t>Vrste radova pri radu u elektroenergetskim objektima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sr-Latn-CS" sz="3200" b="1" dirty="0">
                <a:solidFill>
                  <a:srgbClr val="FF0000"/>
                </a:solidFill>
              </a:rPr>
              <a:t>Vrste radova pri radu u elektroenergetskim objektima: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3200" b="1" dirty="0"/>
              <a:t>Radovi u beznaponskom stanju,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3200" b="1" dirty="0"/>
              <a:t>Radovi u blizini napona,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3200" b="1" dirty="0"/>
              <a:t>Radovi pod naponom, i dr.</a:t>
            </a:r>
            <a:endParaRPr lang="sr-Latn-CS" sz="2400" b="1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b="1" dirty="0">
                <a:solidFill>
                  <a:srgbClr val="FF0000"/>
                </a:solidFill>
              </a:rPr>
              <a:t>Radovi u beznaponskom stanju </a:t>
            </a:r>
            <a:r>
              <a:rPr lang="sr-Latn-CS" sz="2800" dirty="0"/>
              <a:t>su takvi radovi koji se izvode na ili pored elektroenergetskih objekata na kojima je sa svih električno provodnih djelova isključen napon, a prije početka rada preduzete propisane zaštitne mjere.</a:t>
            </a:r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r>
              <a:rPr lang="sr-Latn-CS" sz="2800" b="1" dirty="0">
                <a:solidFill>
                  <a:srgbClr val="FF0000"/>
                </a:solidFill>
              </a:rPr>
              <a:t>Radovi u blizini napona </a:t>
            </a:r>
            <a:r>
              <a:rPr lang="sr-Latn-CS" sz="2800" dirty="0"/>
              <a:t>su takvi radovi koji se obavljaju na propisanoj udaljenosti od dijela električnog postrojenja pod naponom koji iz objektivnih razloga nije moguće isključiti.</a:t>
            </a:r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r>
              <a:rPr lang="sr-Latn-CS" sz="2800" b="1" dirty="0">
                <a:solidFill>
                  <a:srgbClr val="FF0000"/>
                </a:solidFill>
              </a:rPr>
              <a:t>Radovi pod naponom </a:t>
            </a:r>
            <a:r>
              <a:rPr lang="sr-Latn-CS" sz="2800" dirty="0"/>
              <a:t>su radovi na djelovima elektroenergetskih objekata koji su pod naponom.</a:t>
            </a:r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532" y="1842165"/>
            <a:ext cx="10104823" cy="306746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sr-Latn-CS" i="1" dirty="0"/>
              <a:t>Zaštitne procedure pri radu u elektroenergetskom objektu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12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sr-Latn-ME" sz="3200" b="1" u="sng" dirty="0">
                <a:solidFill>
                  <a:srgbClr val="FF0000"/>
                </a:solidFill>
              </a:rPr>
              <a:t>Zaštitne procedure pri radu u elektroenergetskom objektu su:</a:t>
            </a:r>
          </a:p>
          <a:p>
            <a:pPr marL="457200" indent="-457200" algn="just">
              <a:buNone/>
            </a:pPr>
            <a:endParaRPr lang="sr-Latn-ME" sz="3200" b="1" u="sng" dirty="0">
              <a:solidFill>
                <a:srgbClr val="FF0000"/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r>
              <a:rPr lang="sr-Latn-ME" sz="3200" b="1" dirty="0"/>
              <a:t>Provjeravanje uklopnog stanja opreme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sr-Latn-ME" sz="3200" b="1" dirty="0"/>
              <a:t>Postavljanje zaštitne ograde i postolja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sr-Latn-ME" sz="3200" b="1" dirty="0"/>
              <a:t>Postavljanje oznaka upozorenja i zabrane i dr.</a:t>
            </a:r>
          </a:p>
          <a:p>
            <a:pPr marL="514350" indent="-514350" algn="just">
              <a:buFont typeface="+mj-lt"/>
              <a:buAutoNum type="arabicPeriod"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775852" cy="6618848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sr-Latn-CS" sz="3200" b="1" dirty="0"/>
              <a:t> Energija se može pojaviti u: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3200" b="1" dirty="0">
                <a:solidFill>
                  <a:srgbClr val="FF0000"/>
                </a:solidFill>
              </a:rPr>
              <a:t>Primarnom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3200" b="1" dirty="0">
                <a:solidFill>
                  <a:srgbClr val="FF0000"/>
                </a:solidFill>
              </a:rPr>
              <a:t>Transformisanom 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CS" sz="3200" b="1" dirty="0">
                <a:solidFill>
                  <a:srgbClr val="FF0000"/>
                </a:solidFill>
              </a:rPr>
              <a:t>Korisnom obliku.</a:t>
            </a:r>
          </a:p>
          <a:p>
            <a:pPr marL="514350" indent="-514350" algn="just">
              <a:buNone/>
            </a:pPr>
            <a:endParaRPr lang="sr-Latn-CS" sz="3200" b="1" dirty="0">
              <a:solidFill>
                <a:srgbClr val="FF0000"/>
              </a:solidFill>
            </a:endParaRPr>
          </a:p>
          <a:p>
            <a:pPr algn="just"/>
            <a:r>
              <a:rPr lang="sr-Latn-ME" sz="2800" b="1" dirty="0"/>
              <a:t>Primarni oblici energije </a:t>
            </a:r>
            <a:r>
              <a:rPr lang="sr-Latn-ME" sz="2800" dirty="0"/>
              <a:t>su nosioci energije u obliku u kakvom se pojavljuju u prirodi ili se u njoj nalaze. Ne mogu se upotrijebiti u svom prvobitnom obliku, zbog toga je ovaj oblik korisnije pretvoriti u transformisani oblik energije, što će poslužiti za dobijanje korisnog oblika energije.</a:t>
            </a:r>
          </a:p>
          <a:p>
            <a:pPr algn="just">
              <a:buNone/>
            </a:pPr>
            <a:endParaRPr lang="sr-Latn-ME" sz="2800" dirty="0"/>
          </a:p>
          <a:p>
            <a:pPr algn="just"/>
            <a:r>
              <a:rPr lang="sr-Latn-ME" sz="2800" dirty="0"/>
              <a:t>Često se i transformisani oblici moraju ponovo transformisati.</a:t>
            </a:r>
            <a:endParaRPr lang="en-US" sz="2800" dirty="0"/>
          </a:p>
          <a:p>
            <a:pPr algn="just"/>
            <a:endParaRPr lang="sr-Latn-ME" sz="2400" dirty="0"/>
          </a:p>
          <a:p>
            <a:pPr marL="514350" indent="-514350" algn="just">
              <a:buFont typeface="+mj-lt"/>
              <a:buAutoNum type="arabicPeriod"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775852" cy="6618848"/>
          </a:xfrm>
        </p:spPr>
        <p:txBody>
          <a:bodyPr>
            <a:normAutofit/>
          </a:bodyPr>
          <a:lstStyle/>
          <a:p>
            <a:pPr algn="just"/>
            <a:endParaRPr lang="sr-Latn-ME" sz="2400" dirty="0"/>
          </a:p>
          <a:p>
            <a:pPr marL="514350" indent="-514350" algn="just">
              <a:buFont typeface="+mj-lt"/>
              <a:buAutoNum type="arabicPeriod"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6" y="0"/>
            <a:ext cx="10832122" cy="66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9152"/>
            <a:ext cx="10902462" cy="661884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sz="2800" b="1" u="sng" dirty="0">
                <a:solidFill>
                  <a:srgbClr val="FF0000"/>
                </a:solidFill>
              </a:rPr>
              <a:t>Prema učestanosti primjene oblici energije se mogu podijeliti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sz="2800" b="1" dirty="0"/>
              <a:t>Konvencionalne </a:t>
            </a:r>
            <a:r>
              <a:rPr lang="sr-Latn-ME" sz="2800" dirty="0"/>
              <a:t>(drvo, ugalj, sirova nafta, prirodni gas, uljni škriljci, vodne snage, geotermalna energija i nuklearna energija (fisija)).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sz="2800" b="1" dirty="0"/>
              <a:t>Nekonvencionalne </a:t>
            </a:r>
            <a:r>
              <a:rPr lang="sr-Latn-ME" sz="2800" dirty="0"/>
              <a:t>(vjetar, plima i osjeka, morski talasi, Sunčevo zračenje, toplotna energija mora, nuklearna energija (fuzija), biomasa).</a:t>
            </a:r>
          </a:p>
          <a:p>
            <a:pPr marL="457200" indent="-457200" algn="just">
              <a:buFont typeface="+mj-lt"/>
              <a:buAutoNum type="arabicPeriod"/>
            </a:pPr>
            <a:endParaRPr lang="sr-Latn-ME" sz="2800" dirty="0"/>
          </a:p>
          <a:p>
            <a:pPr marL="457200" indent="-457200" algn="just">
              <a:buNone/>
            </a:pPr>
            <a:r>
              <a:rPr lang="sr-Latn-ME" sz="2800" b="1" u="sng" dirty="0">
                <a:solidFill>
                  <a:srgbClr val="FF0000"/>
                </a:solidFill>
              </a:rPr>
              <a:t>Prema obnovljivosti oblici energije se dijele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sz="2800" b="1" dirty="0"/>
              <a:t>Obnovljive </a:t>
            </a:r>
            <a:r>
              <a:rPr lang="sr-Latn-ME" sz="2800" dirty="0"/>
              <a:t>(vodne snage, biomasa, energija Sunčevog zračenja, energija vjetra,  geotermalna energija, energija plime i osjeke, energija talasa)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sz="2800" b="1" dirty="0"/>
              <a:t>Neobnovljive </a:t>
            </a:r>
            <a:r>
              <a:rPr lang="sr-Latn-ME" sz="2800" dirty="0"/>
              <a:t>(fosilna goriva i nuklearna goriva)</a:t>
            </a:r>
          </a:p>
          <a:p>
            <a:pPr marL="457200" indent="-457200" algn="just">
              <a:buNone/>
            </a:pPr>
            <a:endParaRPr lang="sr-Latn-ME" sz="2400" b="1" dirty="0"/>
          </a:p>
          <a:p>
            <a:pPr marL="514350" indent="-514350" algn="just">
              <a:buFont typeface="+mj-lt"/>
              <a:buAutoNum type="arabicPeriod"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1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10F4-02D5-728E-465E-CBE6F818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3687-12A8-E588-69F2-E8242ED5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10104823" cy="449376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sr-Latn-CS" i="1" dirty="0"/>
              <a:t>Pojam i struktura elektroenergetskog sistema (EES) </a:t>
            </a:r>
            <a:br>
              <a:rPr lang="en-GB" sz="7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615007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257</TotalTime>
  <Words>2721</Words>
  <Application>Microsoft Office PowerPoint</Application>
  <PresentationFormat>Widescreen</PresentationFormat>
  <Paragraphs>296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</vt:lpstr>
      <vt:lpstr>Century Schoolbook</vt:lpstr>
      <vt:lpstr>Times New Roman</vt:lpstr>
      <vt:lpstr>Wingdings</vt:lpstr>
      <vt:lpstr>Wingdings 2</vt:lpstr>
      <vt:lpstr>View</vt:lpstr>
      <vt:lpstr>Uvod u energetiku ( </vt:lpstr>
      <vt:lpstr>  Podjela i oblici energije</vt:lpstr>
      <vt:lpstr>Oblici energije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Pojam i struktura elektroenergetskog sistema (EES)  </vt:lpstr>
      <vt:lpstr>Elektroenergetski sistem (EES)</vt:lpstr>
      <vt:lpstr>Elektroenergetski sistem (EES)</vt:lpstr>
      <vt:lpstr>Podsistem proizvodnje</vt:lpstr>
      <vt:lpstr>Podsistem proizvodnje</vt:lpstr>
      <vt:lpstr>Podsistem prenosa</vt:lpstr>
      <vt:lpstr>Podsistem distribucije</vt:lpstr>
      <vt:lpstr>Podsistem potrošnje</vt:lpstr>
      <vt:lpstr>Hidroelektrane (HE)</vt:lpstr>
      <vt:lpstr>Hidroelektrane </vt:lpstr>
      <vt:lpstr>PowerPoint Presentation</vt:lpstr>
      <vt:lpstr>PowerPoint Presentation</vt:lpstr>
      <vt:lpstr>PowerPoint Presentation</vt:lpstr>
      <vt:lpstr>Osnovni djelovi hidroelektrane</vt:lpstr>
      <vt:lpstr>Osnovni djelovi hidroelektrane</vt:lpstr>
      <vt:lpstr>Osnovni djelovi hidroelektrane</vt:lpstr>
      <vt:lpstr>Vodne (hidraulične) turbine</vt:lpstr>
      <vt:lpstr>Vrste hidroelektrana</vt:lpstr>
      <vt:lpstr>Protočne HE</vt:lpstr>
      <vt:lpstr>Akumulacione HE</vt:lpstr>
      <vt:lpstr>Reverzibilne HE</vt:lpstr>
      <vt:lpstr>Hidroelektrane u Crnoj Gori</vt:lpstr>
      <vt:lpstr>Hidroelektrana Perućica</vt:lpstr>
      <vt:lpstr>Hidroelektrana Piva</vt:lpstr>
      <vt:lpstr>Osnovne karakteristike i vrste termoelektrana</vt:lpstr>
      <vt:lpstr>Termoelektrane</vt:lpstr>
      <vt:lpstr>Vrste termoelektrana</vt:lpstr>
      <vt:lpstr>Vrste termoelektrana</vt:lpstr>
      <vt:lpstr>Vrste termoelektrana</vt:lpstr>
      <vt:lpstr>Vrste termoelektrana</vt:lpstr>
      <vt:lpstr>Vrste termoelektrana</vt:lpstr>
      <vt:lpstr>Djelovi termoelektrane</vt:lpstr>
      <vt:lpstr>Glavni djelovi termoelektrane</vt:lpstr>
      <vt:lpstr>Termoelektrane</vt:lpstr>
      <vt:lpstr>Termoelektrana Pljevlja</vt:lpstr>
      <vt:lpstr>Osnovne karakteristike nuklearnih termoelektrana</vt:lpstr>
      <vt:lpstr>Nuklearne termoelektrane</vt:lpstr>
      <vt:lpstr>Nuklearne termoelektrane</vt:lpstr>
      <vt:lpstr>Fisioni materijal (Nuklearno gorivo)</vt:lpstr>
      <vt:lpstr>Istorijat</vt:lpstr>
      <vt:lpstr>  Mogući izvori opasnosti od napona pri radu u elektroenergetskim objektima</vt:lpstr>
      <vt:lpstr>PowerPoint Presentation</vt:lpstr>
      <vt:lpstr>  Lična zaštitna sredstva za rad u elektroenergetskim objektima</vt:lpstr>
      <vt:lpstr>PowerPoint Presentation</vt:lpstr>
      <vt:lpstr>  Vrste radova pri radu u elektroenergetskim objektima</vt:lpstr>
      <vt:lpstr>PowerPoint Presentation</vt:lpstr>
      <vt:lpstr>PowerPoint Presentation</vt:lpstr>
      <vt:lpstr>  Zaštitne procedure pri radu u elektroenergetskom objektu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Oblici energije</dc:title>
  <dc:creator>user</dc:creator>
  <cp:lastModifiedBy>HP</cp:lastModifiedBy>
  <cp:revision>13</cp:revision>
  <dcterms:created xsi:type="dcterms:W3CDTF">2017-09-06T21:41:54Z</dcterms:created>
  <dcterms:modified xsi:type="dcterms:W3CDTF">2024-12-24T14:50:45Z</dcterms:modified>
</cp:coreProperties>
</file>