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23F41B-7D7A-46B5-960B-38A2E6C714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453786-395C-41F9-A7EB-FCC8740E28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9E2BC0-CF87-4E70-80A0-E02A294E1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61E80-E006-4458-A435-C4075247C265}" type="datetimeFigureOut">
              <a:rPr lang="en-US" smtClean="0"/>
              <a:t>14-Mar-20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4A62A9-772B-4A45-AF6F-7F0EF0028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8545CB-BAAB-4E2B-B418-D1004FB38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B565A-9DDB-4DB4-91AF-5547A9CB9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568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81EBC-7FCD-4755-B95A-81C462CCA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361B26-CB0E-4A46-B3A0-20C8C7B11A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E69A9D-5258-4899-A107-96ECB008C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61E80-E006-4458-A435-C4075247C265}" type="datetimeFigureOut">
              <a:rPr lang="en-US" smtClean="0"/>
              <a:t>14-Mar-20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F0B5AF-B9C1-4ADA-A1EE-7B5C939B1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46A4C1-2899-4F59-962C-AB1EA03BF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B565A-9DDB-4DB4-91AF-5547A9CB9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247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E0E0B5A-84BF-40C4-AE9A-71188AD589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DB1789-9FA8-414F-BE7A-C85D0E8748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C685B3-4ABE-4166-95A1-90B51B8BC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61E80-E006-4458-A435-C4075247C265}" type="datetimeFigureOut">
              <a:rPr lang="en-US" smtClean="0"/>
              <a:t>14-Mar-20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B0ABDB-9DE8-43A2-8021-8C2AF836F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AE6247-4890-4B1B-950E-76790EAF7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B565A-9DDB-4DB4-91AF-5547A9CB9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313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FEA41-10F2-41F8-96C5-E7434287D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113EC6-68FD-4B0E-A66C-E7CBC66A01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D32B47-FE5B-419E-ACC1-47FFF04F9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61E80-E006-4458-A435-C4075247C265}" type="datetimeFigureOut">
              <a:rPr lang="en-US" smtClean="0"/>
              <a:t>14-Mar-20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5865B0-F8B2-4CEC-96EB-EC0C50A9B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A1EF7A-03CA-4E2F-A99A-CC985A1D1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B565A-9DDB-4DB4-91AF-5547A9CB9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359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EF5E26-2E35-4904-85C4-EBF63CEA7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F82910-57C2-4792-B4D1-913FB4E7C5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98A942-2AB5-45B7-B79E-294F2B8A3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61E80-E006-4458-A435-C4075247C265}" type="datetimeFigureOut">
              <a:rPr lang="en-US" smtClean="0"/>
              <a:t>14-Mar-20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7D0124-489F-42C9-936F-C4FF612DE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A7FB7F-EBAB-467A-B257-EB9CBBE00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B565A-9DDB-4DB4-91AF-5547A9CB9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354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4966C-CF1C-49DA-96E5-9FFA7492A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055DDA-74B7-447D-B71A-28803C45E5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8A4A69-2BFE-4379-A8D5-E24F7770E8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665C88-6E96-45E9-BDA5-7BC994403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61E80-E006-4458-A435-C4075247C265}" type="datetimeFigureOut">
              <a:rPr lang="en-US" smtClean="0"/>
              <a:t>14-Mar-20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1E4A19-9AA5-44C0-B72B-59EAE244B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0B2152-4A7D-48D4-A791-3C0D5E9AD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B565A-9DDB-4DB4-91AF-5547A9CB9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377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54C03-E24A-4324-89DC-00440AA22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07A249-F3BE-4706-BE10-C7A51D76B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ACCF96-284D-4C29-AF1B-2134F431D0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935B8C-7947-4C7E-A622-007C21C4B3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CE4164-6888-46D6-8ECE-41CEEDFFEF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DC4B41C-A28C-44DA-B0D2-F1FC52C74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61E80-E006-4458-A435-C4075247C265}" type="datetimeFigureOut">
              <a:rPr lang="en-US" smtClean="0"/>
              <a:t>14-Mar-20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705E4F-65C2-46FF-9B1F-AA85E094F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03FD3A-05F3-4EAA-B0CF-D9BDD5E34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B565A-9DDB-4DB4-91AF-5547A9CB9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60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4CE47-35F2-4411-B16D-9E7A10BEE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EA718A-9445-40D1-96DC-AEDA98D20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61E80-E006-4458-A435-C4075247C265}" type="datetimeFigureOut">
              <a:rPr lang="en-US" smtClean="0"/>
              <a:t>14-Mar-20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7575D5-C111-452D-82EC-CBFB705B9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1CF8C0-0B53-4EAF-9C8D-E502FF737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B565A-9DDB-4DB4-91AF-5547A9CB9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731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24D4A45-DDA3-403C-B928-8EC2B4F7C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61E80-E006-4458-A435-C4075247C265}" type="datetimeFigureOut">
              <a:rPr lang="en-US" smtClean="0"/>
              <a:t>14-Mar-20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E934070-64A4-4D60-A482-0FC379CD0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FBCF7B-35D9-4101-B585-9B41EA885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B565A-9DDB-4DB4-91AF-5547A9CB9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919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18B4E-5C93-4995-8C0A-5C01ABA53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28E194-748E-4EE3-AB74-61C054AC9D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22FB5D-EAEF-474C-96E6-97B941A1C8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3941D8-CD94-4982-94DE-F89FD1B77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61E80-E006-4458-A435-C4075247C265}" type="datetimeFigureOut">
              <a:rPr lang="en-US" smtClean="0"/>
              <a:t>14-Mar-20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09A984-1B4A-41CE-ACF9-2F5F31BCB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DA3A1E-5F58-47EA-983A-DFFC5B114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B565A-9DDB-4DB4-91AF-5547A9CB9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168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E0B7DA-DF43-4DDD-BD14-E56B9BB8A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F22C148-45F7-44A8-9756-B20A9B1553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B63C95-0F3A-4509-B612-69B6FFDF58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280A69-3402-4535-B443-12D5AD846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61E80-E006-4458-A435-C4075247C265}" type="datetimeFigureOut">
              <a:rPr lang="en-US" smtClean="0"/>
              <a:t>14-Mar-20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4B9493-4AD5-4E84-8A59-7C7F73CA1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F71ECC-657E-491F-8F35-AD603138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B565A-9DDB-4DB4-91AF-5547A9CB9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684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E818B73-C2E0-4074-9C23-32177E766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75A264-EA74-48B0-B941-92FFEFA1AB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0FF2A4-0913-40C5-995D-9693A85EBA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A61E80-E006-4458-A435-C4075247C265}" type="datetimeFigureOut">
              <a:rPr lang="en-US" smtClean="0"/>
              <a:t>14-Mar-20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680BAF-95B8-4E38-9B90-C5AE3087C9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9C94DB-790B-4ED1-B223-C4A1F731E1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7B565A-9DDB-4DB4-91AF-5547A9CB9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58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7628839-4324-49D2-BD65-98A1FA8308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077" b="21230"/>
          <a:stretch/>
        </p:blipFill>
        <p:spPr>
          <a:xfrm>
            <a:off x="20" y="0"/>
            <a:ext cx="12191980" cy="6857990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06BADE-6B8C-4309-A064-125D241D90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2021" y="3231931"/>
            <a:ext cx="3852041" cy="1834056"/>
          </a:xfrm>
        </p:spPr>
        <p:txBody>
          <a:bodyPr>
            <a:normAutofit/>
          </a:bodyPr>
          <a:lstStyle/>
          <a:p>
            <a:r>
              <a:rPr lang="en-US" sz="4000" dirty="0" err="1"/>
              <a:t>Radno</a:t>
            </a:r>
            <a:r>
              <a:rPr lang="en-US" sz="4000" dirty="0"/>
              <a:t> </a:t>
            </a:r>
            <a:r>
              <a:rPr lang="en-US" sz="4000" dirty="0" err="1"/>
              <a:t>okruženje</a:t>
            </a:r>
            <a:r>
              <a:rPr lang="en-US" sz="4000" dirty="0"/>
              <a:t> Ai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42469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8739F3-A6F5-4E1A-A895-8F60FC2E04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03325"/>
            <a:ext cx="5314536" cy="1325563"/>
          </a:xfrm>
        </p:spPr>
        <p:txBody>
          <a:bodyPr>
            <a:normAutofit/>
          </a:bodyPr>
          <a:lstStyle/>
          <a:p>
            <a:r>
              <a:rPr lang="en-US" sz="2800" b="1" err="1"/>
              <a:t>Komandna</a:t>
            </a:r>
            <a:r>
              <a:rPr lang="en-US" sz="2800" b="1"/>
              <a:t> paleta / Floating Palette</a:t>
            </a:r>
            <a:br>
              <a:rPr lang="en-US" sz="2800"/>
            </a:br>
            <a:endParaRPr lang="en-US" sz="28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28399B-A78D-4AEB-A715-08B50112AF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279018"/>
            <a:ext cx="5314543" cy="3375920"/>
          </a:xfrm>
        </p:spPr>
        <p:txBody>
          <a:bodyPr anchor="t">
            <a:normAutofit/>
          </a:bodyPr>
          <a:lstStyle/>
          <a:p>
            <a:pPr algn="just" eaLnBrk="0" hangingPunct="0"/>
            <a:r>
              <a:rPr lang="en-US" sz="2400" dirty="0"/>
              <a:t>Ova paleta </a:t>
            </a:r>
            <a:r>
              <a:rPr lang="en-US" sz="2400" dirty="0" err="1"/>
              <a:t>nosi</a:t>
            </a:r>
            <a:r>
              <a:rPr lang="en-US" sz="2400" dirty="0"/>
              <a:t> </a:t>
            </a:r>
            <a:r>
              <a:rPr lang="en-US" sz="2400" dirty="0" err="1"/>
              <a:t>opcije</a:t>
            </a:r>
            <a:r>
              <a:rPr lang="en-US" sz="2400" dirty="0"/>
              <a:t> za </a:t>
            </a:r>
            <a:r>
              <a:rPr lang="en-US" sz="2400" dirty="0" err="1"/>
              <a:t>naše</a:t>
            </a:r>
            <a:r>
              <a:rPr lang="en-US" sz="2400" dirty="0"/>
              <a:t> </a:t>
            </a:r>
            <a:r>
              <a:rPr lang="en-US" sz="2400" dirty="0" err="1"/>
              <a:t>oblike</a:t>
            </a:r>
            <a:r>
              <a:rPr lang="en-US" sz="2400" dirty="0"/>
              <a:t>.</a:t>
            </a:r>
          </a:p>
          <a:p>
            <a:pPr algn="just" eaLnBrk="0" hangingPunct="0"/>
            <a:r>
              <a:rPr lang="en-US" sz="2400" dirty="0"/>
              <a:t> </a:t>
            </a:r>
            <a:r>
              <a:rPr lang="en-US" sz="2400" dirty="0" err="1"/>
              <a:t>Najčešće</a:t>
            </a:r>
            <a:r>
              <a:rPr lang="en-US" sz="2400" dirty="0"/>
              <a:t> se </a:t>
            </a:r>
            <a:r>
              <a:rPr lang="en-US" sz="2400" dirty="0" err="1"/>
              <a:t>koristi</a:t>
            </a:r>
            <a:r>
              <a:rPr lang="en-US" sz="2400" dirty="0"/>
              <a:t> za </a:t>
            </a:r>
            <a:r>
              <a:rPr lang="en-US" sz="2400" dirty="0" err="1"/>
              <a:t>promjenu</a:t>
            </a:r>
            <a:r>
              <a:rPr lang="en-US" sz="2400" dirty="0"/>
              <a:t> </a:t>
            </a:r>
            <a:r>
              <a:rPr lang="en-US" sz="2400" dirty="0" err="1"/>
              <a:t>boje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debljine</a:t>
            </a:r>
            <a:r>
              <a:rPr lang="en-US" sz="2400" dirty="0"/>
              <a:t> </a:t>
            </a:r>
            <a:r>
              <a:rPr lang="en-US" sz="2400" dirty="0" err="1"/>
              <a:t>obruba</a:t>
            </a:r>
            <a:r>
              <a:rPr lang="en-US" sz="2400" dirty="0"/>
              <a:t>. </a:t>
            </a:r>
            <a:r>
              <a:rPr lang="en-US" sz="2400" dirty="0" err="1"/>
              <a:t>Nalazi</a:t>
            </a:r>
            <a:r>
              <a:rPr lang="en-US" sz="2400" dirty="0"/>
              <a:t> se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desne</a:t>
            </a:r>
            <a:r>
              <a:rPr lang="en-US" sz="2400" dirty="0"/>
              <a:t> </a:t>
            </a:r>
            <a:r>
              <a:rPr lang="en-US" sz="2400" dirty="0" err="1"/>
              <a:t>strane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u </a:t>
            </a:r>
            <a:r>
              <a:rPr lang="en-US" sz="2400" dirty="0" err="1"/>
              <a:t>gornjem</a:t>
            </a:r>
            <a:r>
              <a:rPr lang="en-US" sz="2400" dirty="0"/>
              <a:t> </a:t>
            </a:r>
            <a:r>
              <a:rPr lang="en-US" sz="2400" dirty="0" err="1"/>
              <a:t>desnom</a:t>
            </a:r>
            <a:r>
              <a:rPr lang="en-US" sz="2400" dirty="0"/>
              <a:t> </a:t>
            </a:r>
            <a:r>
              <a:rPr lang="en-US" sz="2400" dirty="0" err="1"/>
              <a:t>uglu</a:t>
            </a:r>
            <a:r>
              <a:rPr lang="en-US" sz="2400" dirty="0"/>
              <a:t> </a:t>
            </a:r>
            <a:r>
              <a:rPr lang="en-US" sz="2400" dirty="0" err="1"/>
              <a:t>ima</a:t>
            </a:r>
            <a:r>
              <a:rPr lang="en-US" sz="2400" dirty="0"/>
              <a:t> </a:t>
            </a:r>
            <a:r>
              <a:rPr lang="en-US" sz="2400" dirty="0" err="1"/>
              <a:t>opciju</a:t>
            </a:r>
            <a:r>
              <a:rPr lang="en-US" sz="2400" dirty="0"/>
              <a:t> za </a:t>
            </a:r>
            <a:r>
              <a:rPr lang="en-US" sz="2400" dirty="0" err="1"/>
              <a:t>povećanje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smanjenje</a:t>
            </a:r>
            <a:r>
              <a:rPr lang="en-US" sz="2400" dirty="0"/>
              <a:t> </a:t>
            </a:r>
            <a:r>
              <a:rPr lang="en-US" sz="2400" dirty="0" err="1"/>
              <a:t>palete</a:t>
            </a:r>
            <a:r>
              <a:rPr lang="en-US" sz="2400" dirty="0"/>
              <a:t>.</a:t>
            </a:r>
          </a:p>
          <a:p>
            <a:pPr algn="just"/>
            <a:endParaRPr lang="en-US" sz="240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1ACFE6DF-6218-45C0-909C-88EC34C739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155" b="-2"/>
          <a:stretch/>
        </p:blipFill>
        <p:spPr>
          <a:xfrm>
            <a:off x="6750141" y="-2"/>
            <a:ext cx="5441859" cy="5654940"/>
          </a:xfrm>
          <a:custGeom>
            <a:avLst/>
            <a:gdLst/>
            <a:ahLst/>
            <a:cxnLst/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6476461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Rectangle 82">
            <a:extLst>
              <a:ext uri="{FF2B5EF4-FFF2-40B4-BE49-F238E27FC236}">
                <a16:creationId xmlns:a16="http://schemas.microsoft.com/office/drawing/2014/main" id="{AFA67CD3-AB4E-4A7A-BEB8-53C445D8C4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77125" y="3726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07CF545F-9C2E-4446-97CD-AD92990C2B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761342-CD1B-4361-A2E5-6C2F07902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340" y="802955"/>
            <a:ext cx="4977976" cy="1454051"/>
          </a:xfrm>
        </p:spPr>
        <p:txBody>
          <a:bodyPr>
            <a:normAutofit/>
          </a:bodyPr>
          <a:lstStyle/>
          <a:p>
            <a:r>
              <a:rPr lang="en-US" altLang="en-US" sz="3100" b="1">
                <a:solidFill>
                  <a:srgbClr val="000000"/>
                </a:solidFill>
                <a:latin typeface="Arial" panose="020B0604020202020204" pitchFamily="34" charset="0"/>
                <a:cs typeface="Cambria" panose="02040503050406030204" pitchFamily="18" charset="0"/>
              </a:rPr>
              <a:t>Alati za selekciju / Selection Tools</a:t>
            </a:r>
            <a:br>
              <a:rPr lang="en-US" altLang="en-US" sz="3100" b="1">
                <a:solidFill>
                  <a:srgbClr val="000000"/>
                </a:solidFill>
                <a:latin typeface="Arial" panose="020B0604020202020204" pitchFamily="34" charset="0"/>
                <a:cs typeface="Cambria" panose="02040503050406030204" pitchFamily="18" charset="0"/>
              </a:rPr>
            </a:br>
            <a:endParaRPr lang="en-US" sz="3100">
              <a:solidFill>
                <a:srgbClr val="0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3C1958-1052-4FCA-9CC7-F233ECCD88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7809" y="2421682"/>
            <a:ext cx="4977578" cy="3639289"/>
          </a:xfrm>
        </p:spPr>
        <p:txBody>
          <a:bodyPr anchor="ctr">
            <a:normAutofit lnSpcReduction="10000"/>
          </a:bodyPr>
          <a:lstStyle/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523875" algn="l"/>
              </a:tabLst>
            </a:pP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Postoji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dva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tipa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alata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za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selekciju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u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Illustratoru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523875" algn="l"/>
              </a:tabLst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Selection Tool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Koristi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se za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selekciju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pomjeranje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oblika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Takođe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može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da se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koristi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za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promjenu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veličine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oblika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523875" algn="l"/>
              </a:tabLst>
            </a:pP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523875" algn="l"/>
              </a:tabLst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Direct Selection Tool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Pomoću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ovog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alata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selektuje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se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jedna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tačka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(anchor point)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umjesto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cijelog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oblika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Jednim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klikom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tačku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označimo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istu,a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ako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želimo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više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tačaka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označiti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odjednom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to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radimo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držeći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dugme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Shift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tastaruri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označavajući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željene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tačke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523875" algn="l"/>
              </a:tabLst>
            </a:pP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/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87" name="Freeform 62">
            <a:extLst>
              <a:ext uri="{FF2B5EF4-FFF2-40B4-BE49-F238E27FC236}">
                <a16:creationId xmlns:a16="http://schemas.microsoft.com/office/drawing/2014/main" id="{339C8D78-A644-462F-B674-F440635E5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191562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5000"/>
                  </a:schemeClr>
                </a:gs>
                <a:gs pos="100000">
                  <a:schemeClr val="bg2">
                    <a:lumMod val="8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9230" name="Picture 14" descr="A close up of a map&#10;&#10;Description automatically generated">
            <a:extLst>
              <a:ext uri="{FF2B5EF4-FFF2-40B4-BE49-F238E27FC236}">
                <a16:creationId xmlns:a16="http://schemas.microsoft.com/office/drawing/2014/main" id="{25224C77-BC33-4BDA-AC08-3A202A0760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00821" y="2777432"/>
            <a:ext cx="3661831" cy="1323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3">
            <a:extLst>
              <a:ext uri="{FF2B5EF4-FFF2-40B4-BE49-F238E27FC236}">
                <a16:creationId xmlns:a16="http://schemas.microsoft.com/office/drawing/2014/main" id="{026000D5-DFE0-4A63-BF4F-0E2C80E621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7750" y="1116013"/>
            <a:ext cx="3073400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ABA2CF80-EA58-4AAD-9DF8-CC8A6301A0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813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677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F4C0B10B-D2C4-4A54-AFAD-3D27DF88B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6BADB90-C74B-40D6-86DC-503F65FCE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710" y="635715"/>
            <a:ext cx="11142208" cy="2482136"/>
            <a:chOff x="409710" y="635715"/>
            <a:chExt cx="11142208" cy="2482136"/>
          </a:xfrm>
        </p:grpSpPr>
        <p:sp>
          <p:nvSpPr>
            <p:cNvPr id="25" name="Freeform 44">
              <a:extLst>
                <a:ext uri="{FF2B5EF4-FFF2-40B4-BE49-F238E27FC236}">
                  <a16:creationId xmlns:a16="http://schemas.microsoft.com/office/drawing/2014/main" id="{6559431D-1886-4AE0-9B87-9AD2ECAB84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23203" y="635716"/>
              <a:ext cx="328612" cy="1742360"/>
            </a:xfrm>
            <a:custGeom>
              <a:avLst/>
              <a:gdLst>
                <a:gd name="T0" fmla="*/ 207 w 207"/>
                <a:gd name="T1" fmla="*/ 987 h 1114"/>
                <a:gd name="T2" fmla="*/ 0 w 207"/>
                <a:gd name="T3" fmla="*/ 1114 h 1114"/>
                <a:gd name="T4" fmla="*/ 0 w 207"/>
                <a:gd name="T5" fmla="*/ 127 h 1114"/>
                <a:gd name="T6" fmla="*/ 207 w 207"/>
                <a:gd name="T7" fmla="*/ 0 h 1114"/>
                <a:gd name="T8" fmla="*/ 207 w 207"/>
                <a:gd name="T9" fmla="*/ 987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114">
                  <a:moveTo>
                    <a:pt x="207" y="987"/>
                  </a:moveTo>
                  <a:lnTo>
                    <a:pt x="0" y="1114"/>
                  </a:lnTo>
                  <a:lnTo>
                    <a:pt x="0" y="127"/>
                  </a:lnTo>
                  <a:lnTo>
                    <a:pt x="207" y="0"/>
                  </a:lnTo>
                  <a:lnTo>
                    <a:pt x="207" y="98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45">
              <a:extLst>
                <a:ext uri="{FF2B5EF4-FFF2-40B4-BE49-F238E27FC236}">
                  <a16:creationId xmlns:a16="http://schemas.microsoft.com/office/drawing/2014/main" id="{373850A5-B04A-4FCD-9E73-EE322167F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1022350"/>
              <a:ext cx="709612" cy="2095501"/>
            </a:xfrm>
            <a:custGeom>
              <a:avLst/>
              <a:gdLst>
                <a:gd name="T0" fmla="*/ 447 w 447"/>
                <a:gd name="T1" fmla="*/ 1363 h 1363"/>
                <a:gd name="T2" fmla="*/ 0 w 447"/>
                <a:gd name="T3" fmla="*/ 987 h 1363"/>
                <a:gd name="T4" fmla="*/ 0 w 447"/>
                <a:gd name="T5" fmla="*/ 0 h 1363"/>
                <a:gd name="T6" fmla="*/ 447 w 447"/>
                <a:gd name="T7" fmla="*/ 376 h 1363"/>
                <a:gd name="T8" fmla="*/ 447 w 447"/>
                <a:gd name="T9" fmla="*/ 1363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7" h="1363">
                  <a:moveTo>
                    <a:pt x="447" y="1363"/>
                  </a:moveTo>
                  <a:lnTo>
                    <a:pt x="0" y="987"/>
                  </a:lnTo>
                  <a:lnTo>
                    <a:pt x="0" y="0"/>
                  </a:lnTo>
                  <a:lnTo>
                    <a:pt x="447" y="376"/>
                  </a:lnTo>
                  <a:lnTo>
                    <a:pt x="447" y="136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46">
              <a:extLst>
                <a:ext uri="{FF2B5EF4-FFF2-40B4-BE49-F238E27FC236}">
                  <a16:creationId xmlns:a16="http://schemas.microsoft.com/office/drawing/2014/main" id="{82C18C67-80FA-4738-AA53-0AF2419F9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837744"/>
              <a:ext cx="403225" cy="1705431"/>
            </a:xfrm>
            <a:custGeom>
              <a:avLst/>
              <a:gdLst>
                <a:gd name="T0" fmla="*/ 254 w 254"/>
                <a:gd name="T1" fmla="*/ 987 h 1109"/>
                <a:gd name="T2" fmla="*/ 0 w 254"/>
                <a:gd name="T3" fmla="*/ 1109 h 1109"/>
                <a:gd name="T4" fmla="*/ 0 w 254"/>
                <a:gd name="T5" fmla="*/ 119 h 1109"/>
                <a:gd name="T6" fmla="*/ 254 w 254"/>
                <a:gd name="T7" fmla="*/ 0 h 1109"/>
                <a:gd name="T8" fmla="*/ 254 w 254"/>
                <a:gd name="T9" fmla="*/ 987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1109">
                  <a:moveTo>
                    <a:pt x="254" y="987"/>
                  </a:moveTo>
                  <a:lnTo>
                    <a:pt x="0" y="1109"/>
                  </a:lnTo>
                  <a:lnTo>
                    <a:pt x="0" y="119"/>
                  </a:lnTo>
                  <a:lnTo>
                    <a:pt x="254" y="0"/>
                  </a:lnTo>
                  <a:lnTo>
                    <a:pt x="254" y="98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47">
              <a:extLst>
                <a:ext uri="{FF2B5EF4-FFF2-40B4-BE49-F238E27FC236}">
                  <a16:creationId xmlns:a16="http://schemas.microsoft.com/office/drawing/2014/main" id="{48543B1A-8BF5-4C63-8404-41B2EA70B3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660" y="640894"/>
              <a:ext cx="168275" cy="1713195"/>
            </a:xfrm>
            <a:custGeom>
              <a:avLst/>
              <a:gdLst>
                <a:gd name="T0" fmla="*/ 106 w 106"/>
                <a:gd name="T1" fmla="*/ 1114 h 1114"/>
                <a:gd name="T2" fmla="*/ 0 w 106"/>
                <a:gd name="T3" fmla="*/ 1005 h 1114"/>
                <a:gd name="T4" fmla="*/ 0 w 106"/>
                <a:gd name="T5" fmla="*/ 0 h 1114"/>
                <a:gd name="T6" fmla="*/ 106 w 106"/>
                <a:gd name="T7" fmla="*/ 110 h 1114"/>
                <a:gd name="T8" fmla="*/ 106 w 106"/>
                <a:gd name="T9" fmla="*/ 1114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14">
                  <a:moveTo>
                    <a:pt x="106" y="1114"/>
                  </a:moveTo>
                  <a:lnTo>
                    <a:pt x="0" y="1005"/>
                  </a:lnTo>
                  <a:lnTo>
                    <a:pt x="0" y="0"/>
                  </a:lnTo>
                  <a:lnTo>
                    <a:pt x="106" y="110"/>
                  </a:lnTo>
                  <a:lnTo>
                    <a:pt x="106" y="111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92DF5096-E051-498C-A3ED-CBA77A813A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055" y="635715"/>
              <a:ext cx="10907863" cy="154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FE0A962-5B04-48F6-BA98-117741CF0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280" y="759805"/>
            <a:ext cx="10306520" cy="1325563"/>
          </a:xfrm>
        </p:spPr>
        <p:txBody>
          <a:bodyPr>
            <a:normAutofit/>
          </a:bodyPr>
          <a:lstStyle/>
          <a:p>
            <a:r>
              <a:rPr lang="en-US" sz="4000" b="1">
                <a:solidFill>
                  <a:srgbClr val="FFFFFF"/>
                </a:solidFill>
              </a:rPr>
              <a:t>Alati za crtanje osnovnih oblika / Shape Tools</a:t>
            </a:r>
            <a:br>
              <a:rPr lang="en-US" sz="4000">
                <a:solidFill>
                  <a:srgbClr val="FFFFFF"/>
                </a:solidFill>
              </a:rPr>
            </a:br>
            <a:endParaRPr lang="en-US" sz="40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0637D0-16F7-4431-96D3-9EF4637BA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4904" y="2494450"/>
            <a:ext cx="4053545" cy="3563159"/>
          </a:xfrm>
        </p:spPr>
        <p:txBody>
          <a:bodyPr>
            <a:normAutofit/>
          </a:bodyPr>
          <a:lstStyle/>
          <a:p>
            <a:r>
              <a:rPr lang="en-US" sz="2400"/>
              <a:t>Na traci sa alatima (Toolbox) izabere se Rectangle Tool, duže se drži strelica u donjem desnom uglu i pojaviće se lista alata za crtanje osnovnih oblika. </a:t>
            </a: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C233B72E-C8FB-4F1F-A479-97588BFF06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259" r="1" b="8386"/>
          <a:stretch/>
        </p:blipFill>
        <p:spPr>
          <a:xfrm>
            <a:off x="6098892" y="2492376"/>
            <a:ext cx="4802404" cy="3563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7261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4C0B10B-D2C4-4A54-AFAD-3D27DF88B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6BADB90-C74B-40D6-86DC-503F65FCE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710" y="635715"/>
            <a:ext cx="11142208" cy="2482136"/>
            <a:chOff x="409710" y="635715"/>
            <a:chExt cx="11142208" cy="2482136"/>
          </a:xfrm>
        </p:grpSpPr>
        <p:sp>
          <p:nvSpPr>
            <p:cNvPr id="12" name="Freeform 44">
              <a:extLst>
                <a:ext uri="{FF2B5EF4-FFF2-40B4-BE49-F238E27FC236}">
                  <a16:creationId xmlns:a16="http://schemas.microsoft.com/office/drawing/2014/main" id="{6559431D-1886-4AE0-9B87-9AD2ECAB84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23203" y="635716"/>
              <a:ext cx="328612" cy="1742360"/>
            </a:xfrm>
            <a:custGeom>
              <a:avLst/>
              <a:gdLst>
                <a:gd name="T0" fmla="*/ 207 w 207"/>
                <a:gd name="T1" fmla="*/ 987 h 1114"/>
                <a:gd name="T2" fmla="*/ 0 w 207"/>
                <a:gd name="T3" fmla="*/ 1114 h 1114"/>
                <a:gd name="T4" fmla="*/ 0 w 207"/>
                <a:gd name="T5" fmla="*/ 127 h 1114"/>
                <a:gd name="T6" fmla="*/ 207 w 207"/>
                <a:gd name="T7" fmla="*/ 0 h 1114"/>
                <a:gd name="T8" fmla="*/ 207 w 207"/>
                <a:gd name="T9" fmla="*/ 987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114">
                  <a:moveTo>
                    <a:pt x="207" y="987"/>
                  </a:moveTo>
                  <a:lnTo>
                    <a:pt x="0" y="1114"/>
                  </a:lnTo>
                  <a:lnTo>
                    <a:pt x="0" y="127"/>
                  </a:lnTo>
                  <a:lnTo>
                    <a:pt x="207" y="0"/>
                  </a:lnTo>
                  <a:lnTo>
                    <a:pt x="207" y="98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45">
              <a:extLst>
                <a:ext uri="{FF2B5EF4-FFF2-40B4-BE49-F238E27FC236}">
                  <a16:creationId xmlns:a16="http://schemas.microsoft.com/office/drawing/2014/main" id="{373850A5-B04A-4FCD-9E73-EE322167F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1022350"/>
              <a:ext cx="709612" cy="2095501"/>
            </a:xfrm>
            <a:custGeom>
              <a:avLst/>
              <a:gdLst>
                <a:gd name="T0" fmla="*/ 447 w 447"/>
                <a:gd name="T1" fmla="*/ 1363 h 1363"/>
                <a:gd name="T2" fmla="*/ 0 w 447"/>
                <a:gd name="T3" fmla="*/ 987 h 1363"/>
                <a:gd name="T4" fmla="*/ 0 w 447"/>
                <a:gd name="T5" fmla="*/ 0 h 1363"/>
                <a:gd name="T6" fmla="*/ 447 w 447"/>
                <a:gd name="T7" fmla="*/ 376 h 1363"/>
                <a:gd name="T8" fmla="*/ 447 w 447"/>
                <a:gd name="T9" fmla="*/ 1363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7" h="1363">
                  <a:moveTo>
                    <a:pt x="447" y="1363"/>
                  </a:moveTo>
                  <a:lnTo>
                    <a:pt x="0" y="987"/>
                  </a:lnTo>
                  <a:lnTo>
                    <a:pt x="0" y="0"/>
                  </a:lnTo>
                  <a:lnTo>
                    <a:pt x="447" y="376"/>
                  </a:lnTo>
                  <a:lnTo>
                    <a:pt x="447" y="136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46">
              <a:extLst>
                <a:ext uri="{FF2B5EF4-FFF2-40B4-BE49-F238E27FC236}">
                  <a16:creationId xmlns:a16="http://schemas.microsoft.com/office/drawing/2014/main" id="{82C18C67-80FA-4738-AA53-0AF2419F9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837744"/>
              <a:ext cx="403225" cy="1705431"/>
            </a:xfrm>
            <a:custGeom>
              <a:avLst/>
              <a:gdLst>
                <a:gd name="T0" fmla="*/ 254 w 254"/>
                <a:gd name="T1" fmla="*/ 987 h 1109"/>
                <a:gd name="T2" fmla="*/ 0 w 254"/>
                <a:gd name="T3" fmla="*/ 1109 h 1109"/>
                <a:gd name="T4" fmla="*/ 0 w 254"/>
                <a:gd name="T5" fmla="*/ 119 h 1109"/>
                <a:gd name="T6" fmla="*/ 254 w 254"/>
                <a:gd name="T7" fmla="*/ 0 h 1109"/>
                <a:gd name="T8" fmla="*/ 254 w 254"/>
                <a:gd name="T9" fmla="*/ 987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1109">
                  <a:moveTo>
                    <a:pt x="254" y="987"/>
                  </a:moveTo>
                  <a:lnTo>
                    <a:pt x="0" y="1109"/>
                  </a:lnTo>
                  <a:lnTo>
                    <a:pt x="0" y="119"/>
                  </a:lnTo>
                  <a:lnTo>
                    <a:pt x="254" y="0"/>
                  </a:lnTo>
                  <a:lnTo>
                    <a:pt x="254" y="98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47">
              <a:extLst>
                <a:ext uri="{FF2B5EF4-FFF2-40B4-BE49-F238E27FC236}">
                  <a16:creationId xmlns:a16="http://schemas.microsoft.com/office/drawing/2014/main" id="{48543B1A-8BF5-4C63-8404-41B2EA70B3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660" y="640894"/>
              <a:ext cx="168275" cy="1713195"/>
            </a:xfrm>
            <a:custGeom>
              <a:avLst/>
              <a:gdLst>
                <a:gd name="T0" fmla="*/ 106 w 106"/>
                <a:gd name="T1" fmla="*/ 1114 h 1114"/>
                <a:gd name="T2" fmla="*/ 0 w 106"/>
                <a:gd name="T3" fmla="*/ 1005 h 1114"/>
                <a:gd name="T4" fmla="*/ 0 w 106"/>
                <a:gd name="T5" fmla="*/ 0 h 1114"/>
                <a:gd name="T6" fmla="*/ 106 w 106"/>
                <a:gd name="T7" fmla="*/ 110 h 1114"/>
                <a:gd name="T8" fmla="*/ 106 w 106"/>
                <a:gd name="T9" fmla="*/ 1114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14">
                  <a:moveTo>
                    <a:pt x="106" y="1114"/>
                  </a:moveTo>
                  <a:lnTo>
                    <a:pt x="0" y="1005"/>
                  </a:lnTo>
                  <a:lnTo>
                    <a:pt x="0" y="0"/>
                  </a:lnTo>
                  <a:lnTo>
                    <a:pt x="106" y="110"/>
                  </a:lnTo>
                  <a:lnTo>
                    <a:pt x="106" y="111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2DF5096-E051-498C-A3ED-CBA77A813A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055" y="635715"/>
              <a:ext cx="10907863" cy="154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CBBF11D-3473-491C-98C8-F17F8F575A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280" y="759805"/>
            <a:ext cx="10306520" cy="1325563"/>
          </a:xfrm>
        </p:spPr>
        <p:txBody>
          <a:bodyPr>
            <a:normAutofit/>
          </a:bodyPr>
          <a:lstStyle/>
          <a:p>
            <a:r>
              <a:rPr lang="en-US" sz="4000" b="1">
                <a:solidFill>
                  <a:srgbClr val="FFFFFF"/>
                </a:solidFill>
              </a:rPr>
              <a:t>Fill i Stroke atributi</a:t>
            </a:r>
            <a:br>
              <a:rPr lang="en-US" sz="4000">
                <a:solidFill>
                  <a:srgbClr val="FFFFFF"/>
                </a:solidFill>
              </a:rPr>
            </a:br>
            <a:endParaRPr lang="en-US" sz="40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1C75E7-CD7E-4891-8344-D504FF703E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4904" y="2494450"/>
            <a:ext cx="4053545" cy="3563159"/>
          </a:xfrm>
        </p:spPr>
        <p:txBody>
          <a:bodyPr>
            <a:normAutofit/>
          </a:bodyPr>
          <a:lstStyle/>
          <a:p>
            <a:pPr algn="just" eaLnBrk="0" hangingPunct="0"/>
            <a:r>
              <a:rPr lang="en-US" sz="2400" dirty="0" err="1"/>
              <a:t>Izabere</a:t>
            </a:r>
            <a:r>
              <a:rPr lang="en-US" sz="2400" dirty="0"/>
              <a:t> se Rectangle Tool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trake</a:t>
            </a:r>
            <a:r>
              <a:rPr lang="en-US" sz="2400" dirty="0"/>
              <a:t> </a:t>
            </a:r>
            <a:r>
              <a:rPr lang="en-US" sz="2400" dirty="0" err="1"/>
              <a:t>alata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nacrta</a:t>
            </a:r>
            <a:r>
              <a:rPr lang="en-US" sz="2400" dirty="0"/>
              <a:t> </a:t>
            </a:r>
            <a:r>
              <a:rPr lang="en-US" sz="2400" dirty="0" err="1"/>
              <a:t>pravougaonik</a:t>
            </a:r>
            <a:r>
              <a:rPr lang="en-US" sz="2400" dirty="0"/>
              <a:t>. </a:t>
            </a:r>
          </a:p>
          <a:p>
            <a:pPr algn="just" eaLnBrk="0" hangingPunct="0"/>
            <a:r>
              <a:rPr lang="en-US" sz="2400" dirty="0"/>
              <a:t>Po </a:t>
            </a:r>
            <a:r>
              <a:rPr lang="en-US" sz="2400" dirty="0" err="1"/>
              <a:t>osnovnim</a:t>
            </a:r>
            <a:r>
              <a:rPr lang="en-US" sz="2400" dirty="0"/>
              <a:t> </a:t>
            </a:r>
            <a:r>
              <a:rPr lang="en-US" sz="2400" dirty="0" err="1"/>
              <a:t>postavkama</a:t>
            </a:r>
            <a:r>
              <a:rPr lang="en-US" sz="2400" dirty="0"/>
              <a:t> </a:t>
            </a:r>
            <a:r>
              <a:rPr lang="en-US" sz="2400" dirty="0" err="1"/>
              <a:t>programa</a:t>
            </a:r>
            <a:r>
              <a:rPr lang="en-US" sz="2400" dirty="0"/>
              <a:t> </a:t>
            </a:r>
            <a:r>
              <a:rPr lang="en-US" sz="2400" dirty="0" err="1"/>
              <a:t>parvougaonik</a:t>
            </a:r>
            <a:r>
              <a:rPr lang="en-US" sz="2400" dirty="0"/>
              <a:t> </a:t>
            </a:r>
            <a:r>
              <a:rPr lang="en-US" sz="2400" dirty="0" err="1"/>
              <a:t>će</a:t>
            </a:r>
            <a:r>
              <a:rPr lang="en-US" sz="2400" dirty="0"/>
              <a:t> </a:t>
            </a:r>
            <a:r>
              <a:rPr lang="en-US" sz="2400" dirty="0" err="1"/>
              <a:t>biti</a:t>
            </a:r>
            <a:r>
              <a:rPr lang="en-US" sz="2400" dirty="0"/>
              <a:t> </a:t>
            </a:r>
            <a:r>
              <a:rPr lang="en-US" sz="2400" dirty="0" err="1"/>
              <a:t>nacran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bijelom</a:t>
            </a:r>
            <a:r>
              <a:rPr lang="en-US" sz="2400" dirty="0"/>
              <a:t> </a:t>
            </a:r>
            <a:r>
              <a:rPr lang="en-US" sz="2400" dirty="0" err="1"/>
              <a:t>bojom</a:t>
            </a:r>
            <a:r>
              <a:rPr lang="en-US" sz="2400" dirty="0"/>
              <a:t> </a:t>
            </a:r>
            <a:r>
              <a:rPr lang="en-US" sz="2400" dirty="0" err="1"/>
              <a:t>iznutra</a:t>
            </a:r>
            <a:r>
              <a:rPr lang="en-US" sz="2400" dirty="0"/>
              <a:t> (fill)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crnom</a:t>
            </a:r>
            <a:r>
              <a:rPr lang="en-US" sz="2400" dirty="0"/>
              <a:t> </a:t>
            </a:r>
            <a:r>
              <a:rPr lang="en-US" sz="2400" dirty="0" err="1"/>
              <a:t>linijom</a:t>
            </a:r>
            <a:r>
              <a:rPr lang="en-US" sz="2400" dirty="0"/>
              <a:t> </a:t>
            </a:r>
            <a:r>
              <a:rPr lang="en-US" sz="2400" dirty="0" err="1"/>
              <a:t>okolo</a:t>
            </a:r>
            <a:r>
              <a:rPr lang="en-US" sz="2400" dirty="0"/>
              <a:t> </a:t>
            </a:r>
            <a:r>
              <a:rPr lang="en-US" sz="2400" dirty="0" err="1"/>
              <a:t>oblika</a:t>
            </a:r>
            <a:r>
              <a:rPr lang="en-US" sz="2400" dirty="0"/>
              <a:t> (stroke).</a:t>
            </a:r>
          </a:p>
          <a:p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03394C-DB35-42AE-962F-7476C414D3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9911"/>
          <a:stretch/>
        </p:blipFill>
        <p:spPr>
          <a:xfrm>
            <a:off x="6094476" y="2558462"/>
            <a:ext cx="4802404" cy="3563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5392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4C0B10B-D2C4-4A54-AFAD-3D27DF88B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6BADB90-C74B-40D6-86DC-503F65FCE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710" y="635715"/>
            <a:ext cx="11142208" cy="2482136"/>
            <a:chOff x="409710" y="635715"/>
            <a:chExt cx="11142208" cy="2482136"/>
          </a:xfrm>
        </p:grpSpPr>
        <p:sp>
          <p:nvSpPr>
            <p:cNvPr id="12" name="Freeform 44">
              <a:extLst>
                <a:ext uri="{FF2B5EF4-FFF2-40B4-BE49-F238E27FC236}">
                  <a16:creationId xmlns:a16="http://schemas.microsoft.com/office/drawing/2014/main" id="{6559431D-1886-4AE0-9B87-9AD2ECAB84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23203" y="635716"/>
              <a:ext cx="328612" cy="1742360"/>
            </a:xfrm>
            <a:custGeom>
              <a:avLst/>
              <a:gdLst>
                <a:gd name="T0" fmla="*/ 207 w 207"/>
                <a:gd name="T1" fmla="*/ 987 h 1114"/>
                <a:gd name="T2" fmla="*/ 0 w 207"/>
                <a:gd name="T3" fmla="*/ 1114 h 1114"/>
                <a:gd name="T4" fmla="*/ 0 w 207"/>
                <a:gd name="T5" fmla="*/ 127 h 1114"/>
                <a:gd name="T6" fmla="*/ 207 w 207"/>
                <a:gd name="T7" fmla="*/ 0 h 1114"/>
                <a:gd name="T8" fmla="*/ 207 w 207"/>
                <a:gd name="T9" fmla="*/ 987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114">
                  <a:moveTo>
                    <a:pt x="207" y="987"/>
                  </a:moveTo>
                  <a:lnTo>
                    <a:pt x="0" y="1114"/>
                  </a:lnTo>
                  <a:lnTo>
                    <a:pt x="0" y="127"/>
                  </a:lnTo>
                  <a:lnTo>
                    <a:pt x="207" y="0"/>
                  </a:lnTo>
                  <a:lnTo>
                    <a:pt x="207" y="98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45">
              <a:extLst>
                <a:ext uri="{FF2B5EF4-FFF2-40B4-BE49-F238E27FC236}">
                  <a16:creationId xmlns:a16="http://schemas.microsoft.com/office/drawing/2014/main" id="{373850A5-B04A-4FCD-9E73-EE322167F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1022350"/>
              <a:ext cx="709612" cy="2095501"/>
            </a:xfrm>
            <a:custGeom>
              <a:avLst/>
              <a:gdLst>
                <a:gd name="T0" fmla="*/ 447 w 447"/>
                <a:gd name="T1" fmla="*/ 1363 h 1363"/>
                <a:gd name="T2" fmla="*/ 0 w 447"/>
                <a:gd name="T3" fmla="*/ 987 h 1363"/>
                <a:gd name="T4" fmla="*/ 0 w 447"/>
                <a:gd name="T5" fmla="*/ 0 h 1363"/>
                <a:gd name="T6" fmla="*/ 447 w 447"/>
                <a:gd name="T7" fmla="*/ 376 h 1363"/>
                <a:gd name="T8" fmla="*/ 447 w 447"/>
                <a:gd name="T9" fmla="*/ 1363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7" h="1363">
                  <a:moveTo>
                    <a:pt x="447" y="1363"/>
                  </a:moveTo>
                  <a:lnTo>
                    <a:pt x="0" y="987"/>
                  </a:lnTo>
                  <a:lnTo>
                    <a:pt x="0" y="0"/>
                  </a:lnTo>
                  <a:lnTo>
                    <a:pt x="447" y="376"/>
                  </a:lnTo>
                  <a:lnTo>
                    <a:pt x="447" y="136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46">
              <a:extLst>
                <a:ext uri="{FF2B5EF4-FFF2-40B4-BE49-F238E27FC236}">
                  <a16:creationId xmlns:a16="http://schemas.microsoft.com/office/drawing/2014/main" id="{82C18C67-80FA-4738-AA53-0AF2419F9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837744"/>
              <a:ext cx="403225" cy="1705431"/>
            </a:xfrm>
            <a:custGeom>
              <a:avLst/>
              <a:gdLst>
                <a:gd name="T0" fmla="*/ 254 w 254"/>
                <a:gd name="T1" fmla="*/ 987 h 1109"/>
                <a:gd name="T2" fmla="*/ 0 w 254"/>
                <a:gd name="T3" fmla="*/ 1109 h 1109"/>
                <a:gd name="T4" fmla="*/ 0 w 254"/>
                <a:gd name="T5" fmla="*/ 119 h 1109"/>
                <a:gd name="T6" fmla="*/ 254 w 254"/>
                <a:gd name="T7" fmla="*/ 0 h 1109"/>
                <a:gd name="T8" fmla="*/ 254 w 254"/>
                <a:gd name="T9" fmla="*/ 987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1109">
                  <a:moveTo>
                    <a:pt x="254" y="987"/>
                  </a:moveTo>
                  <a:lnTo>
                    <a:pt x="0" y="1109"/>
                  </a:lnTo>
                  <a:lnTo>
                    <a:pt x="0" y="119"/>
                  </a:lnTo>
                  <a:lnTo>
                    <a:pt x="254" y="0"/>
                  </a:lnTo>
                  <a:lnTo>
                    <a:pt x="254" y="98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47">
              <a:extLst>
                <a:ext uri="{FF2B5EF4-FFF2-40B4-BE49-F238E27FC236}">
                  <a16:creationId xmlns:a16="http://schemas.microsoft.com/office/drawing/2014/main" id="{48543B1A-8BF5-4C63-8404-41B2EA70B3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660" y="640894"/>
              <a:ext cx="168275" cy="1713195"/>
            </a:xfrm>
            <a:custGeom>
              <a:avLst/>
              <a:gdLst>
                <a:gd name="T0" fmla="*/ 106 w 106"/>
                <a:gd name="T1" fmla="*/ 1114 h 1114"/>
                <a:gd name="T2" fmla="*/ 0 w 106"/>
                <a:gd name="T3" fmla="*/ 1005 h 1114"/>
                <a:gd name="T4" fmla="*/ 0 w 106"/>
                <a:gd name="T5" fmla="*/ 0 h 1114"/>
                <a:gd name="T6" fmla="*/ 106 w 106"/>
                <a:gd name="T7" fmla="*/ 110 h 1114"/>
                <a:gd name="T8" fmla="*/ 106 w 106"/>
                <a:gd name="T9" fmla="*/ 1114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14">
                  <a:moveTo>
                    <a:pt x="106" y="1114"/>
                  </a:moveTo>
                  <a:lnTo>
                    <a:pt x="0" y="1005"/>
                  </a:lnTo>
                  <a:lnTo>
                    <a:pt x="0" y="0"/>
                  </a:lnTo>
                  <a:lnTo>
                    <a:pt x="106" y="110"/>
                  </a:lnTo>
                  <a:lnTo>
                    <a:pt x="106" y="111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2DF5096-E051-498C-A3ED-CBA77A813A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055" y="635715"/>
              <a:ext cx="10907863" cy="154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724C6D2-AA9A-43A5-BDEC-A33E28CE6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280" y="759805"/>
            <a:ext cx="10306520" cy="1325563"/>
          </a:xfrm>
        </p:spPr>
        <p:txBody>
          <a:bodyPr>
            <a:normAutofit/>
          </a:bodyPr>
          <a:lstStyle/>
          <a:p>
            <a:r>
              <a:rPr lang="en-US" sz="4000" b="1">
                <a:solidFill>
                  <a:srgbClr val="FFFFFF"/>
                </a:solidFill>
              </a:rPr>
              <a:t>Promjena boje objekta / Fill Color</a:t>
            </a:r>
            <a:br>
              <a:rPr lang="en-US" sz="4000">
                <a:solidFill>
                  <a:srgbClr val="FFFFFF"/>
                </a:solidFill>
              </a:rPr>
            </a:br>
            <a:endParaRPr lang="en-US" sz="40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CF67A4-E885-43D8-99B2-A14BE392C4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4904" y="2494450"/>
            <a:ext cx="4053545" cy="3563159"/>
          </a:xfrm>
        </p:spPr>
        <p:txBody>
          <a:bodyPr>
            <a:normAutofit/>
          </a:bodyPr>
          <a:lstStyle/>
          <a:p>
            <a:pPr algn="just"/>
            <a:r>
              <a:rPr lang="en-US" sz="2400" dirty="0" err="1"/>
              <a:t>Dvostrukim</a:t>
            </a:r>
            <a:r>
              <a:rPr lang="en-US" sz="2400" dirty="0"/>
              <a:t> </a:t>
            </a:r>
            <a:r>
              <a:rPr lang="en-US" sz="2400" dirty="0" err="1"/>
              <a:t>klikom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Fill </a:t>
            </a:r>
            <a:r>
              <a:rPr lang="en-US" sz="2400" dirty="0" err="1"/>
              <a:t>formu</a:t>
            </a:r>
            <a:r>
              <a:rPr lang="en-US" sz="2400" dirty="0"/>
              <a:t> </a:t>
            </a:r>
            <a:r>
              <a:rPr lang="en-US" sz="2400" dirty="0" err="1"/>
              <a:t>dobiće</a:t>
            </a:r>
            <a:r>
              <a:rPr lang="en-US" sz="2400" dirty="0"/>
              <a:t> se pop up </a:t>
            </a:r>
            <a:r>
              <a:rPr lang="en-US" sz="2400" dirty="0" err="1"/>
              <a:t>prozor</a:t>
            </a:r>
            <a:r>
              <a:rPr lang="en-US" sz="2400" dirty="0"/>
              <a:t> </a:t>
            </a:r>
            <a:r>
              <a:rPr lang="en-US" sz="2400" dirty="0" err="1"/>
              <a:t>koji</a:t>
            </a:r>
            <a:r>
              <a:rPr lang="en-US" sz="2400" dirty="0"/>
              <a:t> se </a:t>
            </a:r>
            <a:r>
              <a:rPr lang="en-US" sz="2400" dirty="0" err="1"/>
              <a:t>naziva</a:t>
            </a:r>
            <a:r>
              <a:rPr lang="en-US" sz="2400" dirty="0"/>
              <a:t> Color Picker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omogućuje</a:t>
            </a:r>
            <a:r>
              <a:rPr lang="en-US" sz="2400" dirty="0"/>
              <a:t> da se </a:t>
            </a:r>
            <a:r>
              <a:rPr lang="en-US" sz="2400" dirty="0" err="1"/>
              <a:t>izabere</a:t>
            </a:r>
            <a:r>
              <a:rPr lang="en-US" sz="2400" dirty="0"/>
              <a:t> </a:t>
            </a:r>
            <a:r>
              <a:rPr lang="en-US" sz="2400" dirty="0" err="1"/>
              <a:t>boja</a:t>
            </a:r>
            <a:r>
              <a:rPr lang="en-US" sz="2400" dirty="0"/>
              <a:t> </a:t>
            </a:r>
            <a:r>
              <a:rPr lang="en-US" sz="2400" dirty="0" err="1"/>
              <a:t>objekta</a:t>
            </a:r>
            <a:r>
              <a:rPr lang="en-US" sz="2400" dirty="0"/>
              <a:t>. </a:t>
            </a:r>
          </a:p>
          <a:p>
            <a:endParaRPr lang="en-US" sz="2400" dirty="0"/>
          </a:p>
        </p:txBody>
      </p:sp>
      <p:pic>
        <p:nvPicPr>
          <p:cNvPr id="4" name="Picture 3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56EE550D-1A36-4ADF-BBE1-F0BFF8566B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538" b="1"/>
          <a:stretch/>
        </p:blipFill>
        <p:spPr>
          <a:xfrm>
            <a:off x="6098892" y="2492376"/>
            <a:ext cx="4802404" cy="3563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4085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4C0B10B-D2C4-4A54-AFAD-3D27DF88B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6BADB90-C74B-40D6-86DC-503F65FCE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710" y="635715"/>
            <a:ext cx="11142208" cy="2482136"/>
            <a:chOff x="409710" y="635715"/>
            <a:chExt cx="11142208" cy="2482136"/>
          </a:xfrm>
        </p:grpSpPr>
        <p:sp>
          <p:nvSpPr>
            <p:cNvPr id="12" name="Freeform 44">
              <a:extLst>
                <a:ext uri="{FF2B5EF4-FFF2-40B4-BE49-F238E27FC236}">
                  <a16:creationId xmlns:a16="http://schemas.microsoft.com/office/drawing/2014/main" id="{6559431D-1886-4AE0-9B87-9AD2ECAB84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23203" y="635716"/>
              <a:ext cx="328612" cy="1742360"/>
            </a:xfrm>
            <a:custGeom>
              <a:avLst/>
              <a:gdLst>
                <a:gd name="T0" fmla="*/ 207 w 207"/>
                <a:gd name="T1" fmla="*/ 987 h 1114"/>
                <a:gd name="T2" fmla="*/ 0 w 207"/>
                <a:gd name="T3" fmla="*/ 1114 h 1114"/>
                <a:gd name="T4" fmla="*/ 0 w 207"/>
                <a:gd name="T5" fmla="*/ 127 h 1114"/>
                <a:gd name="T6" fmla="*/ 207 w 207"/>
                <a:gd name="T7" fmla="*/ 0 h 1114"/>
                <a:gd name="T8" fmla="*/ 207 w 207"/>
                <a:gd name="T9" fmla="*/ 987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114">
                  <a:moveTo>
                    <a:pt x="207" y="987"/>
                  </a:moveTo>
                  <a:lnTo>
                    <a:pt x="0" y="1114"/>
                  </a:lnTo>
                  <a:lnTo>
                    <a:pt x="0" y="127"/>
                  </a:lnTo>
                  <a:lnTo>
                    <a:pt x="207" y="0"/>
                  </a:lnTo>
                  <a:lnTo>
                    <a:pt x="207" y="98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45">
              <a:extLst>
                <a:ext uri="{FF2B5EF4-FFF2-40B4-BE49-F238E27FC236}">
                  <a16:creationId xmlns:a16="http://schemas.microsoft.com/office/drawing/2014/main" id="{373850A5-B04A-4FCD-9E73-EE322167F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1022350"/>
              <a:ext cx="709612" cy="2095501"/>
            </a:xfrm>
            <a:custGeom>
              <a:avLst/>
              <a:gdLst>
                <a:gd name="T0" fmla="*/ 447 w 447"/>
                <a:gd name="T1" fmla="*/ 1363 h 1363"/>
                <a:gd name="T2" fmla="*/ 0 w 447"/>
                <a:gd name="T3" fmla="*/ 987 h 1363"/>
                <a:gd name="T4" fmla="*/ 0 w 447"/>
                <a:gd name="T5" fmla="*/ 0 h 1363"/>
                <a:gd name="T6" fmla="*/ 447 w 447"/>
                <a:gd name="T7" fmla="*/ 376 h 1363"/>
                <a:gd name="T8" fmla="*/ 447 w 447"/>
                <a:gd name="T9" fmla="*/ 1363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7" h="1363">
                  <a:moveTo>
                    <a:pt x="447" y="1363"/>
                  </a:moveTo>
                  <a:lnTo>
                    <a:pt x="0" y="987"/>
                  </a:lnTo>
                  <a:lnTo>
                    <a:pt x="0" y="0"/>
                  </a:lnTo>
                  <a:lnTo>
                    <a:pt x="447" y="376"/>
                  </a:lnTo>
                  <a:lnTo>
                    <a:pt x="447" y="136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46">
              <a:extLst>
                <a:ext uri="{FF2B5EF4-FFF2-40B4-BE49-F238E27FC236}">
                  <a16:creationId xmlns:a16="http://schemas.microsoft.com/office/drawing/2014/main" id="{82C18C67-80FA-4738-AA53-0AF2419F9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837744"/>
              <a:ext cx="403225" cy="1705431"/>
            </a:xfrm>
            <a:custGeom>
              <a:avLst/>
              <a:gdLst>
                <a:gd name="T0" fmla="*/ 254 w 254"/>
                <a:gd name="T1" fmla="*/ 987 h 1109"/>
                <a:gd name="T2" fmla="*/ 0 w 254"/>
                <a:gd name="T3" fmla="*/ 1109 h 1109"/>
                <a:gd name="T4" fmla="*/ 0 w 254"/>
                <a:gd name="T5" fmla="*/ 119 h 1109"/>
                <a:gd name="T6" fmla="*/ 254 w 254"/>
                <a:gd name="T7" fmla="*/ 0 h 1109"/>
                <a:gd name="T8" fmla="*/ 254 w 254"/>
                <a:gd name="T9" fmla="*/ 987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1109">
                  <a:moveTo>
                    <a:pt x="254" y="987"/>
                  </a:moveTo>
                  <a:lnTo>
                    <a:pt x="0" y="1109"/>
                  </a:lnTo>
                  <a:lnTo>
                    <a:pt x="0" y="119"/>
                  </a:lnTo>
                  <a:lnTo>
                    <a:pt x="254" y="0"/>
                  </a:lnTo>
                  <a:lnTo>
                    <a:pt x="254" y="98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47">
              <a:extLst>
                <a:ext uri="{FF2B5EF4-FFF2-40B4-BE49-F238E27FC236}">
                  <a16:creationId xmlns:a16="http://schemas.microsoft.com/office/drawing/2014/main" id="{48543B1A-8BF5-4C63-8404-41B2EA70B3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660" y="640894"/>
              <a:ext cx="168275" cy="1713195"/>
            </a:xfrm>
            <a:custGeom>
              <a:avLst/>
              <a:gdLst>
                <a:gd name="T0" fmla="*/ 106 w 106"/>
                <a:gd name="T1" fmla="*/ 1114 h 1114"/>
                <a:gd name="T2" fmla="*/ 0 w 106"/>
                <a:gd name="T3" fmla="*/ 1005 h 1114"/>
                <a:gd name="T4" fmla="*/ 0 w 106"/>
                <a:gd name="T5" fmla="*/ 0 h 1114"/>
                <a:gd name="T6" fmla="*/ 106 w 106"/>
                <a:gd name="T7" fmla="*/ 110 h 1114"/>
                <a:gd name="T8" fmla="*/ 106 w 106"/>
                <a:gd name="T9" fmla="*/ 1114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14">
                  <a:moveTo>
                    <a:pt x="106" y="1114"/>
                  </a:moveTo>
                  <a:lnTo>
                    <a:pt x="0" y="1005"/>
                  </a:lnTo>
                  <a:lnTo>
                    <a:pt x="0" y="0"/>
                  </a:lnTo>
                  <a:lnTo>
                    <a:pt x="106" y="110"/>
                  </a:lnTo>
                  <a:lnTo>
                    <a:pt x="106" y="111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2DF5096-E051-498C-A3ED-CBA77A813A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055" y="635715"/>
              <a:ext cx="10907863" cy="154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B66DB45-CF53-4EBC-92E7-A63B528E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280" y="759805"/>
            <a:ext cx="10306520" cy="1325563"/>
          </a:xfrm>
        </p:spPr>
        <p:txBody>
          <a:bodyPr>
            <a:normAutofit/>
          </a:bodyPr>
          <a:lstStyle/>
          <a:p>
            <a:r>
              <a:rPr lang="en-US" sz="4000" b="1">
                <a:solidFill>
                  <a:srgbClr val="FFFFFF"/>
                </a:solidFill>
              </a:rPr>
              <a:t>Uklanjanje vanjske linije (Stroke)</a:t>
            </a:r>
            <a:br>
              <a:rPr lang="en-US" sz="4000">
                <a:solidFill>
                  <a:srgbClr val="FFFFFF"/>
                </a:solidFill>
              </a:rPr>
            </a:br>
            <a:endParaRPr lang="en-US" sz="40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BA0621-B029-4ED4-8574-C5EF1A4988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4904" y="2494450"/>
            <a:ext cx="4053545" cy="3563159"/>
          </a:xfrm>
        </p:spPr>
        <p:txBody>
          <a:bodyPr>
            <a:normAutofit/>
          </a:bodyPr>
          <a:lstStyle/>
          <a:p>
            <a:pPr eaLnBrk="0" hangingPunct="0"/>
            <a:r>
              <a:rPr lang="en-US" sz="2400"/>
              <a:t>Klikom na Stroke mijenja se redoslijed i onda je ovaj atribut iznad Fill atributa.</a:t>
            </a:r>
          </a:p>
          <a:p>
            <a:pPr eaLnBrk="0" hangingPunct="0"/>
            <a:r>
              <a:rPr lang="en-US" sz="2400"/>
              <a:t> Klikom na None icon koja se nalazi ispod ovih atributa postavlja se izgled vanjske linije na None i crna linija će nestati.</a:t>
            </a:r>
          </a:p>
          <a:p>
            <a:endParaRPr lang="en-US" sz="24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03F773-7E25-45D2-AF1D-5D114389E2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364" r="33539" b="-1"/>
          <a:stretch/>
        </p:blipFill>
        <p:spPr>
          <a:xfrm>
            <a:off x="6098892" y="2492376"/>
            <a:ext cx="4802404" cy="3563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6599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23E859E-BCBF-4E66-BDB2-B45C407894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827419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A9AEE7E-B925-446D-8A61-75BFE40B8B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716" b="33968"/>
          <a:stretch/>
        </p:blipFill>
        <p:spPr>
          <a:xfrm>
            <a:off x="0" y="1217573"/>
            <a:ext cx="12192000" cy="1393277"/>
          </a:xfrm>
          <a:custGeom>
            <a:avLst/>
            <a:gdLst>
              <a:gd name="connsiteX0" fmla="*/ 0 w 12192000"/>
              <a:gd name="connsiteY0" fmla="*/ 0 h 3049325"/>
              <a:gd name="connsiteX1" fmla="*/ 12192000 w 12192000"/>
              <a:gd name="connsiteY1" fmla="*/ 0 h 3049325"/>
              <a:gd name="connsiteX2" fmla="*/ 12192000 w 12192000"/>
              <a:gd name="connsiteY2" fmla="*/ 3049325 h 3049325"/>
              <a:gd name="connsiteX3" fmla="*/ 0 w 12192000"/>
              <a:gd name="connsiteY3" fmla="*/ 3049325 h 3049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049325">
                <a:moveTo>
                  <a:pt x="0" y="0"/>
                </a:moveTo>
                <a:lnTo>
                  <a:pt x="12192000" y="0"/>
                </a:lnTo>
                <a:lnTo>
                  <a:pt x="12192000" y="3049325"/>
                </a:lnTo>
                <a:lnTo>
                  <a:pt x="0" y="304932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3A24A1-243F-4B4E-86CC-2F61724A3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457200"/>
            <a:ext cx="10579398" cy="1299411"/>
          </a:xfrm>
        </p:spPr>
        <p:txBody>
          <a:bodyPr>
            <a:normAutofit/>
          </a:bodyPr>
          <a:lstStyle/>
          <a:p>
            <a:br>
              <a:rPr lang="en-US" sz="2800">
                <a:solidFill>
                  <a:srgbClr val="FFFFFF"/>
                </a:solidFill>
              </a:rPr>
            </a:br>
            <a:r>
              <a:rPr lang="en-US" sz="2800" b="1">
                <a:solidFill>
                  <a:srgbClr val="FFFFFF"/>
                </a:solidFill>
              </a:rPr>
              <a:t>Zadržavanje proporcija</a:t>
            </a:r>
            <a:br>
              <a:rPr lang="en-US" sz="2800">
                <a:solidFill>
                  <a:srgbClr val="FFFFFF"/>
                </a:solidFill>
              </a:rPr>
            </a:br>
            <a:endParaRPr lang="en-US" sz="2800">
              <a:solidFill>
                <a:srgbClr val="FFFFFF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45D527E-542C-44E0-8FC2-F03B24CFA2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2466471"/>
            <a:ext cx="12188952" cy="439152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362DE892-EEF5-4836-9F1C-80111102DE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671" y="3400388"/>
            <a:ext cx="4954693" cy="209198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D9AD87-1F72-417A-970E-AF81DFA00B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4871" y="2827419"/>
            <a:ext cx="5029200" cy="3227626"/>
          </a:xfrm>
        </p:spPr>
        <p:txBody>
          <a:bodyPr anchor="ctr">
            <a:normAutofit/>
          </a:bodyPr>
          <a:lstStyle/>
          <a:p>
            <a:pPr algn="just"/>
            <a:r>
              <a:rPr lang="en-US" sz="1900" dirty="0">
                <a:solidFill>
                  <a:srgbClr val="000000"/>
                </a:solidFill>
              </a:rPr>
              <a:t>Da bi se </a:t>
            </a:r>
            <a:r>
              <a:rPr lang="en-US" sz="1900" dirty="0" err="1">
                <a:solidFill>
                  <a:srgbClr val="000000"/>
                </a:solidFill>
              </a:rPr>
              <a:t>nacrtao</a:t>
            </a:r>
            <a:r>
              <a:rPr lang="en-US" sz="1900" dirty="0">
                <a:solidFill>
                  <a:srgbClr val="000000"/>
                </a:solidFill>
              </a:rPr>
              <a:t> </a:t>
            </a:r>
            <a:r>
              <a:rPr lang="en-US" sz="1900" dirty="0" err="1">
                <a:solidFill>
                  <a:srgbClr val="000000"/>
                </a:solidFill>
              </a:rPr>
              <a:t>savršen</a:t>
            </a:r>
            <a:r>
              <a:rPr lang="en-US" sz="1900" dirty="0">
                <a:solidFill>
                  <a:srgbClr val="000000"/>
                </a:solidFill>
              </a:rPr>
              <a:t> </a:t>
            </a:r>
            <a:r>
              <a:rPr lang="en-US" sz="1900" dirty="0" err="1">
                <a:solidFill>
                  <a:srgbClr val="000000"/>
                </a:solidFill>
              </a:rPr>
              <a:t>kvadrat</a:t>
            </a:r>
            <a:r>
              <a:rPr lang="en-US" sz="1900" dirty="0">
                <a:solidFill>
                  <a:srgbClr val="000000"/>
                </a:solidFill>
              </a:rPr>
              <a:t> </a:t>
            </a:r>
            <a:r>
              <a:rPr lang="en-US" sz="1900" dirty="0" err="1">
                <a:solidFill>
                  <a:srgbClr val="000000"/>
                </a:solidFill>
              </a:rPr>
              <a:t>koristi</a:t>
            </a:r>
            <a:r>
              <a:rPr lang="en-US" sz="1900" dirty="0">
                <a:solidFill>
                  <a:srgbClr val="000000"/>
                </a:solidFill>
              </a:rPr>
              <a:t> se Rectangle Tool, </a:t>
            </a:r>
            <a:r>
              <a:rPr lang="en-US" sz="1900" dirty="0" err="1">
                <a:solidFill>
                  <a:srgbClr val="000000"/>
                </a:solidFill>
              </a:rPr>
              <a:t>potom</a:t>
            </a:r>
            <a:r>
              <a:rPr lang="en-US" sz="1900" dirty="0">
                <a:solidFill>
                  <a:srgbClr val="000000"/>
                </a:solidFill>
              </a:rPr>
              <a:t> </a:t>
            </a:r>
            <a:r>
              <a:rPr lang="en-US" sz="1900" dirty="0" err="1">
                <a:solidFill>
                  <a:srgbClr val="000000"/>
                </a:solidFill>
              </a:rPr>
              <a:t>drži</a:t>
            </a:r>
            <a:r>
              <a:rPr lang="en-US" sz="1900" dirty="0">
                <a:solidFill>
                  <a:srgbClr val="000000"/>
                </a:solidFill>
              </a:rPr>
              <a:t> Shift </a:t>
            </a:r>
            <a:r>
              <a:rPr lang="en-US" sz="1900" dirty="0" err="1">
                <a:solidFill>
                  <a:srgbClr val="000000"/>
                </a:solidFill>
              </a:rPr>
              <a:t>dugme</a:t>
            </a:r>
            <a:r>
              <a:rPr lang="en-US" sz="1900" dirty="0">
                <a:solidFill>
                  <a:srgbClr val="000000"/>
                </a:solidFill>
              </a:rPr>
              <a:t> </a:t>
            </a:r>
            <a:r>
              <a:rPr lang="en-US" sz="1900" dirty="0" err="1">
                <a:solidFill>
                  <a:srgbClr val="000000"/>
                </a:solidFill>
              </a:rPr>
              <a:t>na</a:t>
            </a:r>
            <a:r>
              <a:rPr lang="en-US" sz="1900" dirty="0">
                <a:solidFill>
                  <a:srgbClr val="000000"/>
                </a:solidFill>
              </a:rPr>
              <a:t> </a:t>
            </a:r>
            <a:r>
              <a:rPr lang="en-US" sz="1900" dirty="0" err="1">
                <a:solidFill>
                  <a:srgbClr val="000000"/>
                </a:solidFill>
              </a:rPr>
              <a:t>tastaturi</a:t>
            </a:r>
            <a:r>
              <a:rPr lang="en-US" sz="1900" dirty="0">
                <a:solidFill>
                  <a:srgbClr val="000000"/>
                </a:solidFill>
              </a:rPr>
              <a:t> </a:t>
            </a:r>
            <a:r>
              <a:rPr lang="en-US" sz="1900" dirty="0" err="1">
                <a:solidFill>
                  <a:srgbClr val="000000"/>
                </a:solidFill>
              </a:rPr>
              <a:t>i</a:t>
            </a:r>
            <a:r>
              <a:rPr lang="en-US" sz="1900" dirty="0">
                <a:solidFill>
                  <a:srgbClr val="000000"/>
                </a:solidFill>
              </a:rPr>
              <a:t> </a:t>
            </a:r>
            <a:r>
              <a:rPr lang="en-US" sz="1900" dirty="0" err="1">
                <a:solidFill>
                  <a:srgbClr val="000000"/>
                </a:solidFill>
              </a:rPr>
              <a:t>nacrta</a:t>
            </a:r>
            <a:r>
              <a:rPr lang="en-US" sz="1900" dirty="0">
                <a:solidFill>
                  <a:srgbClr val="000000"/>
                </a:solidFill>
              </a:rPr>
              <a:t> se </a:t>
            </a:r>
            <a:r>
              <a:rPr lang="en-US" sz="1900" dirty="0" err="1">
                <a:solidFill>
                  <a:srgbClr val="000000"/>
                </a:solidFill>
              </a:rPr>
              <a:t>kvadrat</a:t>
            </a:r>
            <a:r>
              <a:rPr lang="en-US" sz="1900" dirty="0">
                <a:solidFill>
                  <a:srgbClr val="000000"/>
                </a:solidFill>
              </a:rPr>
              <a:t>.</a:t>
            </a:r>
          </a:p>
          <a:p>
            <a:pPr algn="just"/>
            <a:r>
              <a:rPr lang="en-US" sz="1900" dirty="0">
                <a:solidFill>
                  <a:srgbClr val="000000"/>
                </a:solidFill>
              </a:rPr>
              <a:t> </a:t>
            </a:r>
            <a:r>
              <a:rPr lang="en-US" sz="1900" dirty="0" err="1">
                <a:solidFill>
                  <a:srgbClr val="000000"/>
                </a:solidFill>
              </a:rPr>
              <a:t>Ovo</a:t>
            </a:r>
            <a:r>
              <a:rPr lang="en-US" sz="1900" dirty="0">
                <a:solidFill>
                  <a:srgbClr val="000000"/>
                </a:solidFill>
              </a:rPr>
              <a:t> </a:t>
            </a:r>
            <a:r>
              <a:rPr lang="en-US" sz="1900" dirty="0" err="1">
                <a:solidFill>
                  <a:srgbClr val="000000"/>
                </a:solidFill>
              </a:rPr>
              <a:t>isto</a:t>
            </a:r>
            <a:r>
              <a:rPr lang="en-US" sz="1900" dirty="0">
                <a:solidFill>
                  <a:srgbClr val="000000"/>
                </a:solidFill>
              </a:rPr>
              <a:t> </a:t>
            </a:r>
            <a:r>
              <a:rPr lang="en-US" sz="1900" dirty="0" err="1">
                <a:solidFill>
                  <a:srgbClr val="000000"/>
                </a:solidFill>
              </a:rPr>
              <a:t>važi</a:t>
            </a:r>
            <a:r>
              <a:rPr lang="en-US" sz="1900" dirty="0">
                <a:solidFill>
                  <a:srgbClr val="000000"/>
                </a:solidFill>
              </a:rPr>
              <a:t> </a:t>
            </a:r>
            <a:r>
              <a:rPr lang="en-US" sz="1900" dirty="0" err="1">
                <a:solidFill>
                  <a:srgbClr val="000000"/>
                </a:solidFill>
              </a:rPr>
              <a:t>i</a:t>
            </a:r>
            <a:r>
              <a:rPr lang="en-US" sz="1900" dirty="0">
                <a:solidFill>
                  <a:srgbClr val="000000"/>
                </a:solidFill>
              </a:rPr>
              <a:t> </a:t>
            </a:r>
            <a:r>
              <a:rPr lang="en-US" sz="1900" dirty="0" err="1">
                <a:solidFill>
                  <a:srgbClr val="000000"/>
                </a:solidFill>
              </a:rPr>
              <a:t>sa</a:t>
            </a:r>
            <a:r>
              <a:rPr lang="en-US" sz="1900" dirty="0">
                <a:solidFill>
                  <a:srgbClr val="000000"/>
                </a:solidFill>
              </a:rPr>
              <a:t> </a:t>
            </a:r>
            <a:r>
              <a:rPr lang="en-US" sz="1900" dirty="0" err="1">
                <a:solidFill>
                  <a:srgbClr val="000000"/>
                </a:solidFill>
              </a:rPr>
              <a:t>crtanje</a:t>
            </a:r>
            <a:r>
              <a:rPr lang="en-US" sz="1900" dirty="0">
                <a:solidFill>
                  <a:srgbClr val="000000"/>
                </a:solidFill>
              </a:rPr>
              <a:t> </a:t>
            </a:r>
            <a:r>
              <a:rPr lang="en-US" sz="1900" dirty="0" err="1">
                <a:solidFill>
                  <a:srgbClr val="000000"/>
                </a:solidFill>
              </a:rPr>
              <a:t>kruga</a:t>
            </a:r>
            <a:r>
              <a:rPr lang="en-US" sz="1900" dirty="0">
                <a:solidFill>
                  <a:srgbClr val="000000"/>
                </a:solidFill>
              </a:rPr>
              <a:t> </a:t>
            </a:r>
            <a:r>
              <a:rPr lang="en-US" sz="1900" dirty="0" err="1">
                <a:solidFill>
                  <a:srgbClr val="000000"/>
                </a:solidFill>
              </a:rPr>
              <a:t>pomoću</a:t>
            </a:r>
            <a:r>
              <a:rPr lang="en-US" sz="1900" dirty="0">
                <a:solidFill>
                  <a:srgbClr val="000000"/>
                </a:solidFill>
              </a:rPr>
              <a:t> Ellipse Tool.</a:t>
            </a:r>
          </a:p>
          <a:p>
            <a:endParaRPr lang="en-US" sz="19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4480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56F5174-31D9-4DBB-AAB7-A1FD7BDB13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E113210-7872-481A-ADE6-3A05CCAF5E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Freeform 62">
            <a:extLst>
              <a:ext uri="{FF2B5EF4-FFF2-40B4-BE49-F238E27FC236}">
                <a16:creationId xmlns:a16="http://schemas.microsoft.com/office/drawing/2014/main" id="{F9A95BEE-6BB1-4A28-A8E6-A34B2E42E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542ADB6F-61CB-406F-9189-053C16F62C1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l="14133" r="-2" b="-2"/>
          <a:stretch/>
        </p:blipFill>
        <p:spPr>
          <a:xfrm>
            <a:off x="20" y="907231"/>
            <a:ext cx="4838021" cy="5063738"/>
          </a:xfrm>
          <a:custGeom>
            <a:avLst/>
            <a:gdLst/>
            <a:ahLst/>
            <a:cxnLst/>
            <a:rect l="l" t="t" r="r" b="b"/>
            <a:pathLst>
              <a:path w="4838041" h="5063738">
                <a:moveTo>
                  <a:pt x="2306172" y="0"/>
                </a:moveTo>
                <a:cubicBezTo>
                  <a:pt x="3704485" y="0"/>
                  <a:pt x="4838041" y="1133556"/>
                  <a:pt x="4838041" y="2531869"/>
                </a:cubicBezTo>
                <a:cubicBezTo>
                  <a:pt x="4838041" y="3930182"/>
                  <a:pt x="3704485" y="5063738"/>
                  <a:pt x="2306172" y="5063738"/>
                </a:cubicBezTo>
                <a:cubicBezTo>
                  <a:pt x="1344832" y="5063738"/>
                  <a:pt x="508631" y="4527956"/>
                  <a:pt x="79886" y="3738709"/>
                </a:cubicBezTo>
                <a:lnTo>
                  <a:pt x="0" y="3572876"/>
                </a:lnTo>
                <a:lnTo>
                  <a:pt x="0" y="1490863"/>
                </a:lnTo>
                <a:lnTo>
                  <a:pt x="79886" y="1325030"/>
                </a:lnTo>
                <a:cubicBezTo>
                  <a:pt x="508631" y="535783"/>
                  <a:pt x="1344832" y="0"/>
                  <a:pt x="2306172" y="0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78FC97-7F98-437B-AF0F-BC1C57A11E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0675" y="1471772"/>
            <a:ext cx="4977578" cy="3639289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6000" b="1" dirty="0" err="1">
                <a:solidFill>
                  <a:srgbClr val="00B0F0"/>
                </a:solidFill>
              </a:rPr>
              <a:t>Hvala</a:t>
            </a:r>
            <a:r>
              <a:rPr lang="en-US" sz="6000" b="1" dirty="0">
                <a:solidFill>
                  <a:srgbClr val="00B0F0"/>
                </a:solidFill>
              </a:rPr>
              <a:t> </a:t>
            </a:r>
            <a:r>
              <a:rPr lang="en-US" sz="6000" b="1" dirty="0" err="1">
                <a:solidFill>
                  <a:srgbClr val="00B0F0"/>
                </a:solidFill>
              </a:rPr>
              <a:t>na</a:t>
            </a:r>
            <a:r>
              <a:rPr lang="en-US" sz="6000" b="1" dirty="0">
                <a:solidFill>
                  <a:srgbClr val="00B0F0"/>
                </a:solidFill>
              </a:rPr>
              <a:t> </a:t>
            </a:r>
            <a:r>
              <a:rPr lang="en-US" sz="6000" b="1" dirty="0" err="1">
                <a:solidFill>
                  <a:srgbClr val="00B0F0"/>
                </a:solidFill>
              </a:rPr>
              <a:t>Pažnji</a:t>
            </a:r>
            <a:endParaRPr lang="en-US" sz="60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505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EB41C5C-0F34-4DDA-9D7C-5E717F35F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384" y="303591"/>
            <a:ext cx="4334256" cy="589674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79164B-7AEE-467F-8B65-E9FFF1260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640263"/>
            <a:ext cx="3822192" cy="1344975"/>
          </a:xfrm>
        </p:spPr>
        <p:txBody>
          <a:bodyPr>
            <a:normAutofit/>
          </a:bodyPr>
          <a:lstStyle/>
          <a:p>
            <a:r>
              <a:rPr lang="en-US" sz="2400" b="1" dirty="0" err="1">
                <a:solidFill>
                  <a:schemeClr val="bg1"/>
                </a:solidFill>
              </a:rPr>
              <a:t>Kreiranje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novog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dokumenta</a:t>
            </a:r>
            <a:br>
              <a:rPr lang="en-US" sz="2400" b="1" dirty="0">
                <a:solidFill>
                  <a:schemeClr val="bg1"/>
                </a:solidFill>
              </a:rPr>
            </a:br>
            <a:endParaRPr lang="en-US" sz="3600" dirty="0">
              <a:solidFill>
                <a:schemeClr val="bg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7E1E5E6-F385-4E9C-B201-BA5BDE5CAD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04088" y="2050687"/>
            <a:ext cx="3685032" cy="0"/>
          </a:xfrm>
          <a:prstGeom prst="line">
            <a:avLst/>
          </a:prstGeom>
          <a:ln w="22225">
            <a:solidFill>
              <a:srgbClr val="E7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8540F-D0C4-4085-AF71-DE57216047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610" y="2121763"/>
            <a:ext cx="3822192" cy="3773010"/>
          </a:xfrm>
        </p:spPr>
        <p:txBody>
          <a:bodyPr>
            <a:normAutofit/>
          </a:bodyPr>
          <a:lstStyle/>
          <a:p>
            <a:pPr algn="just" eaLnBrk="0" hangingPunct="0"/>
            <a:r>
              <a:rPr lang="en-US" sz="2400" dirty="0" err="1">
                <a:solidFill>
                  <a:schemeClr val="bg1"/>
                </a:solidFill>
              </a:rPr>
              <a:t>Iz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menija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izaberemo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opciju</a:t>
            </a:r>
            <a:r>
              <a:rPr lang="en-US" sz="2400" dirty="0">
                <a:solidFill>
                  <a:schemeClr val="bg1"/>
                </a:solidFill>
              </a:rPr>
              <a:t> File&gt;New </a:t>
            </a:r>
            <a:r>
              <a:rPr lang="en-US" sz="2400" dirty="0" err="1">
                <a:solidFill>
                  <a:schemeClr val="bg1"/>
                </a:solidFill>
              </a:rPr>
              <a:t>kako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bih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kreirali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novi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dokument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  <a:p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BECE3476-14E3-479F-9B85-26FE696249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716" y="1495967"/>
            <a:ext cx="6596652" cy="3710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964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7D2F2F-3873-4D10-937F-16563D3663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827" y="493975"/>
            <a:ext cx="10515600" cy="4351338"/>
          </a:xfrm>
        </p:spPr>
        <p:txBody>
          <a:bodyPr/>
          <a:lstStyle/>
          <a:p>
            <a:pPr algn="just"/>
            <a:r>
              <a:rPr lang="en-US" dirty="0"/>
              <a:t>U </a:t>
            </a:r>
            <a:r>
              <a:rPr lang="en-US" dirty="0" err="1"/>
              <a:t>dobijeni</a:t>
            </a:r>
            <a:r>
              <a:rPr lang="en-US" dirty="0"/>
              <a:t> </a:t>
            </a:r>
            <a:r>
              <a:rPr lang="en-US" dirty="0" err="1"/>
              <a:t>dijaloški</a:t>
            </a:r>
            <a:r>
              <a:rPr lang="en-US" dirty="0"/>
              <a:t> </a:t>
            </a:r>
            <a:r>
              <a:rPr lang="en-US" dirty="0" err="1"/>
              <a:t>okvir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polje Name </a:t>
            </a:r>
            <a:r>
              <a:rPr lang="en-US" dirty="0" err="1"/>
              <a:t>ukucajte</a:t>
            </a:r>
            <a:r>
              <a:rPr lang="en-US" dirty="0"/>
              <a:t> </a:t>
            </a:r>
            <a:r>
              <a:rPr lang="en-US" dirty="0" err="1"/>
              <a:t>ime</a:t>
            </a:r>
            <a:r>
              <a:rPr lang="en-US" dirty="0"/>
              <a:t> za </a:t>
            </a:r>
            <a:r>
              <a:rPr lang="en-US" dirty="0" err="1"/>
              <a:t>vaš</a:t>
            </a:r>
            <a:r>
              <a:rPr lang="en-US" dirty="0"/>
              <a:t> </a:t>
            </a:r>
            <a:r>
              <a:rPr lang="en-US" dirty="0" err="1"/>
              <a:t>dokument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odaberite</a:t>
            </a:r>
            <a:r>
              <a:rPr lang="en-US" dirty="0"/>
              <a:t> </a:t>
            </a:r>
            <a:r>
              <a:rPr lang="en-US" dirty="0" err="1"/>
              <a:t>opciju</a:t>
            </a:r>
            <a:r>
              <a:rPr lang="en-US" dirty="0"/>
              <a:t> Advanced </a:t>
            </a:r>
            <a:r>
              <a:rPr lang="en-US" dirty="0" err="1"/>
              <a:t>kako</a:t>
            </a:r>
            <a:r>
              <a:rPr lang="en-US" dirty="0"/>
              <a:t> bi </a:t>
            </a:r>
            <a:r>
              <a:rPr lang="en-US" dirty="0" err="1"/>
              <a:t>izabrali</a:t>
            </a:r>
            <a:r>
              <a:rPr lang="en-US" dirty="0"/>
              <a:t> </a:t>
            </a:r>
            <a:r>
              <a:rPr lang="en-US" dirty="0" err="1"/>
              <a:t>kolorni</a:t>
            </a:r>
            <a:r>
              <a:rPr lang="en-US" dirty="0"/>
              <a:t> mod, </a:t>
            </a:r>
            <a:r>
              <a:rPr lang="en-US" dirty="0" err="1"/>
              <a:t>veličinu</a:t>
            </a:r>
            <a:r>
              <a:rPr lang="en-US" dirty="0"/>
              <a:t> </a:t>
            </a:r>
            <a:r>
              <a:rPr lang="en-US" dirty="0" err="1"/>
              <a:t>stranice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još</a:t>
            </a:r>
            <a:r>
              <a:rPr lang="en-US" dirty="0"/>
              <a:t> </a:t>
            </a:r>
            <a:r>
              <a:rPr lang="en-US" dirty="0" err="1"/>
              <a:t>neka</a:t>
            </a:r>
            <a:r>
              <a:rPr lang="en-US" dirty="0"/>
              <a:t> </a:t>
            </a:r>
            <a:r>
              <a:rPr lang="en-US" dirty="0" err="1"/>
              <a:t>podešavanja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bitna</a:t>
            </a:r>
            <a:r>
              <a:rPr lang="en-US" dirty="0"/>
              <a:t> </a:t>
            </a:r>
            <a:r>
              <a:rPr lang="en-US" dirty="0" err="1"/>
              <a:t>prije</a:t>
            </a:r>
            <a:r>
              <a:rPr lang="en-US" dirty="0"/>
              <a:t> </a:t>
            </a:r>
            <a:r>
              <a:rPr lang="en-US" dirty="0" err="1"/>
              <a:t>početka</a:t>
            </a:r>
            <a:r>
              <a:rPr lang="en-US" dirty="0"/>
              <a:t> </a:t>
            </a:r>
            <a:r>
              <a:rPr lang="en-US" dirty="0" err="1"/>
              <a:t>rada</a:t>
            </a:r>
            <a:r>
              <a:rPr lang="en-US" dirty="0"/>
              <a:t>.</a:t>
            </a:r>
          </a:p>
          <a:p>
            <a:pPr algn="just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DD266C-3EE9-47B4-B133-6DCE009894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1026" y="2449739"/>
            <a:ext cx="5371429" cy="39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5450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C3FAF7-2F12-49AA-A32E-9BECCFB1BF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619" y="663575"/>
            <a:ext cx="10515600" cy="4351338"/>
          </a:xfrm>
        </p:spPr>
        <p:txBody>
          <a:bodyPr/>
          <a:lstStyle/>
          <a:p>
            <a:pPr lvl="0" algn="just" eaLnBrk="0" hangingPunct="0"/>
            <a:r>
              <a:rPr lang="en-US" dirty="0"/>
              <a:t>Name polje </a:t>
            </a:r>
            <a:r>
              <a:rPr lang="en-US" dirty="0" err="1"/>
              <a:t>dozoljava</a:t>
            </a:r>
            <a:r>
              <a:rPr lang="en-US" dirty="0"/>
              <a:t> </a:t>
            </a:r>
            <a:r>
              <a:rPr lang="en-US" dirty="0" err="1"/>
              <a:t>upis</a:t>
            </a:r>
            <a:r>
              <a:rPr lang="en-US" dirty="0"/>
              <a:t> </a:t>
            </a:r>
            <a:r>
              <a:rPr lang="en-US" dirty="0" err="1"/>
              <a:t>željenog</a:t>
            </a:r>
            <a:r>
              <a:rPr lang="en-US" dirty="0"/>
              <a:t> </a:t>
            </a:r>
            <a:r>
              <a:rPr lang="en-US" dirty="0" err="1"/>
              <a:t>imena</a:t>
            </a:r>
            <a:r>
              <a:rPr lang="en-US" dirty="0"/>
              <a:t> </a:t>
            </a:r>
            <a:r>
              <a:rPr lang="en-US" dirty="0" err="1"/>
              <a:t>dokumenta</a:t>
            </a:r>
            <a:r>
              <a:rPr lang="en-US" dirty="0"/>
              <a:t>.</a:t>
            </a:r>
          </a:p>
          <a:p>
            <a:pPr lvl="0" algn="just" eaLnBrk="0" hangingPunct="0"/>
            <a:r>
              <a:rPr lang="en-US" dirty="0"/>
              <a:t>New Document Profile polje </a:t>
            </a:r>
            <a:r>
              <a:rPr lang="en-US" dirty="0" err="1"/>
              <a:t>nam</a:t>
            </a:r>
            <a:r>
              <a:rPr lang="en-US" dirty="0"/>
              <a:t> </a:t>
            </a:r>
            <a:r>
              <a:rPr lang="en-US" dirty="0" err="1"/>
              <a:t>daje</a:t>
            </a:r>
            <a:r>
              <a:rPr lang="en-US" dirty="0"/>
              <a:t> </a:t>
            </a:r>
            <a:r>
              <a:rPr lang="en-US" dirty="0" err="1"/>
              <a:t>padajući</a:t>
            </a:r>
            <a:r>
              <a:rPr lang="en-US" dirty="0"/>
              <a:t> </a:t>
            </a:r>
            <a:r>
              <a:rPr lang="en-US" dirty="0" err="1"/>
              <a:t>meni</a:t>
            </a:r>
            <a:r>
              <a:rPr lang="en-US" dirty="0"/>
              <a:t> u </a:t>
            </a:r>
            <a:r>
              <a:rPr lang="en-US" dirty="0" err="1"/>
              <a:t>kojem</a:t>
            </a:r>
            <a:r>
              <a:rPr lang="en-US" dirty="0"/>
              <a:t> </a:t>
            </a:r>
            <a:r>
              <a:rPr lang="en-US" dirty="0" err="1"/>
              <a:t>imamo</a:t>
            </a:r>
            <a:r>
              <a:rPr lang="en-US" dirty="0"/>
              <a:t> </a:t>
            </a:r>
            <a:r>
              <a:rPr lang="en-US" dirty="0" err="1"/>
              <a:t>unaprijed</a:t>
            </a:r>
            <a:r>
              <a:rPr lang="en-US" dirty="0"/>
              <a:t> </a:t>
            </a:r>
            <a:r>
              <a:rPr lang="en-US" dirty="0" err="1"/>
              <a:t>definisane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ponuđene</a:t>
            </a:r>
            <a:r>
              <a:rPr lang="en-US" dirty="0"/>
              <a:t> </a:t>
            </a:r>
            <a:r>
              <a:rPr lang="en-US" dirty="0" err="1"/>
              <a:t>opcije</a:t>
            </a:r>
            <a:r>
              <a:rPr lang="en-US" dirty="0"/>
              <a:t> </a:t>
            </a:r>
            <a:r>
              <a:rPr lang="en-US" dirty="0" err="1"/>
              <a:t>izbora</a:t>
            </a:r>
            <a:r>
              <a:rPr lang="en-US" dirty="0"/>
              <a:t> </a:t>
            </a:r>
            <a:r>
              <a:rPr lang="en-US" dirty="0" err="1"/>
              <a:t>profila</a:t>
            </a:r>
            <a:r>
              <a:rPr lang="en-US" dirty="0"/>
              <a:t>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C6F3C7-9AA7-4FF7-BEEE-1EA9F56E66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5219" y="2229115"/>
            <a:ext cx="5752381" cy="424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543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973880-63D9-42EE-8C11-0651F2790F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415925"/>
            <a:ext cx="10515600" cy="4351338"/>
          </a:xfrm>
        </p:spPr>
        <p:txBody>
          <a:bodyPr/>
          <a:lstStyle/>
          <a:p>
            <a:pPr lvl="0" eaLnBrk="0" hangingPunct="0"/>
            <a:r>
              <a:rPr lang="en-US" dirty="0"/>
              <a:t>Number of Artboards polje </a:t>
            </a:r>
            <a:r>
              <a:rPr lang="en-US" dirty="0" err="1"/>
              <a:t>upisujemo</a:t>
            </a:r>
            <a:r>
              <a:rPr lang="en-US" dirty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praznih</a:t>
            </a:r>
            <a:r>
              <a:rPr lang="en-US" dirty="0"/>
              <a:t> </a:t>
            </a:r>
            <a:r>
              <a:rPr lang="en-US" dirty="0" err="1"/>
              <a:t>bijelih</a:t>
            </a:r>
            <a:r>
              <a:rPr lang="en-US" dirty="0"/>
              <a:t> </a:t>
            </a:r>
            <a:r>
              <a:rPr lang="en-US" dirty="0" err="1"/>
              <a:t>strana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želimo</a:t>
            </a:r>
            <a:r>
              <a:rPr lang="en-US" dirty="0"/>
              <a:t> u </a:t>
            </a:r>
            <a:r>
              <a:rPr lang="en-US" dirty="0" err="1"/>
              <a:t>dokumentu</a:t>
            </a:r>
            <a:r>
              <a:rPr lang="en-US" dirty="0"/>
              <a:t>.</a:t>
            </a:r>
          </a:p>
          <a:p>
            <a:pPr lvl="0" eaLnBrk="0" hangingPunct="0"/>
            <a:r>
              <a:rPr lang="en-US" dirty="0"/>
              <a:t>Size polje </a:t>
            </a:r>
            <a:r>
              <a:rPr lang="en-US" dirty="0" err="1"/>
              <a:t>nam</a:t>
            </a:r>
            <a:r>
              <a:rPr lang="en-US" dirty="0"/>
              <a:t> </a:t>
            </a:r>
            <a:r>
              <a:rPr lang="en-US" dirty="0" err="1"/>
              <a:t>daje</a:t>
            </a:r>
            <a:r>
              <a:rPr lang="en-US" dirty="0"/>
              <a:t> </a:t>
            </a:r>
            <a:r>
              <a:rPr lang="en-US" dirty="0" err="1"/>
              <a:t>padajući</a:t>
            </a:r>
            <a:r>
              <a:rPr lang="en-US" dirty="0"/>
              <a:t> </a:t>
            </a:r>
            <a:r>
              <a:rPr lang="en-US" dirty="0" err="1"/>
              <a:t>meni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kojem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unaprijed</a:t>
            </a:r>
            <a:r>
              <a:rPr lang="en-US" dirty="0"/>
              <a:t> </a:t>
            </a:r>
            <a:r>
              <a:rPr lang="en-US" dirty="0" err="1"/>
              <a:t>definisane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prikazane</a:t>
            </a:r>
            <a:r>
              <a:rPr lang="en-US" dirty="0"/>
              <a:t> </a:t>
            </a:r>
            <a:r>
              <a:rPr lang="en-US" dirty="0" err="1"/>
              <a:t>neke</a:t>
            </a:r>
            <a:r>
              <a:rPr lang="en-US" dirty="0"/>
              <a:t> </a:t>
            </a:r>
            <a:r>
              <a:rPr lang="en-US" dirty="0" err="1"/>
              <a:t>standardne</a:t>
            </a:r>
            <a:r>
              <a:rPr lang="en-US" dirty="0"/>
              <a:t> </a:t>
            </a:r>
            <a:r>
              <a:rPr lang="en-US" dirty="0" err="1"/>
              <a:t>veličine</a:t>
            </a:r>
            <a:r>
              <a:rPr lang="en-US" dirty="0"/>
              <a:t> </a:t>
            </a:r>
            <a:r>
              <a:rPr lang="en-US" dirty="0" err="1"/>
              <a:t>papira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480AA5-8F8B-4BE6-8E8E-9AF1C6EBC3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1035" y="2286268"/>
            <a:ext cx="5771429" cy="4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4204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A304D0-289F-4A75-AEF7-C27FAE6A32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482600"/>
            <a:ext cx="11401425" cy="5746750"/>
          </a:xfrm>
        </p:spPr>
        <p:txBody>
          <a:bodyPr>
            <a:normAutofit fontScale="92500" lnSpcReduction="20000"/>
          </a:bodyPr>
          <a:lstStyle/>
          <a:p>
            <a:pPr lvl="0" algn="just" eaLnBrk="0" hangingPunct="0"/>
            <a:r>
              <a:rPr lang="en-US" dirty="0"/>
              <a:t>Width polje </a:t>
            </a:r>
            <a:r>
              <a:rPr lang="en-US" dirty="0" err="1"/>
              <a:t>nam</a:t>
            </a:r>
            <a:r>
              <a:rPr lang="en-US" dirty="0"/>
              <a:t> </a:t>
            </a:r>
            <a:r>
              <a:rPr lang="en-US" dirty="0" err="1"/>
              <a:t>mogućava</a:t>
            </a:r>
            <a:r>
              <a:rPr lang="en-US" dirty="0"/>
              <a:t> da </a:t>
            </a:r>
            <a:r>
              <a:rPr lang="en-US" dirty="0" err="1"/>
              <a:t>sami</a:t>
            </a:r>
            <a:r>
              <a:rPr lang="en-US" dirty="0"/>
              <a:t> </a:t>
            </a:r>
            <a:r>
              <a:rPr lang="en-US" dirty="0" err="1"/>
              <a:t>upišemo</a:t>
            </a:r>
            <a:r>
              <a:rPr lang="en-US" dirty="0"/>
              <a:t> </a:t>
            </a:r>
            <a:r>
              <a:rPr lang="en-US" dirty="0" err="1"/>
              <a:t>željenu</a:t>
            </a:r>
            <a:r>
              <a:rPr lang="en-US" dirty="0"/>
              <a:t> </a:t>
            </a:r>
            <a:r>
              <a:rPr lang="en-US" dirty="0" err="1"/>
              <a:t>širinu</a:t>
            </a:r>
            <a:r>
              <a:rPr lang="en-US" dirty="0"/>
              <a:t> </a:t>
            </a:r>
            <a:r>
              <a:rPr lang="en-US" dirty="0" err="1"/>
              <a:t>dokumenta</a:t>
            </a:r>
            <a:r>
              <a:rPr lang="en-US" dirty="0"/>
              <a:t>.</a:t>
            </a:r>
          </a:p>
          <a:p>
            <a:pPr lvl="0" algn="just" eaLnBrk="0" hangingPunct="0"/>
            <a:r>
              <a:rPr lang="en-US" dirty="0"/>
              <a:t>Height polje </a:t>
            </a:r>
            <a:r>
              <a:rPr lang="en-US" dirty="0" err="1"/>
              <a:t>nam</a:t>
            </a:r>
            <a:r>
              <a:rPr lang="en-US" dirty="0"/>
              <a:t> </a:t>
            </a:r>
            <a:r>
              <a:rPr lang="en-US" dirty="0" err="1"/>
              <a:t>mogućava</a:t>
            </a:r>
            <a:r>
              <a:rPr lang="en-US" dirty="0"/>
              <a:t> da </a:t>
            </a:r>
            <a:r>
              <a:rPr lang="en-US" dirty="0" err="1"/>
              <a:t>sami</a:t>
            </a:r>
            <a:r>
              <a:rPr lang="en-US" dirty="0"/>
              <a:t> </a:t>
            </a:r>
            <a:r>
              <a:rPr lang="en-US" dirty="0" err="1"/>
              <a:t>upišemo</a:t>
            </a:r>
            <a:r>
              <a:rPr lang="en-US" dirty="0"/>
              <a:t> </a:t>
            </a:r>
            <a:r>
              <a:rPr lang="en-US" dirty="0" err="1"/>
              <a:t>željenu</a:t>
            </a:r>
            <a:r>
              <a:rPr lang="en-US" dirty="0"/>
              <a:t> </a:t>
            </a:r>
            <a:r>
              <a:rPr lang="en-US" dirty="0" err="1"/>
              <a:t>visinu</a:t>
            </a:r>
            <a:r>
              <a:rPr lang="en-US" dirty="0"/>
              <a:t> </a:t>
            </a:r>
            <a:r>
              <a:rPr lang="en-US" dirty="0" err="1"/>
              <a:t>dokumenta</a:t>
            </a:r>
            <a:r>
              <a:rPr lang="en-US" dirty="0"/>
              <a:t>.</a:t>
            </a:r>
          </a:p>
          <a:p>
            <a:pPr lvl="0" algn="just" eaLnBrk="0" hangingPunct="0"/>
            <a:r>
              <a:rPr lang="en-US" dirty="0"/>
              <a:t>Units polje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padajućeg</a:t>
            </a:r>
            <a:r>
              <a:rPr lang="en-US" dirty="0"/>
              <a:t> </a:t>
            </a:r>
            <a:r>
              <a:rPr lang="en-US" dirty="0" err="1"/>
              <a:t>menija</a:t>
            </a:r>
            <a:r>
              <a:rPr lang="en-US" dirty="0"/>
              <a:t> </a:t>
            </a:r>
            <a:r>
              <a:rPr lang="en-US" dirty="0" err="1"/>
              <a:t>biramo</a:t>
            </a:r>
            <a:r>
              <a:rPr lang="en-US" dirty="0"/>
              <a:t> </a:t>
            </a:r>
            <a:r>
              <a:rPr lang="en-US" dirty="0" err="1"/>
              <a:t>mjernu</a:t>
            </a:r>
            <a:r>
              <a:rPr lang="en-US" dirty="0"/>
              <a:t> </a:t>
            </a:r>
            <a:r>
              <a:rPr lang="en-US" dirty="0" err="1"/>
              <a:t>jedinicu</a:t>
            </a:r>
            <a:r>
              <a:rPr lang="en-US" dirty="0"/>
              <a:t> </a:t>
            </a:r>
            <a:r>
              <a:rPr lang="en-US" dirty="0" err="1"/>
              <a:t>našeg</a:t>
            </a:r>
            <a:r>
              <a:rPr lang="en-US" dirty="0"/>
              <a:t> </a:t>
            </a:r>
            <a:r>
              <a:rPr lang="en-US" dirty="0" err="1"/>
              <a:t>dokumenta</a:t>
            </a:r>
            <a:r>
              <a:rPr lang="en-US" dirty="0"/>
              <a:t>.</a:t>
            </a:r>
          </a:p>
          <a:p>
            <a:pPr lvl="0" algn="just" eaLnBrk="0" hangingPunct="0"/>
            <a:r>
              <a:rPr lang="en-US" dirty="0"/>
              <a:t>Bleed polje </a:t>
            </a:r>
            <a:r>
              <a:rPr lang="en-US" dirty="0" err="1"/>
              <a:t>nam</a:t>
            </a:r>
            <a:r>
              <a:rPr lang="en-US" dirty="0"/>
              <a:t> </a:t>
            </a:r>
            <a:r>
              <a:rPr lang="en-US" dirty="0" err="1"/>
              <a:t>omogućava</a:t>
            </a:r>
            <a:r>
              <a:rPr lang="en-US" dirty="0"/>
              <a:t> da </a:t>
            </a:r>
            <a:r>
              <a:rPr lang="en-US" dirty="0" err="1"/>
              <a:t>unesemo</a:t>
            </a:r>
            <a:r>
              <a:rPr lang="en-US" dirty="0"/>
              <a:t> </a:t>
            </a:r>
            <a:r>
              <a:rPr lang="en-US" dirty="0" err="1"/>
              <a:t>veličinu</a:t>
            </a:r>
            <a:r>
              <a:rPr lang="en-US" dirty="0"/>
              <a:t> </a:t>
            </a:r>
            <a:r>
              <a:rPr lang="en-US" dirty="0" err="1"/>
              <a:t>obreza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prepusta</a:t>
            </a:r>
            <a:r>
              <a:rPr lang="en-US" dirty="0"/>
              <a:t> za </a:t>
            </a:r>
            <a:r>
              <a:rPr lang="en-US" dirty="0" err="1"/>
              <a:t>naš</a:t>
            </a:r>
            <a:r>
              <a:rPr lang="en-US" dirty="0"/>
              <a:t> </a:t>
            </a:r>
            <a:r>
              <a:rPr lang="en-US" dirty="0" err="1"/>
              <a:t>dokument</a:t>
            </a:r>
            <a:r>
              <a:rPr lang="en-US" dirty="0"/>
              <a:t>. </a:t>
            </a:r>
            <a:r>
              <a:rPr lang="en-US" dirty="0" err="1"/>
              <a:t>Ovo</a:t>
            </a:r>
            <a:r>
              <a:rPr lang="en-US" dirty="0"/>
              <a:t> </a:t>
            </a:r>
            <a:r>
              <a:rPr lang="en-US" dirty="0" err="1"/>
              <a:t>nam</a:t>
            </a:r>
            <a:r>
              <a:rPr lang="en-US" dirty="0"/>
              <a:t> </a:t>
            </a:r>
            <a:r>
              <a:rPr lang="en-US" dirty="0" err="1"/>
              <a:t>služi</a:t>
            </a:r>
            <a:r>
              <a:rPr lang="en-US" dirty="0"/>
              <a:t> u </a:t>
            </a:r>
            <a:r>
              <a:rPr lang="en-US" dirty="0" err="1"/>
              <a:t>procesu</a:t>
            </a:r>
            <a:r>
              <a:rPr lang="en-US" dirty="0"/>
              <a:t> </a:t>
            </a:r>
            <a:r>
              <a:rPr lang="en-US" dirty="0" err="1"/>
              <a:t>štampanja</a:t>
            </a:r>
            <a:r>
              <a:rPr lang="en-US" dirty="0"/>
              <a:t>.</a:t>
            </a:r>
          </a:p>
          <a:p>
            <a:pPr lvl="0" algn="just" eaLnBrk="0" hangingPunct="0"/>
            <a:r>
              <a:rPr lang="en-US" dirty="0"/>
              <a:t>Color Mode polje </a:t>
            </a:r>
            <a:r>
              <a:rPr lang="en-US" dirty="0" err="1"/>
              <a:t>nam</a:t>
            </a:r>
            <a:r>
              <a:rPr lang="en-US" dirty="0"/>
              <a:t> </a:t>
            </a:r>
            <a:r>
              <a:rPr lang="en-US" dirty="0" err="1"/>
              <a:t>daje</a:t>
            </a:r>
            <a:r>
              <a:rPr lang="en-US" dirty="0"/>
              <a:t> </a:t>
            </a:r>
            <a:r>
              <a:rPr lang="en-US" dirty="0" err="1"/>
              <a:t>padajući</a:t>
            </a:r>
            <a:r>
              <a:rPr lang="en-US" dirty="0"/>
              <a:t> </a:t>
            </a:r>
            <a:r>
              <a:rPr lang="en-US" dirty="0" err="1"/>
              <a:t>meni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mogućnosti</a:t>
            </a:r>
            <a:r>
              <a:rPr lang="en-US" dirty="0"/>
              <a:t> </a:t>
            </a:r>
            <a:r>
              <a:rPr lang="en-US" dirty="0" err="1"/>
              <a:t>izbora</a:t>
            </a:r>
            <a:r>
              <a:rPr lang="en-US" dirty="0"/>
              <a:t> RGB </a:t>
            </a:r>
            <a:r>
              <a:rPr lang="en-US" dirty="0" err="1"/>
              <a:t>ili</a:t>
            </a:r>
            <a:r>
              <a:rPr lang="en-US" dirty="0"/>
              <a:t> CMYK </a:t>
            </a:r>
            <a:r>
              <a:rPr lang="en-US" dirty="0" err="1"/>
              <a:t>kolornog</a:t>
            </a:r>
            <a:r>
              <a:rPr lang="en-US" dirty="0"/>
              <a:t> </a:t>
            </a:r>
            <a:r>
              <a:rPr lang="en-US" dirty="0" err="1"/>
              <a:t>profila</a:t>
            </a:r>
            <a:r>
              <a:rPr lang="en-US" dirty="0"/>
              <a:t>. </a:t>
            </a:r>
            <a:r>
              <a:rPr lang="en-US" dirty="0" err="1"/>
              <a:t>Pravilan</a:t>
            </a:r>
            <a:r>
              <a:rPr lang="en-US" dirty="0"/>
              <a:t> </a:t>
            </a:r>
            <a:r>
              <a:rPr lang="en-US" dirty="0" err="1"/>
              <a:t>izbor</a:t>
            </a:r>
            <a:r>
              <a:rPr lang="en-US" dirty="0"/>
              <a:t> </a:t>
            </a:r>
            <a:r>
              <a:rPr lang="en-US" dirty="0" err="1"/>
              <a:t>kolornog</a:t>
            </a:r>
            <a:r>
              <a:rPr lang="en-US" dirty="0"/>
              <a:t> </a:t>
            </a:r>
            <a:r>
              <a:rPr lang="en-US" dirty="0" err="1"/>
              <a:t>profila</a:t>
            </a:r>
            <a:r>
              <a:rPr lang="en-US" dirty="0"/>
              <a:t> je </a:t>
            </a:r>
            <a:r>
              <a:rPr lang="en-US" dirty="0" err="1"/>
              <a:t>zanačajan</a:t>
            </a:r>
            <a:r>
              <a:rPr lang="en-US" dirty="0"/>
              <a:t> za </a:t>
            </a:r>
            <a:r>
              <a:rPr lang="en-US" dirty="0" err="1"/>
              <a:t>finalni</a:t>
            </a:r>
            <a:r>
              <a:rPr lang="en-US" dirty="0"/>
              <a:t> </a:t>
            </a:r>
            <a:r>
              <a:rPr lang="en-US" dirty="0" err="1"/>
              <a:t>rezultat</a:t>
            </a:r>
            <a:r>
              <a:rPr lang="en-US" dirty="0"/>
              <a:t>. </a:t>
            </a:r>
            <a:r>
              <a:rPr lang="en-US" dirty="0" err="1"/>
              <a:t>Dokumenti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dalje</a:t>
            </a:r>
            <a:r>
              <a:rPr lang="en-US" dirty="0"/>
              <a:t> </a:t>
            </a:r>
            <a:r>
              <a:rPr lang="en-US" dirty="0" err="1"/>
              <a:t>idu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štampu</a:t>
            </a:r>
            <a:r>
              <a:rPr lang="en-US" dirty="0"/>
              <a:t> </a:t>
            </a:r>
            <a:r>
              <a:rPr lang="en-US" dirty="0" err="1"/>
              <a:t>moraju</a:t>
            </a:r>
            <a:r>
              <a:rPr lang="en-US" dirty="0"/>
              <a:t> da </a:t>
            </a:r>
            <a:r>
              <a:rPr lang="en-US" dirty="0" err="1"/>
              <a:t>imaju</a:t>
            </a:r>
            <a:r>
              <a:rPr lang="en-US" dirty="0"/>
              <a:t> CMYK </a:t>
            </a:r>
            <a:r>
              <a:rPr lang="en-US" dirty="0" err="1"/>
              <a:t>kolorni</a:t>
            </a:r>
            <a:r>
              <a:rPr lang="en-US" dirty="0"/>
              <a:t> </a:t>
            </a:r>
            <a:r>
              <a:rPr lang="en-US" dirty="0" err="1"/>
              <a:t>profil</a:t>
            </a:r>
            <a:r>
              <a:rPr lang="en-US" dirty="0"/>
              <a:t>, a </a:t>
            </a:r>
            <a:r>
              <a:rPr lang="en-US" dirty="0" err="1"/>
              <a:t>dokumenti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izrađuju</a:t>
            </a:r>
            <a:r>
              <a:rPr lang="en-US" dirty="0"/>
              <a:t> za </a:t>
            </a:r>
            <a:r>
              <a:rPr lang="en-US" dirty="0" err="1"/>
              <a:t>ekranski</a:t>
            </a:r>
            <a:r>
              <a:rPr lang="en-US" dirty="0"/>
              <a:t> </a:t>
            </a:r>
            <a:r>
              <a:rPr lang="en-US" dirty="0" err="1"/>
              <a:t>prikaz</a:t>
            </a:r>
            <a:r>
              <a:rPr lang="en-US" dirty="0"/>
              <a:t> internet, video </a:t>
            </a:r>
            <a:r>
              <a:rPr lang="en-US" dirty="0" err="1"/>
              <a:t>i</a:t>
            </a:r>
            <a:r>
              <a:rPr lang="en-US" dirty="0"/>
              <a:t> sl. </a:t>
            </a:r>
            <a:r>
              <a:rPr lang="en-US" dirty="0" err="1"/>
              <a:t>moraju</a:t>
            </a:r>
            <a:r>
              <a:rPr lang="en-US" dirty="0"/>
              <a:t> da </a:t>
            </a:r>
            <a:r>
              <a:rPr lang="en-US" dirty="0" err="1"/>
              <a:t>imaju</a:t>
            </a:r>
            <a:r>
              <a:rPr lang="en-US" dirty="0"/>
              <a:t> RGB </a:t>
            </a:r>
            <a:r>
              <a:rPr lang="en-US" dirty="0" err="1"/>
              <a:t>kolorni</a:t>
            </a:r>
            <a:r>
              <a:rPr lang="en-US" dirty="0"/>
              <a:t> </a:t>
            </a:r>
            <a:r>
              <a:rPr lang="en-US" dirty="0" err="1"/>
              <a:t>profil</a:t>
            </a:r>
            <a:r>
              <a:rPr lang="en-US" dirty="0"/>
              <a:t>.</a:t>
            </a:r>
          </a:p>
          <a:p>
            <a:pPr lvl="0" algn="just" eaLnBrk="0" hangingPunct="0"/>
            <a:r>
              <a:rPr lang="en-US" dirty="0"/>
              <a:t>Raster Effects polje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padajućim</a:t>
            </a:r>
            <a:r>
              <a:rPr lang="en-US" dirty="0"/>
              <a:t> </a:t>
            </a:r>
            <a:r>
              <a:rPr lang="en-US" dirty="0" err="1"/>
              <a:t>menijem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mogućnošću</a:t>
            </a:r>
            <a:r>
              <a:rPr lang="en-US" dirty="0"/>
              <a:t> </a:t>
            </a:r>
            <a:r>
              <a:rPr lang="en-US" dirty="0" err="1"/>
              <a:t>izbora</a:t>
            </a:r>
            <a:r>
              <a:rPr lang="en-US" dirty="0"/>
              <a:t> </a:t>
            </a:r>
            <a:r>
              <a:rPr lang="en-US" dirty="0" err="1"/>
              <a:t>pravilne</a:t>
            </a:r>
            <a:r>
              <a:rPr lang="en-US" dirty="0"/>
              <a:t> </a:t>
            </a:r>
            <a:r>
              <a:rPr lang="en-US" dirty="0" err="1"/>
              <a:t>rezolucije</a:t>
            </a:r>
            <a:r>
              <a:rPr lang="en-US" dirty="0"/>
              <a:t> za </a:t>
            </a:r>
            <a:r>
              <a:rPr lang="en-US" dirty="0" err="1"/>
              <a:t>naš</a:t>
            </a:r>
            <a:r>
              <a:rPr lang="en-US" dirty="0"/>
              <a:t> </a:t>
            </a:r>
            <a:r>
              <a:rPr lang="en-US" dirty="0" err="1"/>
              <a:t>dokument</a:t>
            </a:r>
            <a:r>
              <a:rPr lang="en-US" dirty="0"/>
              <a:t>. </a:t>
            </a:r>
            <a:r>
              <a:rPr lang="en-US" dirty="0" err="1"/>
              <a:t>Rezolucija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pravilno</a:t>
            </a:r>
            <a:r>
              <a:rPr lang="en-US" dirty="0"/>
              <a:t> </a:t>
            </a:r>
            <a:r>
              <a:rPr lang="en-US" dirty="0" err="1"/>
              <a:t>izabrana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je </a:t>
            </a:r>
            <a:r>
              <a:rPr lang="en-US" dirty="0" err="1"/>
              <a:t>rezolucija</a:t>
            </a:r>
            <a:r>
              <a:rPr lang="en-US" dirty="0"/>
              <a:t>, za </a:t>
            </a:r>
            <a:r>
              <a:rPr lang="en-US" dirty="0" err="1"/>
              <a:t>dokumente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u </a:t>
            </a:r>
            <a:r>
              <a:rPr lang="en-US" dirty="0" err="1"/>
              <a:t>konačnici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da </a:t>
            </a:r>
            <a:r>
              <a:rPr lang="en-US" dirty="0" err="1"/>
              <a:t>štampamo</a:t>
            </a:r>
            <a:r>
              <a:rPr lang="en-US" dirty="0"/>
              <a:t>, </a:t>
            </a:r>
            <a:r>
              <a:rPr lang="en-US" dirty="0" err="1"/>
              <a:t>najmanje</a:t>
            </a:r>
            <a:r>
              <a:rPr lang="en-US" dirty="0"/>
              <a:t> 300Dpi. </a:t>
            </a:r>
            <a:r>
              <a:rPr lang="en-US" dirty="0" err="1"/>
              <a:t>Dokumenti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u </a:t>
            </a:r>
            <a:r>
              <a:rPr lang="en-US" dirty="0" err="1"/>
              <a:t>konačnici</a:t>
            </a:r>
            <a:r>
              <a:rPr lang="en-US" dirty="0"/>
              <a:t> </a:t>
            </a:r>
            <a:r>
              <a:rPr lang="en-US" dirty="0" err="1"/>
              <a:t>namijenjeni</a:t>
            </a:r>
            <a:r>
              <a:rPr lang="en-US" dirty="0"/>
              <a:t> za </a:t>
            </a:r>
            <a:r>
              <a:rPr lang="en-US" dirty="0" err="1"/>
              <a:t>ekranski</a:t>
            </a:r>
            <a:r>
              <a:rPr lang="en-US" dirty="0"/>
              <a:t> </a:t>
            </a:r>
            <a:r>
              <a:rPr lang="en-US" dirty="0" err="1"/>
              <a:t>prikaz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da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ekransku</a:t>
            </a:r>
            <a:r>
              <a:rPr lang="en-US" dirty="0"/>
              <a:t> </a:t>
            </a:r>
            <a:r>
              <a:rPr lang="en-US" dirty="0" err="1"/>
              <a:t>rezoluciju</a:t>
            </a:r>
            <a:r>
              <a:rPr lang="en-US" dirty="0"/>
              <a:t> od 72Dpi.</a:t>
            </a:r>
          </a:p>
          <a:p>
            <a:pPr algn="just"/>
            <a:r>
              <a:rPr lang="en-US" dirty="0"/>
              <a:t>Preview Mode </a:t>
            </a:r>
            <a:r>
              <a:rPr lang="en-US" dirty="0" err="1"/>
              <a:t>omogućava</a:t>
            </a:r>
            <a:r>
              <a:rPr lang="en-US" dirty="0"/>
              <a:t> </a:t>
            </a:r>
            <a:r>
              <a:rPr lang="en-US" dirty="0" err="1"/>
              <a:t>nam</a:t>
            </a:r>
            <a:r>
              <a:rPr lang="en-US" dirty="0"/>
              <a:t> </a:t>
            </a:r>
            <a:r>
              <a:rPr lang="en-US" dirty="0" err="1"/>
              <a:t>izbor</a:t>
            </a:r>
            <a:r>
              <a:rPr lang="en-US" dirty="0"/>
              <a:t> </a:t>
            </a:r>
            <a:r>
              <a:rPr lang="en-US" dirty="0" err="1"/>
              <a:t>različitih</a:t>
            </a:r>
            <a:r>
              <a:rPr lang="en-US" dirty="0"/>
              <a:t> </a:t>
            </a:r>
            <a:r>
              <a:rPr lang="en-US" dirty="0" err="1"/>
              <a:t>ekranskih</a:t>
            </a:r>
            <a:r>
              <a:rPr lang="en-US" dirty="0"/>
              <a:t> </a:t>
            </a:r>
            <a:r>
              <a:rPr lang="en-US" dirty="0" err="1"/>
              <a:t>prikaza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210073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8F693-CE33-444F-844D-E4BC54611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Radno</a:t>
            </a:r>
            <a:r>
              <a:rPr lang="en-US" dirty="0"/>
              <a:t> </a:t>
            </a:r>
            <a:r>
              <a:rPr lang="en-US" dirty="0" err="1"/>
              <a:t>okruženje</a:t>
            </a:r>
            <a:r>
              <a:rPr lang="en-US" dirty="0"/>
              <a:t> Illustrator (Workspace)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14347D5-8782-4945-9EBA-8F376B614F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90378" y="1593111"/>
            <a:ext cx="491044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4811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8CF5F6-C2F6-4F05-A9BC-08FF7A444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en-US" sz="3100" b="1"/>
              <a:t>Traka sa alatkama / Toolbox</a:t>
            </a:r>
            <a:br>
              <a:rPr lang="en-US" sz="3100"/>
            </a:br>
            <a:endParaRPr lang="en-US" sz="31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4FD9DF-1BF2-4267-88E6-AC665759A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719" y="2330505"/>
            <a:ext cx="4559425" cy="3979585"/>
          </a:xfrm>
        </p:spPr>
        <p:txBody>
          <a:bodyPr anchor="ctr">
            <a:normAutofit/>
          </a:bodyPr>
          <a:lstStyle/>
          <a:p>
            <a:pPr lvl="1" algn="just" eaLnBrk="0" hangingPunct="0"/>
            <a:r>
              <a:rPr lang="en-US" sz="2000" dirty="0"/>
              <a:t>Traka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alatima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Toolbox je </a:t>
            </a:r>
            <a:r>
              <a:rPr lang="en-US" sz="2000" dirty="0" err="1"/>
              <a:t>najčešće</a:t>
            </a:r>
            <a:r>
              <a:rPr lang="en-US" sz="2000" dirty="0"/>
              <a:t> </a:t>
            </a:r>
            <a:r>
              <a:rPr lang="en-US" sz="2000" dirty="0" err="1"/>
              <a:t>korištena</a:t>
            </a:r>
            <a:r>
              <a:rPr lang="en-US" sz="2000" dirty="0"/>
              <a:t> </a:t>
            </a:r>
            <a:r>
              <a:rPr lang="en-US" sz="2000" dirty="0" err="1"/>
              <a:t>opcija</a:t>
            </a:r>
            <a:r>
              <a:rPr lang="en-US" sz="2000" dirty="0"/>
              <a:t>. Ona </a:t>
            </a:r>
            <a:r>
              <a:rPr lang="en-US" sz="2000" dirty="0" err="1"/>
              <a:t>dolazi</a:t>
            </a:r>
            <a:r>
              <a:rPr lang="en-US" sz="2000" dirty="0"/>
              <a:t> u </a:t>
            </a:r>
            <a:r>
              <a:rPr lang="en-US" sz="2000" dirty="0" err="1"/>
              <a:t>jednoj</a:t>
            </a:r>
            <a:r>
              <a:rPr lang="en-US" sz="2000" dirty="0"/>
              <a:t> </a:t>
            </a:r>
            <a:r>
              <a:rPr lang="en-US" sz="2000" dirty="0" err="1"/>
              <a:t>koloni</a:t>
            </a:r>
            <a:r>
              <a:rPr lang="en-US" sz="2000" dirty="0"/>
              <a:t>. </a:t>
            </a:r>
          </a:p>
          <a:p>
            <a:pPr lvl="1" algn="just" eaLnBrk="0" hangingPunct="0"/>
            <a:r>
              <a:rPr lang="en-US" sz="2000" dirty="0" err="1"/>
              <a:t>Ako</a:t>
            </a:r>
            <a:r>
              <a:rPr lang="en-US" sz="2000" dirty="0"/>
              <a:t> se </a:t>
            </a:r>
            <a:r>
              <a:rPr lang="en-US" sz="2000" dirty="0" err="1"/>
              <a:t>želi</a:t>
            </a:r>
            <a:r>
              <a:rPr lang="en-US" sz="2000" dirty="0"/>
              <a:t> </a:t>
            </a:r>
            <a:r>
              <a:rPr lang="en-US" sz="2000" dirty="0" err="1"/>
              <a:t>izgled</a:t>
            </a:r>
            <a:r>
              <a:rPr lang="en-US" sz="2000" dirty="0"/>
              <a:t> </a:t>
            </a:r>
            <a:r>
              <a:rPr lang="en-US" sz="2000" dirty="0" err="1"/>
              <a:t>trake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alatkama</a:t>
            </a:r>
            <a:r>
              <a:rPr lang="en-US" sz="2000" dirty="0"/>
              <a:t> u 2 </a:t>
            </a:r>
            <a:r>
              <a:rPr lang="en-US" sz="2000" dirty="0" err="1"/>
              <a:t>kolone</a:t>
            </a:r>
            <a:r>
              <a:rPr lang="en-US" sz="2000" dirty="0"/>
              <a:t>, </a:t>
            </a:r>
            <a:r>
              <a:rPr lang="en-US" sz="2000" dirty="0" err="1"/>
              <a:t>jednostavno</a:t>
            </a:r>
            <a:r>
              <a:rPr lang="en-US" sz="2000" dirty="0"/>
              <a:t> se </a:t>
            </a:r>
            <a:r>
              <a:rPr lang="en-US" sz="2000" dirty="0" err="1"/>
              <a:t>klikne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lijevi</a:t>
            </a:r>
            <a:r>
              <a:rPr lang="en-US" sz="2000" dirty="0"/>
              <a:t> </a:t>
            </a:r>
            <a:r>
              <a:rPr lang="en-US" sz="2000" dirty="0" err="1"/>
              <a:t>gornji</a:t>
            </a:r>
            <a:r>
              <a:rPr lang="en-US" sz="2000" dirty="0"/>
              <a:t> </a:t>
            </a:r>
            <a:r>
              <a:rPr lang="en-US" sz="2000" dirty="0" err="1"/>
              <a:t>ugao</a:t>
            </a:r>
            <a:r>
              <a:rPr lang="en-US" sz="2000" dirty="0"/>
              <a:t> mini </a:t>
            </a:r>
            <a:r>
              <a:rPr lang="en-US" sz="2000" dirty="0" err="1"/>
              <a:t>strelicu</a:t>
            </a:r>
            <a:r>
              <a:rPr lang="en-US" sz="2000" dirty="0"/>
              <a:t> da se </a:t>
            </a:r>
            <a:r>
              <a:rPr lang="en-US" sz="2000" dirty="0" err="1"/>
              <a:t>uključi</a:t>
            </a:r>
            <a:r>
              <a:rPr lang="en-US" sz="2000" dirty="0"/>
              <a:t>. </a:t>
            </a:r>
          </a:p>
          <a:p>
            <a:pPr lvl="1" algn="just" eaLnBrk="0" hangingPunct="0"/>
            <a:r>
              <a:rPr lang="en-US" sz="2000" dirty="0" err="1"/>
              <a:t>Neki</a:t>
            </a:r>
            <a:r>
              <a:rPr lang="en-US" sz="2000" dirty="0"/>
              <a:t> od </a:t>
            </a:r>
            <a:r>
              <a:rPr lang="en-US" sz="2000" dirty="0" err="1"/>
              <a:t>alata</a:t>
            </a:r>
            <a:r>
              <a:rPr lang="en-US" sz="2000" dirty="0"/>
              <a:t> </a:t>
            </a:r>
            <a:r>
              <a:rPr lang="en-US" sz="2000" dirty="0" err="1"/>
              <a:t>kao</a:t>
            </a:r>
            <a:r>
              <a:rPr lang="en-US" sz="2000" dirty="0"/>
              <a:t> </a:t>
            </a:r>
            <a:r>
              <a:rPr lang="en-US" sz="2000" dirty="0" err="1"/>
              <a:t>što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pravougaonik</a:t>
            </a:r>
            <a:r>
              <a:rPr lang="en-US" sz="2000" dirty="0"/>
              <a:t> </a:t>
            </a:r>
            <a:r>
              <a:rPr lang="en-US" sz="2000" dirty="0" err="1"/>
              <a:t>imaju</a:t>
            </a:r>
            <a:r>
              <a:rPr lang="en-US" sz="2000" dirty="0"/>
              <a:t> </a:t>
            </a:r>
            <a:r>
              <a:rPr lang="en-US" sz="2000" dirty="0" err="1"/>
              <a:t>više</a:t>
            </a:r>
            <a:r>
              <a:rPr lang="en-US" sz="2000" dirty="0"/>
              <a:t> </a:t>
            </a:r>
            <a:r>
              <a:rPr lang="en-US" sz="2000" dirty="0" err="1"/>
              <a:t>alata</a:t>
            </a:r>
            <a:r>
              <a:rPr lang="en-US" sz="2000" dirty="0"/>
              <a:t> </a:t>
            </a:r>
            <a:r>
              <a:rPr lang="en-US" sz="2000" dirty="0" err="1"/>
              <a:t>skrivenih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potrebno</a:t>
            </a:r>
            <a:r>
              <a:rPr lang="en-US" sz="2000" dirty="0"/>
              <a:t> je </a:t>
            </a:r>
            <a:r>
              <a:rPr lang="en-US" sz="2000" dirty="0" err="1"/>
              <a:t>klikniti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zadržiti</a:t>
            </a:r>
            <a:r>
              <a:rPr lang="en-US" sz="2000" dirty="0"/>
              <a:t> </a:t>
            </a:r>
            <a:r>
              <a:rPr lang="en-US" sz="2000" dirty="0" err="1"/>
              <a:t>malu</a:t>
            </a:r>
            <a:r>
              <a:rPr lang="en-US" sz="2000" dirty="0"/>
              <a:t> </a:t>
            </a:r>
            <a:r>
              <a:rPr lang="en-US" sz="2000" dirty="0" err="1"/>
              <a:t>strelicu</a:t>
            </a:r>
            <a:r>
              <a:rPr lang="en-US" sz="2000" dirty="0"/>
              <a:t> u </a:t>
            </a:r>
            <a:r>
              <a:rPr lang="en-US" sz="2000" dirty="0" err="1"/>
              <a:t>donjem</a:t>
            </a:r>
            <a:r>
              <a:rPr lang="en-US" sz="2000" dirty="0"/>
              <a:t> </a:t>
            </a:r>
            <a:r>
              <a:rPr lang="en-US" sz="2000" dirty="0" err="1"/>
              <a:t>desnom</a:t>
            </a:r>
            <a:r>
              <a:rPr lang="en-US" sz="2000" dirty="0"/>
              <a:t> </a:t>
            </a:r>
            <a:r>
              <a:rPr lang="en-US" sz="2000" dirty="0" err="1"/>
              <a:t>uglu</a:t>
            </a:r>
            <a:r>
              <a:rPr lang="en-US" sz="2000" dirty="0"/>
              <a:t>.</a:t>
            </a:r>
          </a:p>
          <a:p>
            <a:pPr algn="just"/>
            <a:endParaRPr lang="en-US" sz="20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screenshot of a cell phone screen with text&#10;&#10;Description automatically generated">
            <a:extLst>
              <a:ext uri="{FF2B5EF4-FFF2-40B4-BE49-F238E27FC236}">
                <a16:creationId xmlns:a16="http://schemas.microsoft.com/office/drawing/2014/main" id="{F9269D05-12A6-4104-9B54-E355B8008A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685" r="-2" b="7187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217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10E7299-78AE-43A0-B364-9BC148BB9D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06959" y="0"/>
            <a:ext cx="6918016" cy="6740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6402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674</Words>
  <Application>Microsoft Office PowerPoint</Application>
  <PresentationFormat>Widescreen</PresentationFormat>
  <Paragraphs>42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Radno okruženje Ai</vt:lpstr>
      <vt:lpstr>Kreiranje novog dokumenta </vt:lpstr>
      <vt:lpstr>PowerPoint Presentation</vt:lpstr>
      <vt:lpstr>PowerPoint Presentation</vt:lpstr>
      <vt:lpstr>PowerPoint Presentation</vt:lpstr>
      <vt:lpstr>PowerPoint Presentation</vt:lpstr>
      <vt:lpstr>Radno okruženje Illustrator (Workspace)</vt:lpstr>
      <vt:lpstr>Traka sa alatkama / Toolbox </vt:lpstr>
      <vt:lpstr>PowerPoint Presentation</vt:lpstr>
      <vt:lpstr>Komandna paleta / Floating Palette </vt:lpstr>
      <vt:lpstr>Alati za selekciju / Selection Tools </vt:lpstr>
      <vt:lpstr>Alati za crtanje osnovnih oblika / Shape Tools </vt:lpstr>
      <vt:lpstr>Fill i Stroke atributi </vt:lpstr>
      <vt:lpstr>Promjena boje objekta / Fill Color </vt:lpstr>
      <vt:lpstr>Uklanjanje vanjske linije (Stroke) </vt:lpstr>
      <vt:lpstr> Zadržavanje proporcija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Radno okruženje Ai</dc:title>
  <dc:creator>User</dc:creator>
  <cp:lastModifiedBy>User</cp:lastModifiedBy>
  <cp:revision>2</cp:revision>
  <dcterms:created xsi:type="dcterms:W3CDTF">2020-03-15T00:24:59Z</dcterms:created>
  <dcterms:modified xsi:type="dcterms:W3CDTF">2020-03-15T00:25:32Z</dcterms:modified>
</cp:coreProperties>
</file>