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F41B-7D7A-46B5-960B-38A2E6C71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53786-395C-41F9-A7EB-FCC8740E2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E2BC0-CF87-4E70-80A0-E02A294E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62A9-772B-4A45-AF6F-7F0EF00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545CB-BAAB-4E2B-B418-D1004FB3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EBC-7FCD-4755-B95A-81C462CC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1B26-CB0E-4A46-B3A0-20C8C7B11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9A9D-5258-4899-A107-96ECB008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B5AF-B9C1-4ADA-A1EE-7B5C939B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6A4C1-2899-4F59-962C-AB1EA03B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4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E0B5A-84BF-40C4-AE9A-71188AD58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B1789-9FA8-414F-BE7A-C85D0E87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685B3-4ABE-4166-95A1-90B51B8B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0ABDB-9DE8-43A2-8021-8C2AF836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E6247-4890-4B1B-950E-76790EA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1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EA41-10F2-41F8-96C5-E7434287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3EC6-68FD-4B0E-A66C-E7CBC66A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32B47-FE5B-419E-ACC1-47FFF04F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865B0-F8B2-4CEC-96EB-EC0C50A9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EF7A-03CA-4E2F-A99A-CC985A1D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5E26-2E35-4904-85C4-EBF63CEA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82910-57C2-4792-B4D1-913FB4E7C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8A942-2AB5-45B7-B79E-294F2B8A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0124-489F-42C9-936F-C4FF612D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7FB7F-EBAB-467A-B257-EB9CBBE0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966C-CF1C-49DA-96E5-9FFA749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5DDA-74B7-447D-B71A-28803C45E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A4A69-2BFE-4379-A8D5-E24F7770E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65C88-6E96-45E9-BDA5-7BC9944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E4A19-9AA5-44C0-B72B-59EAE244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B2152-4A7D-48D4-A791-3C0D5E9A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4C03-E24A-4324-89DC-00440AA2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7A249-F3BE-4706-BE10-C7A51D76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CCF96-284D-4C29-AF1B-2134F431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35B8C-7947-4C7E-A622-007C21C4B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4164-6888-46D6-8ECE-41CEEDFFE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4B41C-A28C-44DA-B0D2-F1FC52C7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05E4F-65C2-46FF-9B1F-AA85E094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3FD3A-05F3-4EAA-B0CF-D9BDD5E3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CE47-35F2-4411-B16D-9E7A10BE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A718A-9445-40D1-96DC-AEDA98D2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575D5-C111-452D-82EC-CBFB705B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CF8C0-0B53-4EAF-9C8D-E502FF73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D4A45-DDA3-403C-B928-8EC2B4F7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34070-64A4-4D60-A482-0FC379CD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CF7B-35D9-4101-B585-9B41EA88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8B4E-5C93-4995-8C0A-5C01ABA5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E194-748E-4EE3-AB74-61C054AC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2FB5D-EAEF-474C-96E6-97B941A1C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941D8-CD94-4982-94DE-F89FD1B7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A984-1B4A-41CE-ACF9-2F5F31BC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A3A1E-5F58-47EA-983A-DFFC5B11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B7DA-DF43-4DDD-BD14-E56B9BB8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2C148-45F7-44A8-9756-B20A9B155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63C95-0F3A-4509-B612-69B6FFDF5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80A69-3402-4535-B443-12D5AD84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B9493-4AD5-4E84-8A59-7C7F73CA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71ECC-657E-491F-8F35-AD603138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18B73-C2E0-4074-9C23-32177E76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5A264-EA74-48B0-B941-92FFEFA1A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FF2A4-0913-40C5-995D-9693A85EB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0BAF-95B8-4E38-9B90-C5AE3087C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C94DB-790B-4ED1-B223-C4A1F731E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628839-4324-49D2-BD65-98A1FA83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7" b="212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BADE-6B8C-4309-A064-125D241D9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 err="1"/>
              <a:t>Radno</a:t>
            </a:r>
            <a:r>
              <a:rPr lang="en-US" sz="4000" dirty="0"/>
              <a:t> </a:t>
            </a:r>
            <a:r>
              <a:rPr lang="en-US" sz="4000" dirty="0" err="1"/>
              <a:t>okruženje</a:t>
            </a:r>
            <a:r>
              <a:rPr lang="en-US" sz="4000" dirty="0"/>
              <a:t> Ai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4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39F3-A6F5-4E1A-A895-8F60FC2E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 b="1" err="1"/>
              <a:t>Komandna</a:t>
            </a:r>
            <a:r>
              <a:rPr lang="en-US" sz="2800" b="1"/>
              <a:t> paleta / Floating Palette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399B-A78D-4AEB-A715-08B5011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algn="just" eaLnBrk="0" hangingPunct="0"/>
            <a:r>
              <a:rPr lang="en-US" sz="2400" dirty="0"/>
              <a:t>Ova paleta </a:t>
            </a:r>
            <a:r>
              <a:rPr lang="en-US" sz="2400" dirty="0" err="1"/>
              <a:t>nosi</a:t>
            </a:r>
            <a:r>
              <a:rPr lang="en-US" sz="2400" dirty="0"/>
              <a:t> </a:t>
            </a:r>
            <a:r>
              <a:rPr lang="en-US" sz="2400" dirty="0" err="1"/>
              <a:t>opcije</a:t>
            </a:r>
            <a:r>
              <a:rPr lang="en-US" sz="2400" dirty="0"/>
              <a:t> za </a:t>
            </a:r>
            <a:r>
              <a:rPr lang="en-US" sz="2400" dirty="0" err="1"/>
              <a:t>naše</a:t>
            </a:r>
            <a:r>
              <a:rPr lang="en-US" sz="2400" dirty="0"/>
              <a:t> </a:t>
            </a:r>
            <a:r>
              <a:rPr lang="en-US" sz="2400" dirty="0" err="1"/>
              <a:t>oblike</a:t>
            </a:r>
            <a:r>
              <a:rPr lang="en-US" sz="2400" dirty="0"/>
              <a:t>.</a:t>
            </a:r>
          </a:p>
          <a:p>
            <a:pPr algn="just" eaLnBrk="0" hangingPunct="0"/>
            <a:r>
              <a:rPr lang="en-US" sz="2400" dirty="0"/>
              <a:t> </a:t>
            </a:r>
            <a:r>
              <a:rPr lang="en-US" sz="2400" dirty="0" err="1"/>
              <a:t>Najčešće</a:t>
            </a:r>
            <a:r>
              <a:rPr lang="en-US" sz="2400" dirty="0"/>
              <a:t> se </a:t>
            </a:r>
            <a:r>
              <a:rPr lang="en-US" sz="2400" dirty="0" err="1"/>
              <a:t>koristi</a:t>
            </a:r>
            <a:r>
              <a:rPr lang="en-US" sz="2400" dirty="0"/>
              <a:t> za </a:t>
            </a:r>
            <a:r>
              <a:rPr lang="en-US" sz="2400" dirty="0" err="1"/>
              <a:t>promjenu</a:t>
            </a:r>
            <a:r>
              <a:rPr lang="en-US" sz="2400" dirty="0"/>
              <a:t> </a:t>
            </a:r>
            <a:r>
              <a:rPr lang="en-US" sz="2400" dirty="0" err="1"/>
              <a:t>boje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debljine</a:t>
            </a:r>
            <a:r>
              <a:rPr lang="en-US" sz="2400" dirty="0"/>
              <a:t> </a:t>
            </a:r>
            <a:r>
              <a:rPr lang="en-US" sz="2400" dirty="0" err="1"/>
              <a:t>obruba</a:t>
            </a:r>
            <a:r>
              <a:rPr lang="en-US" sz="2400" dirty="0"/>
              <a:t>. </a:t>
            </a:r>
            <a:r>
              <a:rPr lang="en-US" sz="2400" dirty="0" err="1"/>
              <a:t>Nalazi</a:t>
            </a:r>
            <a:r>
              <a:rPr lang="en-US" sz="2400" dirty="0"/>
              <a:t> se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desne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gornjem</a:t>
            </a:r>
            <a:r>
              <a:rPr lang="en-US" sz="2400" dirty="0"/>
              <a:t> </a:t>
            </a:r>
            <a:r>
              <a:rPr lang="en-US" sz="2400" dirty="0" err="1"/>
              <a:t>desnom</a:t>
            </a:r>
            <a:r>
              <a:rPr lang="en-US" sz="2400" dirty="0"/>
              <a:t> </a:t>
            </a:r>
            <a:r>
              <a:rPr lang="en-US" sz="2400" dirty="0" err="1"/>
              <a:t>uglu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opciju</a:t>
            </a:r>
            <a:r>
              <a:rPr lang="en-US" sz="2400" dirty="0"/>
              <a:t> za </a:t>
            </a:r>
            <a:r>
              <a:rPr lang="en-US" sz="2400" dirty="0" err="1"/>
              <a:t>povećanje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palete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CFE6DF-6218-45C0-909C-88EC34C73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5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764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61342-CD1B-4361-A2E5-6C2F0790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altLang="en-US" sz="3100" b="1">
                <a:solidFill>
                  <a:srgbClr val="000000"/>
                </a:solidFill>
                <a:latin typeface="Arial" panose="020B0604020202020204" pitchFamily="34" charset="0"/>
                <a:cs typeface="Cambria" panose="02040503050406030204" pitchFamily="18" charset="0"/>
              </a:rPr>
              <a:t>Alati za selekciju / Selection Tools</a:t>
            </a:r>
            <a:br>
              <a:rPr lang="en-US" altLang="en-US" sz="3100" b="1">
                <a:solidFill>
                  <a:srgbClr val="000000"/>
                </a:solidFill>
                <a:latin typeface="Arial" panose="020B0604020202020204" pitchFamily="34" charset="0"/>
                <a:cs typeface="Cambria" panose="02040503050406030204" pitchFamily="18" charset="0"/>
              </a:rPr>
            </a:b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1958-1052-4FCA-9CC7-F233ECCD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3875" algn="l"/>
              </a:tabLs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Postoji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selekciju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Illustratoru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Selection Tool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za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selekciju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pomjeranje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Takođe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može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promjenu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veličine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23875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 Selection Tool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Pomoću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ovog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selektuje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tačka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(anchor point)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umjesto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cijelog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klikom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tačku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označimo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istu,a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želimo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tačaka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označiti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odjednom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radimo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držeći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dugme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Shift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tastaruri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označavajući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željene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tačke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30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25224C77-BC33-4BDA-AC08-3A202A07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821" y="2777432"/>
            <a:ext cx="3661831" cy="13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026000D5-DFE0-4A63-BF4F-0E2C80E6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1116013"/>
            <a:ext cx="3073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BA2CF80-EA58-4AAD-9DF8-CC8A6301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E0A962-5B04-48F6-BA98-117741CF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Alati za crtanje osnovnih oblika / Shape Tools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37D0-16F7-4431-96D3-9EF4637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/>
              <a:t>Na traci sa alatima (Toolbox) izabere se Rectangle Tool, duže se drži strelica u donjem desnom uglu i pojaviće se lista alata za crtanje osnovnih oblika.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33B72E-C8FB-4F1F-A479-97588BFF0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9" r="1" b="8386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2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BBF11D-3473-491C-98C8-F17F8F57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Fill i Stroke atributi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75E7-CD7E-4891-8344-D504FF70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algn="just" eaLnBrk="0" hangingPunct="0"/>
            <a:r>
              <a:rPr lang="en-US" sz="2400" dirty="0" err="1"/>
              <a:t>Izabere</a:t>
            </a:r>
            <a:r>
              <a:rPr lang="en-US" sz="2400" dirty="0"/>
              <a:t> se Rectangle Tool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trake</a:t>
            </a:r>
            <a:r>
              <a:rPr lang="en-US" sz="2400" dirty="0"/>
              <a:t> </a:t>
            </a:r>
            <a:r>
              <a:rPr lang="en-US" sz="2400" dirty="0" err="1"/>
              <a:t>alata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nacrta</a:t>
            </a:r>
            <a:r>
              <a:rPr lang="en-US" sz="2400" dirty="0"/>
              <a:t> </a:t>
            </a:r>
            <a:r>
              <a:rPr lang="en-US" sz="2400" dirty="0" err="1"/>
              <a:t>pravougaonik</a:t>
            </a:r>
            <a:r>
              <a:rPr lang="en-US" sz="2400" dirty="0"/>
              <a:t>. </a:t>
            </a:r>
          </a:p>
          <a:p>
            <a:pPr algn="just" eaLnBrk="0" hangingPunct="0"/>
            <a:r>
              <a:rPr lang="en-US" sz="2400" dirty="0"/>
              <a:t>Po </a:t>
            </a:r>
            <a:r>
              <a:rPr lang="en-US" sz="2400" dirty="0" err="1"/>
              <a:t>osnovnim</a:t>
            </a:r>
            <a:r>
              <a:rPr lang="en-US" sz="2400" dirty="0"/>
              <a:t> </a:t>
            </a:r>
            <a:r>
              <a:rPr lang="en-US" sz="2400" dirty="0" err="1"/>
              <a:t>postavkama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parvougaonik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nacran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bijelom</a:t>
            </a:r>
            <a:r>
              <a:rPr lang="en-US" sz="2400" dirty="0"/>
              <a:t> </a:t>
            </a:r>
            <a:r>
              <a:rPr lang="en-US" sz="2400" dirty="0" err="1"/>
              <a:t>bojom</a:t>
            </a:r>
            <a:r>
              <a:rPr lang="en-US" sz="2400" dirty="0"/>
              <a:t> </a:t>
            </a:r>
            <a:r>
              <a:rPr lang="en-US" sz="2400" dirty="0" err="1"/>
              <a:t>iznutra</a:t>
            </a:r>
            <a:r>
              <a:rPr lang="en-US" sz="2400" dirty="0"/>
              <a:t> (fill)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crnom</a:t>
            </a:r>
            <a:r>
              <a:rPr lang="en-US" sz="2400" dirty="0"/>
              <a:t> </a:t>
            </a:r>
            <a:r>
              <a:rPr lang="en-US" sz="2400" dirty="0" err="1"/>
              <a:t>linijom</a:t>
            </a:r>
            <a:r>
              <a:rPr lang="en-US" sz="2400" dirty="0"/>
              <a:t> </a:t>
            </a:r>
            <a:r>
              <a:rPr lang="en-US" sz="2400" dirty="0" err="1"/>
              <a:t>okolo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 (stroke).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3394C-DB35-42AE-962F-7476C414D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11"/>
          <a:stretch/>
        </p:blipFill>
        <p:spPr>
          <a:xfrm>
            <a:off x="6094476" y="2558462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3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24C6D2-AA9A-43A5-BDEC-A33E28CE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Promjena boje objekta / Fill Color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67A4-E885-43D8-99B2-A14BE392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Dvostrukim</a:t>
            </a:r>
            <a:r>
              <a:rPr lang="en-US" sz="2400" dirty="0"/>
              <a:t> </a:t>
            </a:r>
            <a:r>
              <a:rPr lang="en-US" sz="2400" dirty="0" err="1"/>
              <a:t>klikom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Fill </a:t>
            </a:r>
            <a:r>
              <a:rPr lang="en-US" sz="2400" dirty="0" err="1"/>
              <a:t>formu</a:t>
            </a:r>
            <a:r>
              <a:rPr lang="en-US" sz="2400" dirty="0"/>
              <a:t> </a:t>
            </a:r>
            <a:r>
              <a:rPr lang="en-US" sz="2400" dirty="0" err="1"/>
              <a:t>dobiće</a:t>
            </a:r>
            <a:r>
              <a:rPr lang="en-US" sz="2400" dirty="0"/>
              <a:t> se pop up </a:t>
            </a:r>
            <a:r>
              <a:rPr lang="en-US" sz="2400" dirty="0" err="1"/>
              <a:t>prozor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naziva</a:t>
            </a:r>
            <a:r>
              <a:rPr lang="en-US" sz="2400" dirty="0"/>
              <a:t> Color Picker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omogućuje</a:t>
            </a:r>
            <a:r>
              <a:rPr lang="en-US" sz="2400" dirty="0"/>
              <a:t> da se </a:t>
            </a:r>
            <a:r>
              <a:rPr lang="en-US" sz="2400" dirty="0" err="1"/>
              <a:t>izabere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r>
              <a:rPr lang="en-US" sz="2400" dirty="0"/>
              <a:t> </a:t>
            </a:r>
            <a:r>
              <a:rPr lang="en-US" sz="2400" dirty="0" err="1"/>
              <a:t>objekta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6EE550D-1A36-4ADF-BBE1-F0BFF8566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8" b="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66DB45-CF53-4EBC-92E7-A63B528E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Uklanjanje vanjske linije (Stroke)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A0621-B029-4ED4-8574-C5EF1A49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eaLnBrk="0" hangingPunct="0"/>
            <a:r>
              <a:rPr lang="en-US" sz="2400"/>
              <a:t>Klikom na Stroke mijenja se redoslijed i onda je ovaj atribut iznad Fill atributa.</a:t>
            </a:r>
          </a:p>
          <a:p>
            <a:pPr eaLnBrk="0" hangingPunct="0"/>
            <a:r>
              <a:rPr lang="en-US" sz="2400"/>
              <a:t> Klikom na None icon koja se nalazi ispod ovih atributa postavlja se izgled vanjske linije na None i crna linija će nestati.</a:t>
            </a:r>
          </a:p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F773-7E25-45D2-AF1D-5D114389E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4" r="33539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A24A1-243F-4B4E-86CC-2F61724A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br>
              <a:rPr lang="en-US" sz="2800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Zadržavanje proporcija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2DE892-EEF5-4836-9F1C-80111102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" y="3400388"/>
            <a:ext cx="4954693" cy="20919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AD87-1F72-417A-970E-AF81DFA00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algn="just"/>
            <a:r>
              <a:rPr lang="en-US" sz="1900" dirty="0">
                <a:solidFill>
                  <a:srgbClr val="000000"/>
                </a:solidFill>
              </a:rPr>
              <a:t>Da bi se </a:t>
            </a:r>
            <a:r>
              <a:rPr lang="en-US" sz="1900" dirty="0" err="1">
                <a:solidFill>
                  <a:srgbClr val="000000"/>
                </a:solidFill>
              </a:rPr>
              <a:t>nacrtao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savršen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kvadrat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koristi</a:t>
            </a:r>
            <a:r>
              <a:rPr lang="en-US" sz="1900" dirty="0">
                <a:solidFill>
                  <a:srgbClr val="000000"/>
                </a:solidFill>
              </a:rPr>
              <a:t> se Rectangle Tool, </a:t>
            </a:r>
            <a:r>
              <a:rPr lang="en-US" sz="1900" dirty="0" err="1">
                <a:solidFill>
                  <a:srgbClr val="000000"/>
                </a:solidFill>
              </a:rPr>
              <a:t>potom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drži</a:t>
            </a:r>
            <a:r>
              <a:rPr lang="en-US" sz="1900" dirty="0">
                <a:solidFill>
                  <a:srgbClr val="000000"/>
                </a:solidFill>
              </a:rPr>
              <a:t> Shift </a:t>
            </a:r>
            <a:r>
              <a:rPr lang="en-US" sz="1900" dirty="0" err="1">
                <a:solidFill>
                  <a:srgbClr val="000000"/>
                </a:solidFill>
              </a:rPr>
              <a:t>dugme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tastaturi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nacrta</a:t>
            </a:r>
            <a:r>
              <a:rPr lang="en-US" sz="1900" dirty="0">
                <a:solidFill>
                  <a:srgbClr val="000000"/>
                </a:solidFill>
              </a:rPr>
              <a:t> se </a:t>
            </a:r>
            <a:r>
              <a:rPr lang="en-US" sz="1900" dirty="0" err="1">
                <a:solidFill>
                  <a:srgbClr val="000000"/>
                </a:solidFill>
              </a:rPr>
              <a:t>kvadrat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Ovo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isto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važi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crtanje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kruga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pomoću</a:t>
            </a:r>
            <a:r>
              <a:rPr lang="en-US" sz="1900" dirty="0">
                <a:solidFill>
                  <a:srgbClr val="000000"/>
                </a:solidFill>
              </a:rPr>
              <a:t> Ellipse Tool.</a:t>
            </a:r>
          </a:p>
          <a:p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4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2ADB6F-61CB-406F-9189-053C16F62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133" r="-2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FC97-7F98-437B-AF0F-BC1C57A1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675" y="1471772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solidFill>
                  <a:srgbClr val="00B0F0"/>
                </a:solidFill>
              </a:rPr>
              <a:t>Hvala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na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Pažnji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0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9164B-7AEE-467F-8B65-E9FFF126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Kreiranje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novog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dokumenta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8540F-D0C4-4085-AF71-DE572160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algn="just" eaLnBrk="0" hangingPunct="0"/>
            <a:r>
              <a:rPr lang="en-US" sz="2400" dirty="0" err="1">
                <a:solidFill>
                  <a:schemeClr val="bg1"/>
                </a:solidFill>
              </a:rPr>
              <a:t>Iz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menija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izaberemo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opciju</a:t>
            </a:r>
            <a:r>
              <a:rPr lang="en-US" sz="2400" dirty="0">
                <a:solidFill>
                  <a:schemeClr val="bg1"/>
                </a:solidFill>
              </a:rPr>
              <a:t> File&gt;New </a:t>
            </a:r>
            <a:r>
              <a:rPr lang="en-US" sz="2400" dirty="0" err="1">
                <a:solidFill>
                  <a:schemeClr val="bg1"/>
                </a:solidFill>
              </a:rPr>
              <a:t>kako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kreirali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novi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E3476-14E3-479F-9B85-26FE6962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1495967"/>
            <a:ext cx="6596652" cy="37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2F2F-3873-4D10-937F-16563D36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27" y="493975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U </a:t>
            </a:r>
            <a:r>
              <a:rPr lang="en-US" dirty="0" err="1"/>
              <a:t>dobijeni</a:t>
            </a:r>
            <a:r>
              <a:rPr lang="en-US" dirty="0"/>
              <a:t> </a:t>
            </a:r>
            <a:r>
              <a:rPr lang="en-US" dirty="0" err="1"/>
              <a:t>dijaloški</a:t>
            </a:r>
            <a:r>
              <a:rPr lang="en-US" dirty="0"/>
              <a:t> </a:t>
            </a:r>
            <a:r>
              <a:rPr lang="en-US" dirty="0" err="1"/>
              <a:t>okvir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polje Name </a:t>
            </a:r>
            <a:r>
              <a:rPr lang="en-US" dirty="0" err="1"/>
              <a:t>ukucajte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za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odaberite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 Advanced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izabrali</a:t>
            </a:r>
            <a:r>
              <a:rPr lang="en-US" dirty="0"/>
              <a:t> </a:t>
            </a:r>
            <a:r>
              <a:rPr lang="en-US" dirty="0" err="1"/>
              <a:t>kolorni</a:t>
            </a:r>
            <a:r>
              <a:rPr lang="en-US" dirty="0"/>
              <a:t> mod, </a:t>
            </a:r>
            <a:r>
              <a:rPr lang="en-US" dirty="0" err="1"/>
              <a:t>veličinu</a:t>
            </a:r>
            <a:r>
              <a:rPr lang="en-US" dirty="0"/>
              <a:t>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podešavanja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D266C-3EE9-47B4-B133-6DCE0098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26" y="2449739"/>
            <a:ext cx="5371429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4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FAF7-2F12-49AA-A32E-9BECCFB1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19" y="663575"/>
            <a:ext cx="10515600" cy="4351338"/>
          </a:xfrm>
        </p:spPr>
        <p:txBody>
          <a:bodyPr/>
          <a:lstStyle/>
          <a:p>
            <a:pPr lvl="0" algn="just" eaLnBrk="0" hangingPunct="0"/>
            <a:r>
              <a:rPr lang="en-US" dirty="0"/>
              <a:t>Name polje </a:t>
            </a:r>
            <a:r>
              <a:rPr lang="en-US" dirty="0" err="1"/>
              <a:t>dozoljava</a:t>
            </a:r>
            <a:r>
              <a:rPr lang="en-US" dirty="0"/>
              <a:t> </a:t>
            </a:r>
            <a:r>
              <a:rPr lang="en-US" dirty="0" err="1"/>
              <a:t>upis</a:t>
            </a:r>
            <a:r>
              <a:rPr lang="en-US" dirty="0"/>
              <a:t> </a:t>
            </a:r>
            <a:r>
              <a:rPr lang="en-US" dirty="0" err="1"/>
              <a:t>željenog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.</a:t>
            </a:r>
          </a:p>
          <a:p>
            <a:pPr lvl="0" algn="just" eaLnBrk="0" hangingPunct="0"/>
            <a:r>
              <a:rPr lang="en-US" dirty="0"/>
              <a:t>New Document Profile polje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padajući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unaprijed</a:t>
            </a:r>
            <a:r>
              <a:rPr lang="en-US" dirty="0"/>
              <a:t> </a:t>
            </a:r>
            <a:r>
              <a:rPr lang="en-US" dirty="0" err="1"/>
              <a:t>definisane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ponuđene</a:t>
            </a:r>
            <a:r>
              <a:rPr lang="en-US" dirty="0"/>
              <a:t> </a:t>
            </a:r>
            <a:r>
              <a:rPr lang="en-US" dirty="0" err="1"/>
              <a:t>opcije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profila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6F3C7-9AA7-4FF7-BEEE-1EA9F56E6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19" y="2229115"/>
            <a:ext cx="5752381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3880-63D9-42EE-8C11-0651F279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15925"/>
            <a:ext cx="10515600" cy="4351338"/>
          </a:xfrm>
        </p:spPr>
        <p:txBody>
          <a:bodyPr/>
          <a:lstStyle/>
          <a:p>
            <a:pPr lvl="0" eaLnBrk="0" hangingPunct="0"/>
            <a:r>
              <a:rPr lang="en-US" dirty="0"/>
              <a:t>Number of Artboards polje </a:t>
            </a:r>
            <a:r>
              <a:rPr lang="en-US" dirty="0" err="1"/>
              <a:t>upisujemo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praznih</a:t>
            </a:r>
            <a:r>
              <a:rPr lang="en-US" dirty="0"/>
              <a:t> </a:t>
            </a:r>
            <a:r>
              <a:rPr lang="en-US" dirty="0" err="1"/>
              <a:t>bijelih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želimo</a:t>
            </a:r>
            <a:r>
              <a:rPr lang="en-US" dirty="0"/>
              <a:t> u </a:t>
            </a:r>
            <a:r>
              <a:rPr lang="en-US" dirty="0" err="1"/>
              <a:t>dokumentu</a:t>
            </a:r>
            <a:r>
              <a:rPr lang="en-US" dirty="0"/>
              <a:t>.</a:t>
            </a:r>
          </a:p>
          <a:p>
            <a:pPr lvl="0" eaLnBrk="0" hangingPunct="0"/>
            <a:r>
              <a:rPr lang="en-US" dirty="0"/>
              <a:t>Size polje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padajući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unaprijed</a:t>
            </a:r>
            <a:r>
              <a:rPr lang="en-US" dirty="0"/>
              <a:t> </a:t>
            </a:r>
            <a:r>
              <a:rPr lang="en-US" dirty="0" err="1"/>
              <a:t>definisane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prikazane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papira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80AA5-8F8B-4BE6-8E8E-9AF1C6EB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35" y="2286268"/>
            <a:ext cx="5771429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304D0-289F-4A75-AEF7-C27FAE6A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482600"/>
            <a:ext cx="11401425" cy="5746750"/>
          </a:xfrm>
        </p:spPr>
        <p:txBody>
          <a:bodyPr>
            <a:normAutofit fontScale="92500" lnSpcReduction="20000"/>
          </a:bodyPr>
          <a:lstStyle/>
          <a:p>
            <a:pPr lvl="0" algn="just" eaLnBrk="0" hangingPunct="0"/>
            <a:r>
              <a:rPr lang="en-US" dirty="0"/>
              <a:t>Width polje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mogućava</a:t>
            </a:r>
            <a:r>
              <a:rPr lang="en-US" dirty="0"/>
              <a:t> da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upišemo</a:t>
            </a:r>
            <a:r>
              <a:rPr lang="en-US" dirty="0"/>
              <a:t> </a:t>
            </a:r>
            <a:r>
              <a:rPr lang="en-US" dirty="0" err="1"/>
              <a:t>željenu</a:t>
            </a:r>
            <a:r>
              <a:rPr lang="en-US" dirty="0"/>
              <a:t> </a:t>
            </a:r>
            <a:r>
              <a:rPr lang="en-US" dirty="0" err="1"/>
              <a:t>širinu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.</a:t>
            </a:r>
          </a:p>
          <a:p>
            <a:pPr lvl="0" algn="just" eaLnBrk="0" hangingPunct="0"/>
            <a:r>
              <a:rPr lang="en-US" dirty="0"/>
              <a:t>Height polje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mogućava</a:t>
            </a:r>
            <a:r>
              <a:rPr lang="en-US" dirty="0"/>
              <a:t> da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upišemo</a:t>
            </a:r>
            <a:r>
              <a:rPr lang="en-US" dirty="0"/>
              <a:t> </a:t>
            </a:r>
            <a:r>
              <a:rPr lang="en-US" dirty="0" err="1"/>
              <a:t>željenu</a:t>
            </a:r>
            <a:r>
              <a:rPr lang="en-US" dirty="0"/>
              <a:t> </a:t>
            </a:r>
            <a:r>
              <a:rPr lang="en-US" dirty="0" err="1"/>
              <a:t>visinu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.</a:t>
            </a:r>
          </a:p>
          <a:p>
            <a:pPr lvl="0" algn="just" eaLnBrk="0" hangingPunct="0"/>
            <a:r>
              <a:rPr lang="en-US" dirty="0"/>
              <a:t>Units polje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padajućeg</a:t>
            </a:r>
            <a:r>
              <a:rPr lang="en-US" dirty="0"/>
              <a:t> </a:t>
            </a:r>
            <a:r>
              <a:rPr lang="en-US" dirty="0" err="1"/>
              <a:t>menija</a:t>
            </a:r>
            <a:r>
              <a:rPr lang="en-US" dirty="0"/>
              <a:t> </a:t>
            </a:r>
            <a:r>
              <a:rPr lang="en-US" dirty="0" err="1"/>
              <a:t>biramo</a:t>
            </a:r>
            <a:r>
              <a:rPr lang="en-US" dirty="0"/>
              <a:t> </a:t>
            </a:r>
            <a:r>
              <a:rPr lang="en-US" dirty="0" err="1"/>
              <a:t>mjernu</a:t>
            </a:r>
            <a:r>
              <a:rPr lang="en-US" dirty="0"/>
              <a:t> </a:t>
            </a:r>
            <a:r>
              <a:rPr lang="en-US" dirty="0" err="1"/>
              <a:t>jedinicu</a:t>
            </a:r>
            <a:r>
              <a:rPr lang="en-US" dirty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.</a:t>
            </a:r>
          </a:p>
          <a:p>
            <a:pPr lvl="0" algn="just" eaLnBrk="0" hangingPunct="0"/>
            <a:r>
              <a:rPr lang="en-US" dirty="0"/>
              <a:t>Bleed polje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da </a:t>
            </a:r>
            <a:r>
              <a:rPr lang="en-US" dirty="0" err="1"/>
              <a:t>unesemo</a:t>
            </a:r>
            <a:r>
              <a:rPr lang="en-US" dirty="0"/>
              <a:t> </a:t>
            </a:r>
            <a:r>
              <a:rPr lang="en-US" dirty="0" err="1"/>
              <a:t>veličinu</a:t>
            </a:r>
            <a:r>
              <a:rPr lang="en-US" dirty="0"/>
              <a:t> </a:t>
            </a:r>
            <a:r>
              <a:rPr lang="en-US" dirty="0" err="1"/>
              <a:t>obreza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prepusta</a:t>
            </a:r>
            <a:r>
              <a:rPr lang="en-US" dirty="0"/>
              <a:t> za </a:t>
            </a: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štampanja</a:t>
            </a:r>
            <a:r>
              <a:rPr lang="en-US" dirty="0"/>
              <a:t>.</a:t>
            </a:r>
          </a:p>
          <a:p>
            <a:pPr lvl="0" algn="just" eaLnBrk="0" hangingPunct="0"/>
            <a:r>
              <a:rPr lang="en-US" dirty="0"/>
              <a:t>Color Mode polje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padajući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RGB </a:t>
            </a:r>
            <a:r>
              <a:rPr lang="en-US" dirty="0" err="1"/>
              <a:t>ili</a:t>
            </a:r>
            <a:r>
              <a:rPr lang="en-US" dirty="0"/>
              <a:t> CMYK </a:t>
            </a:r>
            <a:r>
              <a:rPr lang="en-US" dirty="0" err="1"/>
              <a:t>kolornog</a:t>
            </a:r>
            <a:r>
              <a:rPr lang="en-US" dirty="0"/>
              <a:t> </a:t>
            </a:r>
            <a:r>
              <a:rPr lang="en-US" dirty="0" err="1"/>
              <a:t>profila</a:t>
            </a:r>
            <a:r>
              <a:rPr lang="en-US" dirty="0"/>
              <a:t>. </a:t>
            </a:r>
            <a:r>
              <a:rPr lang="en-US" dirty="0" err="1"/>
              <a:t>Pravilan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kolornog</a:t>
            </a:r>
            <a:r>
              <a:rPr lang="en-US" dirty="0"/>
              <a:t> </a:t>
            </a:r>
            <a:r>
              <a:rPr lang="en-US" dirty="0" err="1"/>
              <a:t>profila</a:t>
            </a:r>
            <a:r>
              <a:rPr lang="en-US" dirty="0"/>
              <a:t> je </a:t>
            </a:r>
            <a:r>
              <a:rPr lang="en-US" dirty="0" err="1"/>
              <a:t>zanačajan</a:t>
            </a:r>
            <a:r>
              <a:rPr lang="en-US" dirty="0"/>
              <a:t> za </a:t>
            </a:r>
            <a:r>
              <a:rPr lang="en-US" dirty="0" err="1"/>
              <a:t>finalni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. </a:t>
            </a:r>
            <a:r>
              <a:rPr lang="en-US" dirty="0" err="1"/>
              <a:t>Dokumenti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štampu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da </a:t>
            </a:r>
            <a:r>
              <a:rPr lang="en-US" dirty="0" err="1"/>
              <a:t>imaju</a:t>
            </a:r>
            <a:r>
              <a:rPr lang="en-US" dirty="0"/>
              <a:t> CMYK </a:t>
            </a:r>
            <a:r>
              <a:rPr lang="en-US" dirty="0" err="1"/>
              <a:t>kolorni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, a </a:t>
            </a:r>
            <a:r>
              <a:rPr lang="en-US" dirty="0" err="1"/>
              <a:t>dokumenti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izrađuju</a:t>
            </a:r>
            <a:r>
              <a:rPr lang="en-US" dirty="0"/>
              <a:t> za </a:t>
            </a:r>
            <a:r>
              <a:rPr lang="en-US" dirty="0" err="1"/>
              <a:t>ekranski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internet, video </a:t>
            </a:r>
            <a:r>
              <a:rPr lang="en-US" dirty="0" err="1"/>
              <a:t>i</a:t>
            </a:r>
            <a:r>
              <a:rPr lang="en-US" dirty="0"/>
              <a:t> sl. </a:t>
            </a:r>
            <a:r>
              <a:rPr lang="en-US" dirty="0" err="1"/>
              <a:t>moraju</a:t>
            </a:r>
            <a:r>
              <a:rPr lang="en-US" dirty="0"/>
              <a:t> da </a:t>
            </a:r>
            <a:r>
              <a:rPr lang="en-US" dirty="0" err="1"/>
              <a:t>imaju</a:t>
            </a:r>
            <a:r>
              <a:rPr lang="en-US" dirty="0"/>
              <a:t> RGB </a:t>
            </a:r>
            <a:r>
              <a:rPr lang="en-US" dirty="0" err="1"/>
              <a:t>kolorni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.</a:t>
            </a:r>
          </a:p>
          <a:p>
            <a:pPr lvl="0" algn="just" eaLnBrk="0" hangingPunct="0"/>
            <a:r>
              <a:rPr lang="en-US" dirty="0"/>
              <a:t>Raster Effects polje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padajućim</a:t>
            </a:r>
            <a:r>
              <a:rPr lang="en-US" dirty="0"/>
              <a:t> </a:t>
            </a:r>
            <a:r>
              <a:rPr lang="en-US" dirty="0" err="1"/>
              <a:t>menijem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mogućnošću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pravilne</a:t>
            </a:r>
            <a:r>
              <a:rPr lang="en-US" dirty="0"/>
              <a:t> </a:t>
            </a:r>
            <a:r>
              <a:rPr lang="en-US" dirty="0" err="1"/>
              <a:t>rezolucije</a:t>
            </a:r>
            <a:r>
              <a:rPr lang="en-US" dirty="0"/>
              <a:t> za </a:t>
            </a: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. </a:t>
            </a:r>
            <a:r>
              <a:rPr lang="en-US" dirty="0" err="1"/>
              <a:t>Rezolucija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pravilno</a:t>
            </a:r>
            <a:r>
              <a:rPr lang="en-US" dirty="0"/>
              <a:t> </a:t>
            </a:r>
            <a:r>
              <a:rPr lang="en-US" dirty="0" err="1"/>
              <a:t>izabrana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rezolucija</a:t>
            </a:r>
            <a:r>
              <a:rPr lang="en-US" dirty="0"/>
              <a:t>, za </a:t>
            </a:r>
            <a:r>
              <a:rPr lang="en-US" dirty="0" err="1"/>
              <a:t>dokumente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u </a:t>
            </a:r>
            <a:r>
              <a:rPr lang="en-US" dirty="0" err="1"/>
              <a:t>konačnici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štampamo</a:t>
            </a:r>
            <a:r>
              <a:rPr lang="en-US" dirty="0"/>
              <a:t>, </a:t>
            </a:r>
            <a:r>
              <a:rPr lang="en-US" dirty="0" err="1"/>
              <a:t>najmanje</a:t>
            </a:r>
            <a:r>
              <a:rPr lang="en-US" dirty="0"/>
              <a:t> 300Dpi. </a:t>
            </a:r>
            <a:r>
              <a:rPr lang="en-US" dirty="0" err="1"/>
              <a:t>Dokumenti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konačnici</a:t>
            </a:r>
            <a:r>
              <a:rPr lang="en-US" dirty="0"/>
              <a:t> </a:t>
            </a:r>
            <a:r>
              <a:rPr lang="en-US" dirty="0" err="1"/>
              <a:t>namijenjeni</a:t>
            </a:r>
            <a:r>
              <a:rPr lang="en-US" dirty="0"/>
              <a:t> za </a:t>
            </a:r>
            <a:r>
              <a:rPr lang="en-US" dirty="0" err="1"/>
              <a:t>ekranski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ekransku</a:t>
            </a:r>
            <a:r>
              <a:rPr lang="en-US" dirty="0"/>
              <a:t> </a:t>
            </a:r>
            <a:r>
              <a:rPr lang="en-US" dirty="0" err="1"/>
              <a:t>rezoluciju</a:t>
            </a:r>
            <a:r>
              <a:rPr lang="en-US" dirty="0"/>
              <a:t> od 72Dpi.</a:t>
            </a:r>
          </a:p>
          <a:p>
            <a:pPr algn="just"/>
            <a:r>
              <a:rPr lang="en-US" dirty="0"/>
              <a:t>Preview Mode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ekranskih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00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F693-CE33-444F-844D-E4BC5461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Illustrator (Workspace)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4347D5-8782-4945-9EBA-8F376B614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378" y="1593111"/>
            <a:ext cx="49104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8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CF5F6-C2F6-4F05-A9BC-08FF7A44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100" b="1"/>
              <a:t>Traka sa alatkama / Toolbox</a:t>
            </a:r>
            <a:br>
              <a:rPr lang="en-US" sz="3100"/>
            </a:br>
            <a:endParaRPr lang="en-US" sz="31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D9DF-1BF2-4267-88E6-AC665759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lvl="1" algn="just" eaLnBrk="0" hangingPunct="0"/>
            <a:r>
              <a:rPr lang="en-US" sz="2000" dirty="0"/>
              <a:t>Traka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alatima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Toolbox je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korištena</a:t>
            </a:r>
            <a:r>
              <a:rPr lang="en-US" sz="2000" dirty="0"/>
              <a:t> </a:t>
            </a:r>
            <a:r>
              <a:rPr lang="en-US" sz="2000" dirty="0" err="1"/>
              <a:t>opcija</a:t>
            </a:r>
            <a:r>
              <a:rPr lang="en-US" sz="2000" dirty="0"/>
              <a:t>. Ona </a:t>
            </a:r>
            <a:r>
              <a:rPr lang="en-US" sz="2000" dirty="0" err="1"/>
              <a:t>dolazi</a:t>
            </a:r>
            <a:r>
              <a:rPr lang="en-US" sz="2000" dirty="0"/>
              <a:t> u </a:t>
            </a:r>
            <a:r>
              <a:rPr lang="en-US" sz="2000" dirty="0" err="1"/>
              <a:t>jednoj</a:t>
            </a:r>
            <a:r>
              <a:rPr lang="en-US" sz="2000" dirty="0"/>
              <a:t> </a:t>
            </a:r>
            <a:r>
              <a:rPr lang="en-US" sz="2000" dirty="0" err="1"/>
              <a:t>koloni</a:t>
            </a:r>
            <a:r>
              <a:rPr lang="en-US" sz="2000" dirty="0"/>
              <a:t>. </a:t>
            </a:r>
          </a:p>
          <a:p>
            <a:pPr lvl="1" algn="just" eaLnBrk="0" hangingPunct="0"/>
            <a:r>
              <a:rPr lang="en-US" sz="2000" dirty="0" err="1"/>
              <a:t>Ako</a:t>
            </a:r>
            <a:r>
              <a:rPr lang="en-US" sz="2000" dirty="0"/>
              <a:t> se </a:t>
            </a:r>
            <a:r>
              <a:rPr lang="en-US" sz="2000" dirty="0" err="1"/>
              <a:t>želi</a:t>
            </a:r>
            <a:r>
              <a:rPr lang="en-US" sz="2000" dirty="0"/>
              <a:t> </a:t>
            </a:r>
            <a:r>
              <a:rPr lang="en-US" sz="2000" dirty="0" err="1"/>
              <a:t>izgled</a:t>
            </a:r>
            <a:r>
              <a:rPr lang="en-US" sz="2000" dirty="0"/>
              <a:t> </a:t>
            </a:r>
            <a:r>
              <a:rPr lang="en-US" sz="2000" dirty="0" err="1"/>
              <a:t>trake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alatkama</a:t>
            </a:r>
            <a:r>
              <a:rPr lang="en-US" sz="2000" dirty="0"/>
              <a:t> u 2 </a:t>
            </a:r>
            <a:r>
              <a:rPr lang="en-US" sz="2000" dirty="0" err="1"/>
              <a:t>kolone</a:t>
            </a:r>
            <a:r>
              <a:rPr lang="en-US" sz="2000" dirty="0"/>
              <a:t>, </a:t>
            </a:r>
            <a:r>
              <a:rPr lang="en-US" sz="2000" dirty="0" err="1"/>
              <a:t>jednostavno</a:t>
            </a:r>
            <a:r>
              <a:rPr lang="en-US" sz="2000" dirty="0"/>
              <a:t> se </a:t>
            </a:r>
            <a:r>
              <a:rPr lang="en-US" sz="2000" dirty="0" err="1"/>
              <a:t>klikne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lijevi</a:t>
            </a:r>
            <a:r>
              <a:rPr lang="en-US" sz="2000" dirty="0"/>
              <a:t> </a:t>
            </a:r>
            <a:r>
              <a:rPr lang="en-US" sz="2000" dirty="0" err="1"/>
              <a:t>gornji</a:t>
            </a:r>
            <a:r>
              <a:rPr lang="en-US" sz="2000" dirty="0"/>
              <a:t> </a:t>
            </a:r>
            <a:r>
              <a:rPr lang="en-US" sz="2000" dirty="0" err="1"/>
              <a:t>ugao</a:t>
            </a:r>
            <a:r>
              <a:rPr lang="en-US" sz="2000" dirty="0"/>
              <a:t> mini </a:t>
            </a:r>
            <a:r>
              <a:rPr lang="en-US" sz="2000" dirty="0" err="1"/>
              <a:t>strelicu</a:t>
            </a:r>
            <a:r>
              <a:rPr lang="en-US" sz="2000" dirty="0"/>
              <a:t> da se </a:t>
            </a:r>
            <a:r>
              <a:rPr lang="en-US" sz="2000" dirty="0" err="1"/>
              <a:t>uključi</a:t>
            </a:r>
            <a:r>
              <a:rPr lang="en-US" sz="2000" dirty="0"/>
              <a:t>. </a:t>
            </a:r>
          </a:p>
          <a:p>
            <a:pPr lvl="1" algn="just" eaLnBrk="0" hangingPunct="0"/>
            <a:r>
              <a:rPr lang="en-US" sz="2000" dirty="0" err="1"/>
              <a:t>Neki</a:t>
            </a:r>
            <a:r>
              <a:rPr lang="en-US" sz="2000" dirty="0"/>
              <a:t> od </a:t>
            </a:r>
            <a:r>
              <a:rPr lang="en-US" sz="2000" dirty="0" err="1"/>
              <a:t>alata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pravougaonik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alata</a:t>
            </a:r>
            <a:r>
              <a:rPr lang="en-US" sz="2000" dirty="0"/>
              <a:t> </a:t>
            </a:r>
            <a:r>
              <a:rPr lang="en-US" sz="2000" dirty="0" err="1"/>
              <a:t>skrivenih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potrebno</a:t>
            </a:r>
            <a:r>
              <a:rPr lang="en-US" sz="2000" dirty="0"/>
              <a:t> je </a:t>
            </a:r>
            <a:r>
              <a:rPr lang="en-US" sz="2000" dirty="0" err="1"/>
              <a:t>klikniti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zadržiti</a:t>
            </a:r>
            <a:r>
              <a:rPr lang="en-US" sz="2000" dirty="0"/>
              <a:t> </a:t>
            </a:r>
            <a:r>
              <a:rPr lang="en-US" sz="2000" dirty="0" err="1"/>
              <a:t>malu</a:t>
            </a:r>
            <a:r>
              <a:rPr lang="en-US" sz="2000" dirty="0"/>
              <a:t> </a:t>
            </a:r>
            <a:r>
              <a:rPr lang="en-US" sz="2000" dirty="0" err="1"/>
              <a:t>strelicu</a:t>
            </a:r>
            <a:r>
              <a:rPr lang="en-US" sz="2000" dirty="0"/>
              <a:t> u </a:t>
            </a:r>
            <a:r>
              <a:rPr lang="en-US" sz="2000" dirty="0" err="1"/>
              <a:t>donjem</a:t>
            </a:r>
            <a:r>
              <a:rPr lang="en-US" sz="2000" dirty="0"/>
              <a:t> </a:t>
            </a:r>
            <a:r>
              <a:rPr lang="en-US" sz="2000" dirty="0" err="1"/>
              <a:t>desnom</a:t>
            </a:r>
            <a:r>
              <a:rPr lang="en-US" sz="2000" dirty="0"/>
              <a:t> </a:t>
            </a:r>
            <a:r>
              <a:rPr lang="en-US" sz="2000" dirty="0" err="1"/>
              <a:t>uglu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9269D05-12A6-4104-9B54-E355B8008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5" r="-2" b="718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0E7299-78AE-43A0-B364-9BC148BB9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959" y="0"/>
            <a:ext cx="6918016" cy="67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4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Radno okruženje Ai</vt:lpstr>
      <vt:lpstr>Kreiranje novog dokumenta </vt:lpstr>
      <vt:lpstr>PowerPoint Presentation</vt:lpstr>
      <vt:lpstr>PowerPoint Presentation</vt:lpstr>
      <vt:lpstr>PowerPoint Presentation</vt:lpstr>
      <vt:lpstr>PowerPoint Presentation</vt:lpstr>
      <vt:lpstr>Radno okruženje Illustrator (Workspace)</vt:lpstr>
      <vt:lpstr>Traka sa alatkama / Toolbox </vt:lpstr>
      <vt:lpstr>PowerPoint Presentation</vt:lpstr>
      <vt:lpstr>Komandna paleta / Floating Palette </vt:lpstr>
      <vt:lpstr>Alati za selekciju / Selection Tools </vt:lpstr>
      <vt:lpstr>Alati za crtanje osnovnih oblika / Shape Tools </vt:lpstr>
      <vt:lpstr>Fill i Stroke atributi </vt:lpstr>
      <vt:lpstr>Promjena boje objekta / Fill Color </vt:lpstr>
      <vt:lpstr>Uklanjanje vanjske linije (Stroke) </vt:lpstr>
      <vt:lpstr> Zadržavanje proporcija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Radno okruženje Ai</dc:title>
  <dc:creator>User</dc:creator>
  <cp:lastModifiedBy>User</cp:lastModifiedBy>
  <cp:revision>2</cp:revision>
  <dcterms:created xsi:type="dcterms:W3CDTF">2020-03-15T00:24:59Z</dcterms:created>
  <dcterms:modified xsi:type="dcterms:W3CDTF">2020-03-15T00:25:32Z</dcterms:modified>
</cp:coreProperties>
</file>