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  <p:sldMasterId id="2147483687" r:id="rId2"/>
  </p:sldMasterIdLst>
  <p:sldIdLst>
    <p:sldId id="274" r:id="rId3"/>
    <p:sldId id="278" r:id="rId4"/>
    <p:sldId id="288" r:id="rId5"/>
    <p:sldId id="289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CD710-5F80-44A2-93AA-52F4DB961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972F2-9269-457E-B0FE-D31C3CC23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78675" y="274638"/>
            <a:ext cx="19081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2563" y="274638"/>
            <a:ext cx="55737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10912-4504-4EF2-8860-E10B519E7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FB9BF-444B-4CA8-A2C1-77BC4047A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DA4E2-2108-44FB-B2CC-BE665CF10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FD4A9-38DE-4D95-B53A-490BF3782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3740150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3150" y="1600200"/>
            <a:ext cx="3741738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EB509-2D5E-4BF9-B714-A65E3EEFF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546CA-1E55-4562-9920-C2FB7EAAF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0068D-0A77-4063-A14D-F10B905C1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8D938-67A9-4C0F-ABB3-130628731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9A51D-0778-43F5-9F69-F1C5BC2DB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3D767-1CED-4C5E-95FF-B39AA4544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DE144-4B43-41D3-B6DE-F42BE7926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780B4-5544-40DF-BE95-E6B933465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62788" y="274638"/>
            <a:ext cx="2024062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38"/>
            <a:ext cx="5919788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3C567-DB29-42E3-B52F-E525867DB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DE75-5E08-4205-9DE5-61EFAD310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2563" y="1600200"/>
            <a:ext cx="3740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5113" y="1600200"/>
            <a:ext cx="37417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3BF10-FBEE-494F-AD90-7245AAFAB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2EA24-1EB4-4CD6-A945-89D33BCBA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B82C1-AC9B-4F5A-949D-67905A626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F39C7-997D-4CFE-9796-EE715314A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5A08-B503-43C3-A3EC-CF2AAF263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CB98B-1522-40BB-B4B5-C55E9D62C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52563" y="274638"/>
            <a:ext cx="76342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2563" y="1600200"/>
            <a:ext cx="76342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  <a:ea typeface="宋体" pitchFamily="2" charset="-122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  <a:ea typeface="宋体" pitchFamily="2" charset="-122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  <a:ea typeface="宋体" pitchFamily="2" charset="-122"/>
                <a:cs typeface="Arial" pitchFamily="34" charset="0"/>
              </a:defRPr>
            </a:lvl1pPr>
          </a:lstStyle>
          <a:p>
            <a:pPr>
              <a:defRPr/>
            </a:pPr>
            <a:fld id="{21A9F8AE-4C87-45B7-A482-937FD1835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52563" y="274638"/>
            <a:ext cx="76342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00200"/>
            <a:ext cx="7634288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  <a:ea typeface="宋体" pitchFamily="2" charset="-122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  <a:ea typeface="宋体" pitchFamily="2" charset="-122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  <a:ea typeface="宋体" pitchFamily="2" charset="-122"/>
                <a:cs typeface="Arial" pitchFamily="34" charset="0"/>
              </a:defRPr>
            </a:lvl1pPr>
          </a:lstStyle>
          <a:p>
            <a:pPr>
              <a:defRPr/>
            </a:pPr>
            <a:fld id="{14B348FD-AEB9-45E7-85D5-D3358765D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5"/>
          <p:cNvSpPr>
            <a:spLocks noGrp="1"/>
          </p:cNvSpPr>
          <p:nvPr>
            <p:ph type="ctrTitle" idx="4294967295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pPr algn="ctr" eaLnBrk="1" hangingPunct="1"/>
            <a:r>
              <a:rPr lang="en-US" altLang="zh-CN" sz="3000" dirty="0" err="1" smtClean="0">
                <a:ea typeface="宋体" pitchFamily="2" charset="-122"/>
              </a:rPr>
              <a:t>Matemati</a:t>
            </a:r>
            <a:r>
              <a:rPr lang="sr-Latn-ME" altLang="zh-CN" sz="3000" dirty="0" smtClean="0">
                <a:ea typeface="宋体" pitchFamily="2" charset="-122"/>
              </a:rPr>
              <a:t>čke i logičke osnove računara</a:t>
            </a:r>
            <a:r>
              <a:rPr lang="en-US" altLang="zh-CN" sz="3000" dirty="0" smtClean="0">
                <a:ea typeface="宋体" pitchFamily="2" charset="-122"/>
              </a:rPr>
              <a:t/>
            </a:r>
            <a:br>
              <a:rPr lang="en-US" altLang="zh-CN" sz="3000" dirty="0" smtClean="0">
                <a:ea typeface="宋体" pitchFamily="2" charset="-122"/>
              </a:rPr>
            </a:br>
            <a:r>
              <a:rPr lang="sr-Latn-ME" altLang="zh-CN" sz="3000" dirty="0" smtClean="0">
                <a:ea typeface="宋体" pitchFamily="2" charset="-122"/>
              </a:rPr>
              <a:t>Čuvanje podataka u računaru</a:t>
            </a:r>
            <a:endParaRPr lang="zh-CN" altLang="en-US" dirty="0" smtClean="0">
              <a:ea typeface="宋体" pitchFamily="2" charset="-122"/>
            </a:endParaRPr>
          </a:p>
        </p:txBody>
      </p:sp>
      <p:sp>
        <p:nvSpPr>
          <p:cNvPr id="4099" name="副标题 6"/>
          <p:cNvSpPr>
            <a:spLocks noGrp="1"/>
          </p:cNvSpPr>
          <p:nvPr>
            <p:ph type="subTitle" idx="4294967295"/>
          </p:nvPr>
        </p:nvSpPr>
        <p:spPr>
          <a:xfrm>
            <a:off x="457200" y="1752600"/>
            <a:ext cx="8229600" cy="4495800"/>
          </a:xfrm>
        </p:spPr>
        <p:txBody>
          <a:bodyPr/>
          <a:lstStyle/>
          <a:p>
            <a:pPr marL="457200" lvl="0" indent="-457200">
              <a:buNone/>
            </a:pPr>
            <a:r>
              <a:rPr lang="en-US" sz="2000" dirty="0" smtClean="0"/>
              <a:t>Program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podaci</a:t>
            </a:r>
            <a:r>
              <a:rPr lang="en-US" sz="2000" dirty="0" smtClean="0"/>
              <a:t> </a:t>
            </a:r>
            <a:r>
              <a:rPr lang="en-US" sz="2000" dirty="0" err="1" smtClean="0"/>
              <a:t>koji</a:t>
            </a:r>
            <a:r>
              <a:rPr lang="en-US" sz="2000" dirty="0" smtClean="0"/>
              <a:t> se </a:t>
            </a:r>
            <a:r>
              <a:rPr lang="en-US" sz="2000" dirty="0" err="1" smtClean="0"/>
              <a:t>obradjuju</a:t>
            </a:r>
            <a:r>
              <a:rPr lang="en-US" sz="2000" dirty="0" smtClean="0"/>
              <a:t> </a:t>
            </a:r>
            <a:r>
              <a:rPr lang="en-US" sz="2000" dirty="0" err="1" smtClean="0"/>
              <a:t>uskladišteni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u </a:t>
            </a:r>
            <a:r>
              <a:rPr lang="en-US" sz="2000" dirty="0" err="1" smtClean="0"/>
              <a:t>unutrašnjoj</a:t>
            </a:r>
            <a:endParaRPr lang="sr-Latn-ME" sz="2000" dirty="0" smtClean="0"/>
          </a:p>
          <a:p>
            <a:pPr marL="457200" lvl="0" indent="-457200">
              <a:buNone/>
            </a:pPr>
            <a:r>
              <a:rPr lang="en-US" sz="2000" dirty="0" err="1" smtClean="0"/>
              <a:t>memoriji</a:t>
            </a:r>
            <a:r>
              <a:rPr lang="en-US" sz="2000" dirty="0" smtClean="0"/>
              <a:t> </a:t>
            </a:r>
            <a:r>
              <a:rPr lang="en-US" sz="2000" dirty="0" err="1" smtClean="0"/>
              <a:t>računara</a:t>
            </a:r>
            <a:r>
              <a:rPr lang="en-US" sz="2000" dirty="0" smtClean="0"/>
              <a:t>.</a:t>
            </a:r>
            <a:endParaRPr lang="sr-Latn-ME" sz="2000" dirty="0" smtClean="0"/>
          </a:p>
          <a:p>
            <a:pPr marL="457200" lvl="0" indent="-457200">
              <a:buNone/>
            </a:pPr>
            <a:endParaRPr lang="sr-Latn-ME" sz="2000" dirty="0" smtClean="0"/>
          </a:p>
          <a:p>
            <a:pPr marL="457200" lvl="0" indent="-457200">
              <a:buNone/>
            </a:pPr>
            <a:r>
              <a:rPr lang="sr-Latn-ME" sz="2000" dirty="0" smtClean="0"/>
              <a:t>Memorija se sastoji od elektronskih kola (dva stanja 1 i 0).</a:t>
            </a:r>
          </a:p>
          <a:p>
            <a:pPr marL="457200" lvl="0" indent="-457200">
              <a:buNone/>
            </a:pPr>
            <a:endParaRPr lang="sr-Latn-ME" sz="2000" dirty="0" smtClean="0"/>
          </a:p>
          <a:p>
            <a:pPr marL="457200" lvl="0" indent="-457200">
              <a:buNone/>
            </a:pPr>
            <a:endParaRPr lang="sr-Latn-ME" sz="2000" dirty="0" smtClean="0"/>
          </a:p>
          <a:p>
            <a:pPr marL="457200" lvl="0" indent="-457200">
              <a:buNone/>
            </a:pPr>
            <a:endParaRPr lang="sr-Latn-ME" sz="2000" dirty="0" smtClean="0"/>
          </a:p>
          <a:p>
            <a:pPr marL="457200" lvl="0" indent="-457200" algn="ctr">
              <a:buNone/>
            </a:pPr>
            <a:r>
              <a:rPr lang="sr-Latn-ME" sz="2000" dirty="0" smtClean="0"/>
              <a:t>Ova kola se nazivaju BIT.</a:t>
            </a:r>
          </a:p>
          <a:p>
            <a:pPr marL="457200" lvl="0" indent="-457200"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381000" y="609600"/>
            <a:ext cx="79248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 err="1" smtClean="0"/>
              <a:t>Dva</a:t>
            </a:r>
            <a:r>
              <a:rPr lang="en-US" sz="2000" dirty="0" smtClean="0"/>
              <a:t> </a:t>
            </a:r>
            <a:r>
              <a:rPr lang="en-US" sz="2000" dirty="0" err="1" smtClean="0"/>
              <a:t>učenika</a:t>
            </a:r>
            <a:r>
              <a:rPr lang="en-US" sz="2000" dirty="0" smtClean="0"/>
              <a:t> </a:t>
            </a:r>
            <a:r>
              <a:rPr lang="en-US" sz="2000" dirty="0" err="1" smtClean="0"/>
              <a:t>idu</a:t>
            </a:r>
            <a:r>
              <a:rPr lang="en-US" sz="2000" dirty="0" smtClean="0"/>
              <a:t> u </a:t>
            </a:r>
            <a:r>
              <a:rPr lang="en-US" sz="2000" dirty="0" err="1" smtClean="0"/>
              <a:t>razrede</a:t>
            </a:r>
            <a:r>
              <a:rPr lang="en-US" sz="2000" dirty="0" smtClean="0"/>
              <a:t> </a:t>
            </a:r>
            <a:r>
              <a:rPr lang="en-US" sz="2000" dirty="0" err="1" smtClean="0"/>
              <a:t>koji</a:t>
            </a:r>
            <a:r>
              <a:rPr lang="en-US" sz="2000" dirty="0" smtClean="0"/>
              <a:t> </a:t>
            </a:r>
            <a:r>
              <a:rPr lang="en-US" sz="2000" dirty="0" err="1" smtClean="0"/>
              <a:t>koriste</a:t>
            </a:r>
            <a:r>
              <a:rPr lang="en-US" sz="2000" dirty="0" smtClean="0"/>
              <a:t> </a:t>
            </a:r>
            <a:r>
              <a:rPr lang="en-US" sz="2000" dirty="0" err="1" smtClean="0"/>
              <a:t>istu</a:t>
            </a:r>
            <a:r>
              <a:rPr lang="en-US" sz="2000" dirty="0" smtClean="0"/>
              <a:t> </a:t>
            </a:r>
            <a:r>
              <a:rPr lang="en-US" sz="2000" dirty="0" err="1" smtClean="0"/>
              <a:t>učionicu</a:t>
            </a:r>
            <a:r>
              <a:rPr lang="en-US" sz="2000" dirty="0" smtClean="0"/>
              <a:t>: </a:t>
            </a:r>
            <a:r>
              <a:rPr lang="en-US" sz="2000" dirty="0" err="1" smtClean="0"/>
              <a:t>jedan</a:t>
            </a:r>
            <a:r>
              <a:rPr lang="en-US" sz="2000" dirty="0" smtClean="0"/>
              <a:t> je </a:t>
            </a:r>
            <a:r>
              <a:rPr lang="en-US" sz="2000" dirty="0" err="1" smtClean="0"/>
              <a:t>prva</a:t>
            </a:r>
            <a:r>
              <a:rPr lang="en-US" sz="2000" dirty="0" smtClean="0"/>
              <a:t> </a:t>
            </a:r>
            <a:r>
              <a:rPr lang="en-US" sz="2000" dirty="0" err="1" smtClean="0"/>
              <a:t>smjena</a:t>
            </a:r>
            <a:r>
              <a:rPr lang="en-US" sz="2000" dirty="0" smtClean="0"/>
              <a:t>, </a:t>
            </a:r>
            <a:r>
              <a:rPr lang="en-US" sz="2000" dirty="0" err="1" smtClean="0"/>
              <a:t>drugi</a:t>
            </a:r>
            <a:r>
              <a:rPr lang="en-US" sz="2000" dirty="0" smtClean="0"/>
              <a:t> </a:t>
            </a:r>
            <a:r>
              <a:rPr lang="en-US" sz="2000" dirty="0" err="1" smtClean="0"/>
              <a:t>druga</a:t>
            </a:r>
            <a:r>
              <a:rPr lang="en-US" sz="2000" dirty="0" smtClean="0"/>
              <a:t> </a:t>
            </a:r>
            <a:r>
              <a:rPr lang="en-US" sz="2000" dirty="0" err="1" smtClean="0"/>
              <a:t>smjena</a:t>
            </a:r>
            <a:r>
              <a:rPr lang="en-US" sz="2000" dirty="0" smtClean="0"/>
              <a:t>. </a:t>
            </a:r>
            <a:r>
              <a:rPr lang="en-US" sz="2000" dirty="0" err="1" smtClean="0"/>
              <a:t>Mogu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se </a:t>
            </a:r>
            <a:r>
              <a:rPr lang="en-US" sz="2000" dirty="0" err="1" smtClean="0"/>
              <a:t>dogovaraju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idu</a:t>
            </a:r>
            <a:r>
              <a:rPr lang="en-US" sz="2000" dirty="0" smtClean="0"/>
              <a:t> </a:t>
            </a:r>
            <a:r>
              <a:rPr lang="en-US" sz="2000" dirty="0" err="1" smtClean="0"/>
              <a:t>uveče</a:t>
            </a:r>
            <a:r>
              <a:rPr lang="en-US" sz="2000" dirty="0" smtClean="0"/>
              <a:t> u </a:t>
            </a:r>
            <a:r>
              <a:rPr lang="en-US" sz="2000" dirty="0" err="1" smtClean="0"/>
              <a:t>bioskop</a:t>
            </a:r>
            <a:r>
              <a:rPr lang="en-US" sz="2000" dirty="0" smtClean="0"/>
              <a:t>, s</a:t>
            </a:r>
            <a:r>
              <a:rPr lang="sr-Latn-ME" sz="2000" dirty="0" smtClean="0"/>
              <a:t> </a:t>
            </a:r>
            <a:r>
              <a:rPr lang="en-US" sz="2000" dirty="0" err="1" smtClean="0"/>
              <a:t>tim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će</a:t>
            </a:r>
            <a:r>
              <a:rPr lang="en-US" sz="2000" dirty="0" smtClean="0"/>
              <a:t> </a:t>
            </a:r>
            <a:r>
              <a:rPr lang="en-US" sz="2000" dirty="0" err="1" smtClean="0"/>
              <a:t>učenik</a:t>
            </a:r>
            <a:r>
              <a:rPr lang="en-US" sz="2000" dirty="0" smtClean="0"/>
              <a:t> </a:t>
            </a:r>
            <a:r>
              <a:rPr lang="en-US" sz="2000" dirty="0" err="1" smtClean="0"/>
              <a:t>iz</a:t>
            </a:r>
            <a:r>
              <a:rPr lang="en-US" sz="2000" dirty="0" smtClean="0"/>
              <a:t> </a:t>
            </a:r>
            <a:r>
              <a:rPr lang="en-US" sz="2000" dirty="0" err="1" smtClean="0"/>
              <a:t>prve</a:t>
            </a:r>
            <a:r>
              <a:rPr lang="en-US" sz="2000" dirty="0" smtClean="0"/>
              <a:t> </a:t>
            </a:r>
            <a:r>
              <a:rPr lang="en-US" sz="2000" dirty="0" err="1" smtClean="0"/>
              <a:t>smjene</a:t>
            </a:r>
            <a:r>
              <a:rPr lang="en-US" sz="2000" dirty="0" smtClean="0"/>
              <a:t> to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potvrdi</a:t>
            </a:r>
            <a:r>
              <a:rPr lang="en-US" sz="2000" dirty="0" smtClean="0"/>
              <a:t> </a:t>
            </a:r>
            <a:r>
              <a:rPr lang="en-US" sz="2000" dirty="0" err="1" smtClean="0"/>
              <a:t>paljenjem</a:t>
            </a:r>
            <a:r>
              <a:rPr lang="en-US" sz="2000" dirty="0" smtClean="0"/>
              <a:t> </a:t>
            </a:r>
            <a:r>
              <a:rPr lang="en-US" sz="2000" dirty="0" err="1" smtClean="0"/>
              <a:t>sijalice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taj</a:t>
            </a:r>
            <a:r>
              <a:rPr lang="en-US" sz="2000" dirty="0" smtClean="0"/>
              <a:t> </a:t>
            </a:r>
            <a:r>
              <a:rPr lang="en-US" sz="2000" dirty="0" err="1" smtClean="0"/>
              <a:t>način</a:t>
            </a:r>
            <a:r>
              <a:rPr lang="en-US" sz="2000" dirty="0" smtClean="0"/>
              <a:t> </a:t>
            </a:r>
            <a:r>
              <a:rPr lang="en-US" sz="2000" dirty="0" err="1" smtClean="0"/>
              <a:t>će</a:t>
            </a:r>
            <a:r>
              <a:rPr lang="en-US" sz="2000" dirty="0" smtClean="0"/>
              <a:t> mu </a:t>
            </a:r>
            <a:r>
              <a:rPr lang="en-US" sz="2000" dirty="0" err="1" smtClean="0"/>
              <a:t>prenijeti</a:t>
            </a:r>
            <a:r>
              <a:rPr lang="en-US" sz="2000" dirty="0" smtClean="0"/>
              <a:t> </a:t>
            </a:r>
            <a:r>
              <a:rPr lang="en-US" sz="2000" dirty="0" err="1" smtClean="0"/>
              <a:t>poruku</a:t>
            </a:r>
            <a:r>
              <a:rPr lang="en-US" sz="2000" dirty="0" smtClean="0"/>
              <a:t>.</a:t>
            </a:r>
            <a:endParaRPr lang="sr-Latn-ME" sz="2000" dirty="0" smtClean="0"/>
          </a:p>
          <a:p>
            <a:pPr algn="just"/>
            <a:endParaRPr lang="sr-Latn-ME" sz="2000" dirty="0" smtClean="0"/>
          </a:p>
          <a:p>
            <a:pPr algn="ctr"/>
            <a:r>
              <a:rPr lang="en-US" sz="2000" dirty="0" err="1" smtClean="0"/>
              <a:t>Ako</a:t>
            </a:r>
            <a:r>
              <a:rPr lang="en-US" sz="2000" dirty="0" smtClean="0"/>
              <a:t> je </a:t>
            </a:r>
            <a:r>
              <a:rPr lang="en-US" sz="2000" dirty="0" err="1" smtClean="0"/>
              <a:t>upaljena</a:t>
            </a:r>
            <a:r>
              <a:rPr lang="en-US" sz="2000" dirty="0" smtClean="0"/>
              <a:t> </a:t>
            </a:r>
            <a:r>
              <a:rPr lang="en-US" sz="2000" dirty="0" err="1" smtClean="0"/>
              <a:t>onda</a:t>
            </a:r>
            <a:r>
              <a:rPr lang="en-US" sz="2000" dirty="0" smtClean="0"/>
              <a:t> </a:t>
            </a:r>
            <a:r>
              <a:rPr lang="sr-Latn-ME" sz="2000" dirty="0" smtClean="0"/>
              <a:t> -</a:t>
            </a:r>
            <a:r>
              <a:rPr lang="en-US" sz="2000" dirty="0" err="1" smtClean="0"/>
              <a:t>Da</a:t>
            </a:r>
            <a:r>
              <a:rPr lang="en-US" sz="2000" dirty="0" smtClean="0"/>
              <a:t> (</a:t>
            </a:r>
            <a:r>
              <a:rPr lang="en-US" sz="2000" dirty="0" err="1" smtClean="0"/>
              <a:t>idu</a:t>
            </a:r>
            <a:r>
              <a:rPr lang="en-US" sz="2000" dirty="0" smtClean="0"/>
              <a:t>) </a:t>
            </a:r>
            <a:r>
              <a:rPr lang="sr-Latn-ME" sz="2000" dirty="0" smtClean="0"/>
              <a:t> </a:t>
            </a:r>
            <a:r>
              <a:rPr lang="en-US" sz="2000" dirty="0" err="1" smtClean="0"/>
              <a:t>Ako</a:t>
            </a:r>
            <a:r>
              <a:rPr lang="en-US" sz="2000" dirty="0" smtClean="0"/>
              <a:t> je </a:t>
            </a:r>
            <a:r>
              <a:rPr lang="en-US" sz="2000" dirty="0" err="1" smtClean="0"/>
              <a:t>ugašena</a:t>
            </a:r>
            <a:r>
              <a:rPr lang="en-US" sz="2000" dirty="0" smtClean="0"/>
              <a:t> </a:t>
            </a:r>
            <a:r>
              <a:rPr lang="en-US" sz="2000" dirty="0" err="1" smtClean="0"/>
              <a:t>onda</a:t>
            </a:r>
            <a:r>
              <a:rPr lang="en-US" sz="2000" dirty="0" smtClean="0"/>
              <a:t> </a:t>
            </a:r>
            <a:r>
              <a:rPr lang="sr-Latn-ME" sz="2000" dirty="0" smtClean="0"/>
              <a:t>-</a:t>
            </a:r>
            <a:r>
              <a:rPr lang="en-US" sz="2000" dirty="0" smtClean="0"/>
              <a:t>Ne (ne </a:t>
            </a:r>
            <a:r>
              <a:rPr lang="en-US" sz="2000" dirty="0" err="1" smtClean="0"/>
              <a:t>idu</a:t>
            </a:r>
            <a:r>
              <a:rPr lang="en-US" sz="2000" dirty="0" smtClean="0"/>
              <a:t>)</a:t>
            </a:r>
            <a:endParaRPr lang="sr-Latn-ME" sz="2000" dirty="0" smtClean="0"/>
          </a:p>
          <a:p>
            <a:endParaRPr lang="sr-Latn-ME" sz="2000" dirty="0" smtClean="0"/>
          </a:p>
          <a:p>
            <a:pPr algn="ctr"/>
            <a:r>
              <a:rPr lang="it-IT" sz="2000" dirty="0" smtClean="0"/>
              <a:t>Na ovaj način može da se prenese informacija samo DA ili NE.</a:t>
            </a:r>
            <a:endParaRPr lang="sr-Latn-ME" sz="2000" dirty="0" smtClean="0"/>
          </a:p>
          <a:p>
            <a:endParaRPr lang="sr-Latn-ME" sz="2000" dirty="0" smtClean="0"/>
          </a:p>
          <a:p>
            <a:r>
              <a:rPr lang="en-US" sz="2000" dirty="0" smtClean="0"/>
              <a:t>Sa 2 </a:t>
            </a:r>
            <a:r>
              <a:rPr lang="en-US" sz="2000" dirty="0" err="1" smtClean="0"/>
              <a:t>sijalice</a:t>
            </a:r>
            <a:r>
              <a:rPr lang="en-US" sz="2000" dirty="0" smtClean="0"/>
              <a:t>: (0,0) –</a:t>
            </a:r>
            <a:r>
              <a:rPr lang="sr-Latn-ME" sz="2000" dirty="0" smtClean="0"/>
              <a:t> </a:t>
            </a:r>
            <a:r>
              <a:rPr lang="en-US" sz="2000" dirty="0" smtClean="0"/>
              <a:t>ob</a:t>
            </a:r>
            <a:r>
              <a:rPr lang="sr-Latn-ME" sz="2000" dirty="0" smtClean="0"/>
              <a:t>j</a:t>
            </a:r>
            <a:r>
              <a:rPr lang="en-US" sz="2000" dirty="0" smtClean="0"/>
              <a:t>e </a:t>
            </a:r>
            <a:r>
              <a:rPr lang="en-US" sz="2000" dirty="0" err="1" smtClean="0"/>
              <a:t>ugašene</a:t>
            </a:r>
            <a:r>
              <a:rPr lang="en-US" sz="2000" dirty="0" smtClean="0"/>
              <a:t> , </a:t>
            </a:r>
            <a:endParaRPr lang="sr-Latn-ME" sz="2000" dirty="0" smtClean="0"/>
          </a:p>
          <a:p>
            <a:r>
              <a:rPr lang="sr-Latn-ME" sz="2000" dirty="0" smtClean="0"/>
              <a:t>                      </a:t>
            </a:r>
            <a:r>
              <a:rPr lang="en-US" sz="2000" dirty="0" smtClean="0"/>
              <a:t>(0,1) </a:t>
            </a:r>
            <a:r>
              <a:rPr lang="en-US" sz="2000" dirty="0" err="1" smtClean="0"/>
              <a:t>ili</a:t>
            </a:r>
            <a:r>
              <a:rPr lang="en-US" sz="2000" dirty="0" smtClean="0"/>
              <a:t> (1,0) –</a:t>
            </a:r>
            <a:r>
              <a:rPr lang="en-US" sz="2000" dirty="0" err="1" smtClean="0"/>
              <a:t>jedna</a:t>
            </a:r>
            <a:r>
              <a:rPr lang="en-US" sz="2000" dirty="0" smtClean="0"/>
              <a:t> </a:t>
            </a:r>
            <a:r>
              <a:rPr lang="en-US" sz="2000" dirty="0" err="1" smtClean="0"/>
              <a:t>upaljena</a:t>
            </a:r>
            <a:endParaRPr lang="sr-Latn-ME" sz="2000" dirty="0" smtClean="0"/>
          </a:p>
          <a:p>
            <a:r>
              <a:rPr lang="sr-Latn-ME" sz="2000" dirty="0" smtClean="0"/>
              <a:t>                     </a:t>
            </a:r>
            <a:r>
              <a:rPr lang="en-US" sz="2000" dirty="0" smtClean="0"/>
              <a:t> (1,1) –</a:t>
            </a:r>
            <a:r>
              <a:rPr lang="sr-Latn-ME" sz="2000" dirty="0" smtClean="0"/>
              <a:t> </a:t>
            </a:r>
            <a:r>
              <a:rPr lang="en-US" sz="2000" dirty="0" smtClean="0"/>
              <a:t>ob</a:t>
            </a:r>
            <a:r>
              <a:rPr lang="sr-Latn-ME" sz="2000" dirty="0" smtClean="0"/>
              <a:t>j</a:t>
            </a:r>
            <a:r>
              <a:rPr lang="en-US" sz="2000" dirty="0" smtClean="0"/>
              <a:t>e </a:t>
            </a:r>
            <a:r>
              <a:rPr lang="en-US" sz="2000" dirty="0" err="1" smtClean="0"/>
              <a:t>upaljene</a:t>
            </a:r>
            <a:endParaRPr lang="sr-Latn-ME" sz="2000" dirty="0" smtClean="0"/>
          </a:p>
          <a:p>
            <a:endParaRPr lang="sr-Latn-ME" sz="2000" dirty="0" smtClean="0"/>
          </a:p>
          <a:p>
            <a:r>
              <a:rPr lang="pl-PL" sz="2000" dirty="0" smtClean="0"/>
              <a:t>Sa 2 sijalice postoje 4 kombinacije, pa je mogućnost prenosa 4 informacije.</a:t>
            </a:r>
          </a:p>
          <a:p>
            <a:endParaRPr lang="pl-PL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685800"/>
            <a:ext cx="85344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/>
              <a:t>Isti</a:t>
            </a:r>
            <a:r>
              <a:rPr lang="en-US" sz="2000" dirty="0" smtClean="0"/>
              <a:t> </a:t>
            </a:r>
            <a:r>
              <a:rPr lang="en-US" sz="2000" dirty="0" err="1" smtClean="0"/>
              <a:t>princip</a:t>
            </a:r>
            <a:r>
              <a:rPr lang="en-US" sz="2000" dirty="0" smtClean="0"/>
              <a:t> </a:t>
            </a:r>
            <a:r>
              <a:rPr lang="en-US" sz="2000" dirty="0" err="1" smtClean="0"/>
              <a:t>važi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memoriju</a:t>
            </a:r>
            <a:r>
              <a:rPr lang="en-US" sz="2000" dirty="0" smtClean="0"/>
              <a:t> </a:t>
            </a:r>
            <a:r>
              <a:rPr lang="en-US" sz="2000" dirty="0" err="1" smtClean="0"/>
              <a:t>računara</a:t>
            </a:r>
            <a:r>
              <a:rPr lang="en-US" sz="2000" dirty="0" smtClean="0"/>
              <a:t> </a:t>
            </a:r>
            <a:r>
              <a:rPr lang="en-US" sz="2000" dirty="0" err="1" smtClean="0"/>
              <a:t>samo</a:t>
            </a:r>
            <a:r>
              <a:rPr lang="en-US" sz="2000" dirty="0" smtClean="0"/>
              <a:t> je </a:t>
            </a:r>
            <a:r>
              <a:rPr lang="en-US" sz="2000" dirty="0" err="1" smtClean="0"/>
              <a:t>realizacija</a:t>
            </a:r>
            <a:r>
              <a:rPr lang="en-US" sz="2000" dirty="0" smtClean="0"/>
              <a:t> </a:t>
            </a:r>
            <a:r>
              <a:rPr lang="en-US" sz="2000" dirty="0" err="1" smtClean="0"/>
              <a:t>tehnološki</a:t>
            </a:r>
            <a:r>
              <a:rPr lang="en-US" sz="2000" dirty="0" smtClean="0"/>
              <a:t> </a:t>
            </a:r>
            <a:r>
              <a:rPr lang="en-US" sz="2000" dirty="0" err="1" smtClean="0"/>
              <a:t>drugačija</a:t>
            </a:r>
            <a:r>
              <a:rPr lang="en-US" sz="2000" dirty="0" smtClean="0"/>
              <a:t>.</a:t>
            </a:r>
            <a:endParaRPr lang="sr-Latn-ME" sz="2000" dirty="0" smtClean="0"/>
          </a:p>
          <a:p>
            <a:pPr algn="just"/>
            <a:r>
              <a:rPr lang="en-US" sz="2000" dirty="0" err="1" smtClean="0"/>
              <a:t>Umjesto</a:t>
            </a:r>
            <a:r>
              <a:rPr lang="en-US" sz="2000" dirty="0" smtClean="0"/>
              <a:t> </a:t>
            </a:r>
            <a:r>
              <a:rPr lang="en-US" sz="2000" dirty="0" err="1" smtClean="0"/>
              <a:t>sijalice</a:t>
            </a:r>
            <a:r>
              <a:rPr lang="en-US" sz="2000" dirty="0" smtClean="0"/>
              <a:t> </a:t>
            </a:r>
            <a:r>
              <a:rPr lang="en-US" sz="2000" dirty="0" err="1" smtClean="0"/>
              <a:t>korsiti</a:t>
            </a:r>
            <a:r>
              <a:rPr lang="en-US" sz="2000" dirty="0" smtClean="0"/>
              <a:t> se </a:t>
            </a:r>
            <a:r>
              <a:rPr lang="en-US" sz="2000" dirty="0" err="1" smtClean="0"/>
              <a:t>elektronsko</a:t>
            </a:r>
            <a:r>
              <a:rPr lang="en-US" sz="2000" dirty="0" smtClean="0"/>
              <a:t> </a:t>
            </a:r>
            <a:r>
              <a:rPr lang="en-US" sz="2000" dirty="0" err="1" smtClean="0"/>
              <a:t>kolo</a:t>
            </a:r>
            <a:r>
              <a:rPr lang="en-US" sz="2000" dirty="0" smtClean="0"/>
              <a:t> </a:t>
            </a:r>
            <a:r>
              <a:rPr lang="en-US" sz="2000" dirty="0" err="1" smtClean="0"/>
              <a:t>koje</a:t>
            </a:r>
            <a:r>
              <a:rPr lang="en-US" sz="2000" dirty="0" smtClean="0"/>
              <a:t> </a:t>
            </a:r>
            <a:r>
              <a:rPr lang="en-US" sz="2000" dirty="0" err="1" smtClean="0"/>
              <a:t>ima</a:t>
            </a:r>
            <a:r>
              <a:rPr lang="en-US" sz="2000" dirty="0" smtClean="0"/>
              <a:t> </a:t>
            </a:r>
            <a:r>
              <a:rPr lang="en-US" sz="2000" dirty="0" err="1" smtClean="0"/>
              <a:t>dva</a:t>
            </a:r>
            <a:r>
              <a:rPr lang="en-US" sz="2000" dirty="0" smtClean="0"/>
              <a:t> </a:t>
            </a:r>
            <a:r>
              <a:rPr lang="en-US" sz="2000" dirty="0" err="1" smtClean="0"/>
              <a:t>stanja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može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zapamti</a:t>
            </a:r>
            <a:r>
              <a:rPr lang="en-US" sz="2000" dirty="0" smtClean="0"/>
              <a:t> </a:t>
            </a:r>
            <a:r>
              <a:rPr lang="en-US" sz="2000" dirty="0" err="1" smtClean="0"/>
              <a:t>samo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informaciju</a:t>
            </a:r>
            <a:r>
              <a:rPr lang="en-US" sz="2000" dirty="0" smtClean="0"/>
              <a:t> DA </a:t>
            </a:r>
            <a:r>
              <a:rPr lang="en-US" sz="2000" dirty="0" err="1" smtClean="0"/>
              <a:t>ili</a:t>
            </a:r>
            <a:r>
              <a:rPr lang="en-US" sz="2000" dirty="0" smtClean="0"/>
              <a:t> NE (</a:t>
            </a:r>
            <a:r>
              <a:rPr lang="en-US" sz="2000" dirty="0" err="1" smtClean="0"/>
              <a:t>jedan</a:t>
            </a:r>
            <a:r>
              <a:rPr lang="en-US" sz="2000" dirty="0" smtClean="0"/>
              <a:t> BIT)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err="1" smtClean="0"/>
              <a:t>Pošto</a:t>
            </a:r>
            <a:r>
              <a:rPr lang="en-US" sz="2000" dirty="0" smtClean="0"/>
              <a:t> je </a:t>
            </a:r>
            <a:r>
              <a:rPr lang="en-US" sz="2000" dirty="0" err="1" smtClean="0"/>
              <a:t>količina</a:t>
            </a:r>
            <a:r>
              <a:rPr lang="en-US" sz="2000" dirty="0" smtClean="0"/>
              <a:t> info</a:t>
            </a:r>
            <a:r>
              <a:rPr lang="sr-Latn-ME" sz="2000" dirty="0" smtClean="0"/>
              <a:t>r</a:t>
            </a:r>
            <a:r>
              <a:rPr lang="en-US" sz="2000" dirty="0" err="1" smtClean="0"/>
              <a:t>macija</a:t>
            </a:r>
            <a:r>
              <a:rPr lang="en-US" sz="2000" dirty="0" smtClean="0"/>
              <a:t> </a:t>
            </a:r>
            <a:r>
              <a:rPr lang="en-US" sz="2000" dirty="0" err="1" smtClean="0"/>
              <a:t>koje</a:t>
            </a:r>
            <a:r>
              <a:rPr lang="en-US" sz="2000" dirty="0" smtClean="0"/>
              <a:t> </a:t>
            </a:r>
            <a:r>
              <a:rPr lang="en-US" sz="2000" dirty="0" err="1" smtClean="0"/>
              <a:t>može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se </a:t>
            </a:r>
            <a:r>
              <a:rPr lang="en-US" sz="2000" dirty="0" err="1" smtClean="0"/>
              <a:t>uskladišti</a:t>
            </a:r>
            <a:r>
              <a:rPr lang="en-US" sz="2000" dirty="0" smtClean="0"/>
              <a:t> u </a:t>
            </a:r>
            <a:r>
              <a:rPr lang="en-US" sz="2000" dirty="0" err="1" smtClean="0"/>
              <a:t>jedno</a:t>
            </a:r>
            <a:r>
              <a:rPr lang="en-US" sz="2000" dirty="0" smtClean="0"/>
              <a:t> </a:t>
            </a:r>
            <a:r>
              <a:rPr lang="en-US" sz="2000" dirty="0" err="1" smtClean="0"/>
              <a:t>ovako</a:t>
            </a:r>
            <a:r>
              <a:rPr lang="en-US" sz="2000" dirty="0" smtClean="0"/>
              <a:t> </a:t>
            </a:r>
            <a:r>
              <a:rPr lang="en-US" sz="2000" dirty="0" err="1" smtClean="0"/>
              <a:t>kolo</a:t>
            </a:r>
            <a:r>
              <a:rPr lang="en-US" sz="2000" dirty="0" smtClean="0"/>
              <a:t> </a:t>
            </a:r>
            <a:r>
              <a:rPr lang="en-US" sz="2000" dirty="0" err="1" smtClean="0"/>
              <a:t>suviše</a:t>
            </a:r>
            <a:r>
              <a:rPr lang="en-US" sz="2000" dirty="0" smtClean="0"/>
              <a:t> mala, </a:t>
            </a:r>
            <a:r>
              <a:rPr lang="en-US" sz="2000" dirty="0" err="1" smtClean="0"/>
              <a:t>bitovi</a:t>
            </a:r>
            <a:r>
              <a:rPr lang="en-US" sz="2000" dirty="0" smtClean="0"/>
              <a:t> se u </a:t>
            </a:r>
            <a:r>
              <a:rPr lang="en-US" sz="2000" dirty="0" err="1" smtClean="0"/>
              <a:t>memoriji</a:t>
            </a:r>
            <a:r>
              <a:rPr lang="en-US" sz="2000" dirty="0" smtClean="0"/>
              <a:t> </a:t>
            </a:r>
            <a:r>
              <a:rPr lang="en-US" sz="2000" dirty="0" err="1" smtClean="0"/>
              <a:t>udružuju</a:t>
            </a:r>
            <a:r>
              <a:rPr lang="en-US" sz="2000" dirty="0" smtClean="0"/>
              <a:t> u </a:t>
            </a:r>
            <a:r>
              <a:rPr lang="en-US" sz="2000" dirty="0" err="1" smtClean="0"/>
              <a:t>grupe</a:t>
            </a:r>
            <a:r>
              <a:rPr lang="en-US" sz="2000" dirty="0" smtClean="0"/>
              <a:t>(</a:t>
            </a:r>
            <a:r>
              <a:rPr lang="en-US" sz="2000" dirty="0" err="1" smtClean="0"/>
              <a:t>registre</a:t>
            </a:r>
            <a:r>
              <a:rPr lang="en-US" sz="2000" dirty="0" smtClean="0"/>
              <a:t>), </a:t>
            </a:r>
            <a:r>
              <a:rPr lang="en-US" sz="2000" dirty="0" err="1" smtClean="0"/>
              <a:t>kod</a:t>
            </a:r>
            <a:r>
              <a:rPr lang="en-US" sz="2000" dirty="0" smtClean="0"/>
              <a:t> PC </a:t>
            </a:r>
            <a:r>
              <a:rPr lang="en-US" sz="2000" dirty="0" err="1" smtClean="0"/>
              <a:t>računara</a:t>
            </a:r>
            <a:r>
              <a:rPr lang="en-US" sz="2000" dirty="0" smtClean="0"/>
              <a:t> </a:t>
            </a:r>
            <a:r>
              <a:rPr lang="en-US" sz="2000" dirty="0" err="1" smtClean="0"/>
              <a:t>dužine</a:t>
            </a:r>
            <a:r>
              <a:rPr lang="en-US" sz="2000" dirty="0" smtClean="0"/>
              <a:t> 8 </a:t>
            </a:r>
            <a:r>
              <a:rPr lang="en-US" sz="2000" dirty="0" err="1" smtClean="0"/>
              <a:t>bita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err="1" smtClean="0"/>
              <a:t>Ovakva</a:t>
            </a:r>
            <a:r>
              <a:rPr lang="en-US" sz="2000" dirty="0" smtClean="0"/>
              <a:t> </a:t>
            </a:r>
            <a:r>
              <a:rPr lang="en-US" sz="2000" dirty="0" err="1" smtClean="0"/>
              <a:t>grupa</a:t>
            </a:r>
            <a:r>
              <a:rPr lang="en-US" sz="2000" dirty="0" smtClean="0"/>
              <a:t> </a:t>
            </a:r>
            <a:r>
              <a:rPr lang="en-US" sz="2000" dirty="0" err="1" smtClean="0"/>
              <a:t>zove</a:t>
            </a:r>
            <a:r>
              <a:rPr lang="en-US" sz="2000" dirty="0" smtClean="0"/>
              <a:t> se </a:t>
            </a:r>
            <a:r>
              <a:rPr lang="en-US" sz="2000" dirty="0" err="1" smtClean="0"/>
              <a:t>bajt</a:t>
            </a:r>
            <a:r>
              <a:rPr lang="en-US" sz="2000" dirty="0" smtClean="0"/>
              <a:t> (BYTE)</a:t>
            </a:r>
            <a:r>
              <a:rPr lang="sr-Latn-ME" sz="2000" dirty="0" smtClean="0"/>
              <a:t>.</a:t>
            </a:r>
          </a:p>
          <a:p>
            <a:pPr algn="just"/>
            <a:r>
              <a:rPr lang="en-US" sz="2000" dirty="0" err="1" smtClean="0"/>
              <a:t>Jedan</a:t>
            </a:r>
            <a:r>
              <a:rPr lang="en-US" sz="2000" dirty="0" smtClean="0"/>
              <a:t> </a:t>
            </a:r>
            <a:r>
              <a:rPr lang="en-US" sz="2000" dirty="0" err="1" smtClean="0"/>
              <a:t>bajt</a:t>
            </a:r>
            <a:r>
              <a:rPr lang="en-US" sz="2000" dirty="0" smtClean="0"/>
              <a:t> ( 8 </a:t>
            </a:r>
            <a:r>
              <a:rPr lang="en-US" sz="2000" dirty="0" err="1" smtClean="0"/>
              <a:t>bita</a:t>
            </a:r>
            <a:r>
              <a:rPr lang="en-US" sz="2000" dirty="0" smtClean="0"/>
              <a:t>) </a:t>
            </a:r>
            <a:r>
              <a:rPr lang="en-US" sz="2000" dirty="0" err="1" smtClean="0"/>
              <a:t>ima</a:t>
            </a:r>
            <a:r>
              <a:rPr lang="en-US" sz="2000" dirty="0" smtClean="0"/>
              <a:t> 256 </a:t>
            </a:r>
            <a:r>
              <a:rPr lang="en-US" sz="2000" dirty="0" err="1" smtClean="0"/>
              <a:t>različitih</a:t>
            </a:r>
            <a:r>
              <a:rPr lang="en-US" sz="2000" dirty="0" smtClean="0"/>
              <a:t> </a:t>
            </a:r>
            <a:r>
              <a:rPr lang="en-US" sz="2000" dirty="0" err="1" smtClean="0"/>
              <a:t>kombinacija</a:t>
            </a:r>
            <a:r>
              <a:rPr lang="en-US" sz="2000" dirty="0" smtClean="0"/>
              <a:t> 0,1 </a:t>
            </a:r>
            <a:r>
              <a:rPr lang="sr-Latn-ME" sz="2000" dirty="0" smtClean="0"/>
              <a:t>(</a:t>
            </a:r>
            <a:r>
              <a:rPr lang="en-US" sz="2000" dirty="0" smtClean="0"/>
              <a:t>2</a:t>
            </a:r>
            <a:r>
              <a:rPr lang="en-US" sz="2000" baseline="30000" dirty="0" smtClean="0"/>
              <a:t>8</a:t>
            </a:r>
            <a:r>
              <a:rPr lang="sr-Latn-ME" sz="2000" dirty="0" smtClean="0"/>
              <a:t> ).</a:t>
            </a:r>
            <a:endParaRPr lang="en-US" sz="2000" dirty="0" smtClean="0"/>
          </a:p>
          <a:p>
            <a:pPr algn="just"/>
            <a:endParaRPr lang="sr-Latn-ME" sz="2000" dirty="0" smtClean="0"/>
          </a:p>
          <a:p>
            <a:pPr algn="just"/>
            <a:r>
              <a:rPr lang="en-US" sz="2000" dirty="0" err="1" smtClean="0"/>
              <a:t>Svaka</a:t>
            </a:r>
            <a:r>
              <a:rPr lang="en-US" sz="2000" dirty="0" smtClean="0"/>
              <a:t> </a:t>
            </a:r>
            <a:r>
              <a:rPr lang="en-US" sz="2000" dirty="0" err="1" smtClean="0"/>
              <a:t>grupa</a:t>
            </a:r>
            <a:r>
              <a:rPr lang="en-US" sz="2000" dirty="0" smtClean="0"/>
              <a:t> </a:t>
            </a:r>
            <a:r>
              <a:rPr lang="en-US" sz="2000" dirty="0" err="1" smtClean="0"/>
              <a:t>bitova</a:t>
            </a:r>
            <a:r>
              <a:rPr lang="en-US" sz="2000" dirty="0" smtClean="0"/>
              <a:t> (</a:t>
            </a:r>
            <a:r>
              <a:rPr lang="en-US" sz="2000" dirty="0" err="1" smtClean="0"/>
              <a:t>bajt</a:t>
            </a:r>
            <a:r>
              <a:rPr lang="en-US" sz="2000" dirty="0" smtClean="0"/>
              <a:t>) </a:t>
            </a:r>
            <a:r>
              <a:rPr lang="en-US" sz="2000" dirty="0" err="1" smtClean="0"/>
              <a:t>ima</a:t>
            </a:r>
            <a:r>
              <a:rPr lang="en-US" sz="2000" dirty="0" smtClean="0"/>
              <a:t> </a:t>
            </a:r>
            <a:r>
              <a:rPr lang="en-US" sz="2000" dirty="0" err="1" smtClean="0"/>
              <a:t>svoju</a:t>
            </a:r>
            <a:r>
              <a:rPr lang="en-US" sz="2000" dirty="0" smtClean="0"/>
              <a:t> </a:t>
            </a:r>
            <a:r>
              <a:rPr lang="en-US" sz="2000" dirty="0" err="1" smtClean="0"/>
              <a:t>adresu</a:t>
            </a:r>
            <a:r>
              <a:rPr lang="en-US" sz="2000" dirty="0" smtClean="0"/>
              <a:t> </a:t>
            </a:r>
            <a:r>
              <a:rPr lang="en-US" sz="2000" dirty="0" err="1" smtClean="0"/>
              <a:t>pomoću</a:t>
            </a:r>
            <a:r>
              <a:rPr lang="en-US" sz="2000" dirty="0" smtClean="0"/>
              <a:t> </a:t>
            </a:r>
            <a:r>
              <a:rPr lang="en-US" sz="2000" dirty="0" err="1" smtClean="0"/>
              <a:t>koje</a:t>
            </a:r>
            <a:r>
              <a:rPr lang="en-US" sz="2000" dirty="0" smtClean="0"/>
              <a:t> se </a:t>
            </a:r>
            <a:r>
              <a:rPr lang="en-US" sz="2000" dirty="0" err="1" smtClean="0"/>
              <a:t>učitava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pamti</a:t>
            </a:r>
            <a:r>
              <a:rPr lang="sr-Latn-ME" sz="2000" dirty="0" smtClean="0"/>
              <a:t>.  Bitovi se mogu još grupisati u registre od 16, 32, 64 i 128 bita.</a:t>
            </a:r>
            <a:endParaRPr lang="en-US" sz="2000" dirty="0" smtClean="0"/>
          </a:p>
          <a:p>
            <a:endParaRPr lang="sr-Latn-ME" sz="2000" dirty="0" smtClean="0"/>
          </a:p>
          <a:p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229600" cy="4975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400" b="1" dirty="0" smtClean="0"/>
              <a:t>Brojni sistemi</a:t>
            </a:r>
          </a:p>
          <a:p>
            <a:endParaRPr lang="sr-Latn-ME" sz="2000" dirty="0" smtClean="0"/>
          </a:p>
          <a:p>
            <a:r>
              <a:rPr lang="en-US" sz="2000" dirty="0" smtClean="0"/>
              <a:t>U </a:t>
            </a:r>
            <a:r>
              <a:rPr lang="en-US" sz="2000" dirty="0" err="1" smtClean="0"/>
              <a:t>svakodnevnom</a:t>
            </a:r>
            <a:r>
              <a:rPr lang="en-US" sz="2000" dirty="0" smtClean="0"/>
              <a:t> </a:t>
            </a:r>
            <a:r>
              <a:rPr lang="en-US" sz="2000" dirty="0" err="1" smtClean="0"/>
              <a:t>životu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prikazivanje</a:t>
            </a:r>
            <a:r>
              <a:rPr lang="en-US" sz="2000" dirty="0" smtClean="0"/>
              <a:t> </a:t>
            </a:r>
            <a:r>
              <a:rPr lang="en-US" sz="2000" dirty="0" err="1" smtClean="0"/>
              <a:t>brojeva</a:t>
            </a:r>
            <a:r>
              <a:rPr lang="en-US" sz="2000" dirty="0" smtClean="0"/>
              <a:t> </a:t>
            </a:r>
            <a:r>
              <a:rPr lang="en-US" sz="2000" dirty="0" err="1" smtClean="0"/>
              <a:t>koristi</a:t>
            </a:r>
            <a:r>
              <a:rPr lang="en-US" sz="2000" dirty="0" smtClean="0"/>
              <a:t> se </a:t>
            </a:r>
            <a:r>
              <a:rPr lang="en-US" sz="2000" b="1" dirty="0" err="1" smtClean="0"/>
              <a:t>decimalni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brojni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sistem</a:t>
            </a:r>
            <a:r>
              <a:rPr lang="sr-Latn-ME" sz="2000" b="1" dirty="0" smtClean="0"/>
              <a:t>.</a:t>
            </a:r>
          </a:p>
          <a:p>
            <a:endParaRPr lang="sr-Latn-ME" sz="2000" dirty="0" smtClean="0"/>
          </a:p>
          <a:p>
            <a:r>
              <a:rPr lang="sv-SE" sz="2000" dirty="0" smtClean="0"/>
              <a:t>Za rad računara koristi se </a:t>
            </a:r>
            <a:r>
              <a:rPr lang="sv-SE" sz="2000" b="1" dirty="0" smtClean="0"/>
              <a:t>binarni brojni sistem</a:t>
            </a:r>
            <a:r>
              <a:rPr lang="sr-Latn-ME" sz="2000" dirty="0" smtClean="0"/>
              <a:t>.</a:t>
            </a:r>
          </a:p>
          <a:p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prikazivanje</a:t>
            </a:r>
            <a:r>
              <a:rPr lang="en-US" sz="2000" dirty="0" smtClean="0"/>
              <a:t> </a:t>
            </a:r>
            <a:r>
              <a:rPr lang="en-US" sz="2000" dirty="0" err="1" smtClean="0"/>
              <a:t>podataka</a:t>
            </a:r>
            <a:r>
              <a:rPr lang="en-US" sz="2000" dirty="0" smtClean="0"/>
              <a:t> u </a:t>
            </a:r>
            <a:r>
              <a:rPr lang="en-US" sz="2000" dirty="0" err="1" smtClean="0"/>
              <a:t>binarnom</a:t>
            </a:r>
            <a:r>
              <a:rPr lang="en-US" sz="2000" dirty="0" smtClean="0"/>
              <a:t> </a:t>
            </a:r>
            <a:r>
              <a:rPr lang="en-US" sz="2000" dirty="0" err="1" smtClean="0"/>
              <a:t>brojnom</a:t>
            </a:r>
            <a:r>
              <a:rPr lang="en-US" sz="2000" dirty="0" smtClean="0"/>
              <a:t> </a:t>
            </a:r>
            <a:r>
              <a:rPr lang="en-US" sz="2000" dirty="0" err="1" smtClean="0"/>
              <a:t>sistemu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se ne bi</a:t>
            </a:r>
            <a:r>
              <a:rPr lang="sr-Latn-ME" sz="2000" dirty="0" smtClean="0"/>
              <a:t> </a:t>
            </a:r>
            <a:r>
              <a:rPr lang="en-US" sz="2000" dirty="0" err="1" smtClean="0"/>
              <a:t>radilo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dugačkim</a:t>
            </a:r>
            <a:r>
              <a:rPr lang="sr-Latn-ME" sz="2000" dirty="0" smtClean="0"/>
              <a:t> </a:t>
            </a:r>
            <a:r>
              <a:rPr lang="en-US" sz="2000" dirty="0" err="1" smtClean="0"/>
              <a:t>nizovima</a:t>
            </a:r>
            <a:r>
              <a:rPr lang="en-US" sz="2000" dirty="0" smtClean="0"/>
              <a:t> </a:t>
            </a:r>
            <a:r>
              <a:rPr lang="en-US" sz="2000" dirty="0" err="1" smtClean="0"/>
              <a:t>binarnih</a:t>
            </a:r>
            <a:r>
              <a:rPr lang="en-US" sz="2000" dirty="0" smtClean="0"/>
              <a:t> </a:t>
            </a:r>
            <a:r>
              <a:rPr lang="en-US" sz="2000" dirty="0" err="1" smtClean="0"/>
              <a:t>cifara</a:t>
            </a:r>
            <a:r>
              <a:rPr lang="en-US" sz="2000" dirty="0" smtClean="0"/>
              <a:t> </a:t>
            </a:r>
            <a:r>
              <a:rPr lang="en-US" sz="2000" dirty="0" err="1" smtClean="0"/>
              <a:t>koristi</a:t>
            </a:r>
            <a:r>
              <a:rPr lang="en-US" sz="2000" dirty="0" smtClean="0"/>
              <a:t> se </a:t>
            </a:r>
            <a:r>
              <a:rPr lang="en-US" sz="2000" b="1" dirty="0" err="1" smtClean="0"/>
              <a:t>heksadecimalni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brojni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sistem</a:t>
            </a:r>
            <a:r>
              <a:rPr lang="sr-Latn-ME" sz="2000" b="1" dirty="0" smtClean="0"/>
              <a:t>.</a:t>
            </a:r>
          </a:p>
          <a:p>
            <a:endParaRPr lang="sr-Latn-ME" sz="2000" b="1" dirty="0" smtClean="0"/>
          </a:p>
          <a:p>
            <a:endParaRPr lang="sr-Latn-ME" sz="2000" baseline="30000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sv-SE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409950"/>
            <a:ext cx="67056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nd_1977_slide">
  <a:themeElements>
    <a:clrScheme name="ind_1977_slide 1">
      <a:dk1>
        <a:srgbClr val="000000"/>
      </a:dk1>
      <a:lt1>
        <a:srgbClr val="B9D3EE"/>
      </a:lt1>
      <a:dk2>
        <a:srgbClr val="000000"/>
      </a:dk2>
      <a:lt2>
        <a:srgbClr val="B2B2B2"/>
      </a:lt2>
      <a:accent1>
        <a:srgbClr val="D2E3F4"/>
      </a:accent1>
      <a:accent2>
        <a:srgbClr val="679FDA"/>
      </a:accent2>
      <a:accent3>
        <a:srgbClr val="D9E6F5"/>
      </a:accent3>
      <a:accent4>
        <a:srgbClr val="000000"/>
      </a:accent4>
      <a:accent5>
        <a:srgbClr val="E5EFF8"/>
      </a:accent5>
      <a:accent6>
        <a:srgbClr val="5D90C5"/>
      </a:accent6>
      <a:hlink>
        <a:srgbClr val="2865A4"/>
      </a:hlink>
      <a:folHlink>
        <a:srgbClr val="2E4C6B"/>
      </a:folHlink>
    </a:clrScheme>
    <a:fontScheme name="ind_1977_slid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d_1977_slide 1">
        <a:dk1>
          <a:srgbClr val="000000"/>
        </a:dk1>
        <a:lt1>
          <a:srgbClr val="B9D3EE"/>
        </a:lt1>
        <a:dk2>
          <a:srgbClr val="000000"/>
        </a:dk2>
        <a:lt2>
          <a:srgbClr val="B2B2B2"/>
        </a:lt2>
        <a:accent1>
          <a:srgbClr val="D2E3F4"/>
        </a:accent1>
        <a:accent2>
          <a:srgbClr val="679FDA"/>
        </a:accent2>
        <a:accent3>
          <a:srgbClr val="D9E6F5"/>
        </a:accent3>
        <a:accent4>
          <a:srgbClr val="000000"/>
        </a:accent4>
        <a:accent5>
          <a:srgbClr val="E5EFF8"/>
        </a:accent5>
        <a:accent6>
          <a:srgbClr val="5D90C5"/>
        </a:accent6>
        <a:hlink>
          <a:srgbClr val="2865A4"/>
        </a:hlink>
        <a:folHlink>
          <a:srgbClr val="2E4C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977_slide 2">
        <a:dk1>
          <a:srgbClr val="000000"/>
        </a:dk1>
        <a:lt1>
          <a:srgbClr val="B9D3EE"/>
        </a:lt1>
        <a:dk2>
          <a:srgbClr val="000000"/>
        </a:dk2>
        <a:lt2>
          <a:srgbClr val="B2B2B2"/>
        </a:lt2>
        <a:accent1>
          <a:srgbClr val="66B9CC"/>
        </a:accent1>
        <a:accent2>
          <a:srgbClr val="6666CC"/>
        </a:accent2>
        <a:accent3>
          <a:srgbClr val="D9E6F5"/>
        </a:accent3>
        <a:accent4>
          <a:srgbClr val="000000"/>
        </a:accent4>
        <a:accent5>
          <a:srgbClr val="B8D9E2"/>
        </a:accent5>
        <a:accent6>
          <a:srgbClr val="5C5CB9"/>
        </a:accent6>
        <a:hlink>
          <a:srgbClr val="2E4C6B"/>
        </a:hlink>
        <a:folHlink>
          <a:srgbClr val="2E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977_slide 3">
        <a:dk1>
          <a:srgbClr val="000000"/>
        </a:dk1>
        <a:lt1>
          <a:srgbClr val="B9D3EE"/>
        </a:lt1>
        <a:dk2>
          <a:srgbClr val="000000"/>
        </a:dk2>
        <a:lt2>
          <a:srgbClr val="B2B2B2"/>
        </a:lt2>
        <a:accent1>
          <a:srgbClr val="C56230"/>
        </a:accent1>
        <a:accent2>
          <a:srgbClr val="B69715"/>
        </a:accent2>
        <a:accent3>
          <a:srgbClr val="D9E6F5"/>
        </a:accent3>
        <a:accent4>
          <a:srgbClr val="000000"/>
        </a:accent4>
        <a:accent5>
          <a:srgbClr val="DFB7AD"/>
        </a:accent5>
        <a:accent6>
          <a:srgbClr val="A58812"/>
        </a:accent6>
        <a:hlink>
          <a:srgbClr val="2E4C6B"/>
        </a:hlink>
        <a:folHlink>
          <a:srgbClr val="6B512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977_slide 4">
        <a:dk1>
          <a:srgbClr val="000000"/>
        </a:dk1>
        <a:lt1>
          <a:srgbClr val="B9D3EE"/>
        </a:lt1>
        <a:dk2>
          <a:srgbClr val="000000"/>
        </a:dk2>
        <a:lt2>
          <a:srgbClr val="B2B2B2"/>
        </a:lt2>
        <a:accent1>
          <a:srgbClr val="B46E17"/>
        </a:accent1>
        <a:accent2>
          <a:srgbClr val="A7BC2E"/>
        </a:accent2>
        <a:accent3>
          <a:srgbClr val="D9E6F5"/>
        </a:accent3>
        <a:accent4>
          <a:srgbClr val="000000"/>
        </a:accent4>
        <a:accent5>
          <a:srgbClr val="D6BAAB"/>
        </a:accent5>
        <a:accent6>
          <a:srgbClr val="97AA29"/>
        </a:accent6>
        <a:hlink>
          <a:srgbClr val="2E4C6B"/>
        </a:hlink>
        <a:folHlink>
          <a:srgbClr val="6B2E6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977_slid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2E3F4"/>
        </a:accent1>
        <a:accent2>
          <a:srgbClr val="679FDA"/>
        </a:accent2>
        <a:accent3>
          <a:srgbClr val="FFFFFF"/>
        </a:accent3>
        <a:accent4>
          <a:srgbClr val="000000"/>
        </a:accent4>
        <a:accent5>
          <a:srgbClr val="E5EFF8"/>
        </a:accent5>
        <a:accent6>
          <a:srgbClr val="5D90C5"/>
        </a:accent6>
        <a:hlink>
          <a:srgbClr val="2865A4"/>
        </a:hlink>
        <a:folHlink>
          <a:srgbClr val="2E4C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977_slid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B9CC"/>
        </a:accent1>
        <a:accent2>
          <a:srgbClr val="6666CC"/>
        </a:accent2>
        <a:accent3>
          <a:srgbClr val="FFFFFF"/>
        </a:accent3>
        <a:accent4>
          <a:srgbClr val="000000"/>
        </a:accent4>
        <a:accent5>
          <a:srgbClr val="B8D9E2"/>
        </a:accent5>
        <a:accent6>
          <a:srgbClr val="5C5CB9"/>
        </a:accent6>
        <a:hlink>
          <a:srgbClr val="2E4C6B"/>
        </a:hlink>
        <a:folHlink>
          <a:srgbClr val="2E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977_slid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56230"/>
        </a:accent1>
        <a:accent2>
          <a:srgbClr val="B69715"/>
        </a:accent2>
        <a:accent3>
          <a:srgbClr val="FFFFFF"/>
        </a:accent3>
        <a:accent4>
          <a:srgbClr val="000000"/>
        </a:accent4>
        <a:accent5>
          <a:srgbClr val="DFB7AD"/>
        </a:accent5>
        <a:accent6>
          <a:srgbClr val="A58812"/>
        </a:accent6>
        <a:hlink>
          <a:srgbClr val="2E4C6B"/>
        </a:hlink>
        <a:folHlink>
          <a:srgbClr val="6B512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977_slid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46E17"/>
        </a:accent1>
        <a:accent2>
          <a:srgbClr val="A7BC2E"/>
        </a:accent2>
        <a:accent3>
          <a:srgbClr val="FFFFFF"/>
        </a:accent3>
        <a:accent4>
          <a:srgbClr val="000000"/>
        </a:accent4>
        <a:accent5>
          <a:srgbClr val="D6BAAB"/>
        </a:accent5>
        <a:accent6>
          <a:srgbClr val="97AA29"/>
        </a:accent6>
        <a:hlink>
          <a:srgbClr val="2E4C6B"/>
        </a:hlink>
        <a:folHlink>
          <a:srgbClr val="6B2E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nd_1977_slide">
  <a:themeElements>
    <a:clrScheme name="1_ind_1977_slide 1">
      <a:dk1>
        <a:srgbClr val="000000"/>
      </a:dk1>
      <a:lt1>
        <a:srgbClr val="B9D3EE"/>
      </a:lt1>
      <a:dk2>
        <a:srgbClr val="000000"/>
      </a:dk2>
      <a:lt2>
        <a:srgbClr val="B2B2B2"/>
      </a:lt2>
      <a:accent1>
        <a:srgbClr val="D2E3F4"/>
      </a:accent1>
      <a:accent2>
        <a:srgbClr val="679FDA"/>
      </a:accent2>
      <a:accent3>
        <a:srgbClr val="D9E6F5"/>
      </a:accent3>
      <a:accent4>
        <a:srgbClr val="000000"/>
      </a:accent4>
      <a:accent5>
        <a:srgbClr val="E5EFF8"/>
      </a:accent5>
      <a:accent6>
        <a:srgbClr val="5D90C5"/>
      </a:accent6>
      <a:hlink>
        <a:srgbClr val="2865A4"/>
      </a:hlink>
      <a:folHlink>
        <a:srgbClr val="2E4C6B"/>
      </a:folHlink>
    </a:clrScheme>
    <a:fontScheme name="1_ind_1977_slid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ind_1977_slide 1">
        <a:dk1>
          <a:srgbClr val="000000"/>
        </a:dk1>
        <a:lt1>
          <a:srgbClr val="B9D3EE"/>
        </a:lt1>
        <a:dk2>
          <a:srgbClr val="000000"/>
        </a:dk2>
        <a:lt2>
          <a:srgbClr val="B2B2B2"/>
        </a:lt2>
        <a:accent1>
          <a:srgbClr val="D2E3F4"/>
        </a:accent1>
        <a:accent2>
          <a:srgbClr val="679FDA"/>
        </a:accent2>
        <a:accent3>
          <a:srgbClr val="D9E6F5"/>
        </a:accent3>
        <a:accent4>
          <a:srgbClr val="000000"/>
        </a:accent4>
        <a:accent5>
          <a:srgbClr val="E5EFF8"/>
        </a:accent5>
        <a:accent6>
          <a:srgbClr val="5D90C5"/>
        </a:accent6>
        <a:hlink>
          <a:srgbClr val="2865A4"/>
        </a:hlink>
        <a:folHlink>
          <a:srgbClr val="2E4C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d_1977_slide 2">
        <a:dk1>
          <a:srgbClr val="000000"/>
        </a:dk1>
        <a:lt1>
          <a:srgbClr val="B9D3EE"/>
        </a:lt1>
        <a:dk2>
          <a:srgbClr val="000000"/>
        </a:dk2>
        <a:lt2>
          <a:srgbClr val="B2B2B2"/>
        </a:lt2>
        <a:accent1>
          <a:srgbClr val="66B9CC"/>
        </a:accent1>
        <a:accent2>
          <a:srgbClr val="6666CC"/>
        </a:accent2>
        <a:accent3>
          <a:srgbClr val="D9E6F5"/>
        </a:accent3>
        <a:accent4>
          <a:srgbClr val="000000"/>
        </a:accent4>
        <a:accent5>
          <a:srgbClr val="B8D9E2"/>
        </a:accent5>
        <a:accent6>
          <a:srgbClr val="5C5CB9"/>
        </a:accent6>
        <a:hlink>
          <a:srgbClr val="2E4C6B"/>
        </a:hlink>
        <a:folHlink>
          <a:srgbClr val="2E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d_1977_slide 3">
        <a:dk1>
          <a:srgbClr val="000000"/>
        </a:dk1>
        <a:lt1>
          <a:srgbClr val="B9D3EE"/>
        </a:lt1>
        <a:dk2>
          <a:srgbClr val="000000"/>
        </a:dk2>
        <a:lt2>
          <a:srgbClr val="B2B2B2"/>
        </a:lt2>
        <a:accent1>
          <a:srgbClr val="C56230"/>
        </a:accent1>
        <a:accent2>
          <a:srgbClr val="B69715"/>
        </a:accent2>
        <a:accent3>
          <a:srgbClr val="D9E6F5"/>
        </a:accent3>
        <a:accent4>
          <a:srgbClr val="000000"/>
        </a:accent4>
        <a:accent5>
          <a:srgbClr val="DFB7AD"/>
        </a:accent5>
        <a:accent6>
          <a:srgbClr val="A58812"/>
        </a:accent6>
        <a:hlink>
          <a:srgbClr val="2E4C6B"/>
        </a:hlink>
        <a:folHlink>
          <a:srgbClr val="6B512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d_1977_slide 4">
        <a:dk1>
          <a:srgbClr val="000000"/>
        </a:dk1>
        <a:lt1>
          <a:srgbClr val="B9D3EE"/>
        </a:lt1>
        <a:dk2>
          <a:srgbClr val="000000"/>
        </a:dk2>
        <a:lt2>
          <a:srgbClr val="B2B2B2"/>
        </a:lt2>
        <a:accent1>
          <a:srgbClr val="B46E17"/>
        </a:accent1>
        <a:accent2>
          <a:srgbClr val="A7BC2E"/>
        </a:accent2>
        <a:accent3>
          <a:srgbClr val="D9E6F5"/>
        </a:accent3>
        <a:accent4>
          <a:srgbClr val="000000"/>
        </a:accent4>
        <a:accent5>
          <a:srgbClr val="D6BAAB"/>
        </a:accent5>
        <a:accent6>
          <a:srgbClr val="97AA29"/>
        </a:accent6>
        <a:hlink>
          <a:srgbClr val="2E4C6B"/>
        </a:hlink>
        <a:folHlink>
          <a:srgbClr val="6B2E6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d_1977_slid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2E3F4"/>
        </a:accent1>
        <a:accent2>
          <a:srgbClr val="679FDA"/>
        </a:accent2>
        <a:accent3>
          <a:srgbClr val="FFFFFF"/>
        </a:accent3>
        <a:accent4>
          <a:srgbClr val="000000"/>
        </a:accent4>
        <a:accent5>
          <a:srgbClr val="E5EFF8"/>
        </a:accent5>
        <a:accent6>
          <a:srgbClr val="5D90C5"/>
        </a:accent6>
        <a:hlink>
          <a:srgbClr val="2865A4"/>
        </a:hlink>
        <a:folHlink>
          <a:srgbClr val="2E4C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d_1977_slid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B9CC"/>
        </a:accent1>
        <a:accent2>
          <a:srgbClr val="6666CC"/>
        </a:accent2>
        <a:accent3>
          <a:srgbClr val="FFFFFF"/>
        </a:accent3>
        <a:accent4>
          <a:srgbClr val="000000"/>
        </a:accent4>
        <a:accent5>
          <a:srgbClr val="B8D9E2"/>
        </a:accent5>
        <a:accent6>
          <a:srgbClr val="5C5CB9"/>
        </a:accent6>
        <a:hlink>
          <a:srgbClr val="2E4C6B"/>
        </a:hlink>
        <a:folHlink>
          <a:srgbClr val="2E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d_1977_slid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56230"/>
        </a:accent1>
        <a:accent2>
          <a:srgbClr val="B69715"/>
        </a:accent2>
        <a:accent3>
          <a:srgbClr val="FFFFFF"/>
        </a:accent3>
        <a:accent4>
          <a:srgbClr val="000000"/>
        </a:accent4>
        <a:accent5>
          <a:srgbClr val="DFB7AD"/>
        </a:accent5>
        <a:accent6>
          <a:srgbClr val="A58812"/>
        </a:accent6>
        <a:hlink>
          <a:srgbClr val="2E4C6B"/>
        </a:hlink>
        <a:folHlink>
          <a:srgbClr val="6B512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d_1977_slid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46E17"/>
        </a:accent1>
        <a:accent2>
          <a:srgbClr val="A7BC2E"/>
        </a:accent2>
        <a:accent3>
          <a:srgbClr val="FFFFFF"/>
        </a:accent3>
        <a:accent4>
          <a:srgbClr val="000000"/>
        </a:accent4>
        <a:accent5>
          <a:srgbClr val="D6BAAB"/>
        </a:accent5>
        <a:accent6>
          <a:srgbClr val="97AA29"/>
        </a:accent6>
        <a:hlink>
          <a:srgbClr val="2E4C6B"/>
        </a:hlink>
        <a:folHlink>
          <a:srgbClr val="6B2E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Pages>0</Pages>
  <Words>339</Words>
  <Characters>0</Characters>
  <Application>Microsoft Office PowerPoint</Application>
  <DocSecurity>0</DocSecurity>
  <PresentationFormat>On-screen Show (4:3)</PresentationFormat>
  <Lines>0</Lines>
  <Paragraphs>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ind_1977_slide</vt:lpstr>
      <vt:lpstr>1_ind_1977_slide</vt:lpstr>
      <vt:lpstr>Matematičke i logičke osnove računara Čuvanje podataka u računaru</vt:lpstr>
      <vt:lpstr>PowerPoint Presentation</vt:lpstr>
      <vt:lpstr>PowerPoint Presentation</vt:lpstr>
      <vt:lpstr>PowerPoint Presentation</vt:lpstr>
    </vt:vector>
  </TitlesOfParts>
  <Company>HillsOrient</Company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Geetesh Bajaj</dc:creator>
  <cp:lastModifiedBy>aaaaaa</cp:lastModifiedBy>
  <cp:revision>90</cp:revision>
  <cp:lastPrinted>1899-12-30T00:00:00Z</cp:lastPrinted>
  <dcterms:created xsi:type="dcterms:W3CDTF">2001-08-06T05:40:35Z</dcterms:created>
  <dcterms:modified xsi:type="dcterms:W3CDTF">2017-11-07T10:18:22Z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1033-8.1.0.3018</vt:lpwstr>
  </property>
</Properties>
</file>