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4" r:id="rId11"/>
    <p:sldId id="265" r:id="rId12"/>
    <p:sldId id="267" r:id="rId13"/>
    <p:sldId id="268" r:id="rId14"/>
    <p:sldId id="270" r:id="rId15"/>
    <p:sldId id="1044" r:id="rId16"/>
    <p:sldId id="1046" r:id="rId17"/>
    <p:sldId id="1047" r:id="rId18"/>
    <p:sldId id="1048" r:id="rId19"/>
    <p:sldId id="1049" r:id="rId20"/>
    <p:sldId id="1050" r:id="rId21"/>
    <p:sldId id="1051" r:id="rId22"/>
    <p:sldId id="1052" r:id="rId23"/>
    <p:sldId id="1053" r:id="rId24"/>
    <p:sldId id="1054" r:id="rId25"/>
    <p:sldId id="1055" r:id="rId26"/>
    <p:sldId id="1056" r:id="rId27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56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1803400"/>
            <a:ext cx="5825202" cy="1234727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3038125"/>
            <a:ext cx="5825202" cy="822674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46B35-D92A-49A6-ADE9-2C9BB47D8F23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DF5C6-1021-4BC1-9159-A13E66C69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17449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25527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46B35-D92A-49A6-ADE9-2C9BB47D8F23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DF5C6-1021-4BC1-9159-A13E66C69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018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4" y="2724150"/>
            <a:ext cx="5418393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46B35-D92A-49A6-ADE9-2C9BB47D8F23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DF5C6-1021-4BC1-9159-A13E66C69BCE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sz="1350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864297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448991"/>
            <a:ext cx="6447501" cy="1946595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46B35-D92A-49A6-ADE9-2C9BB47D8F23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DF5C6-1021-4BC1-9159-A13E66C69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6311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46B35-D92A-49A6-ADE9-2C9BB47D8F23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DF5C6-1021-4BC1-9159-A13E66C69BCE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114817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57200"/>
            <a:ext cx="6441152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46B35-D92A-49A6-ADE9-2C9BB47D8F23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DF5C6-1021-4BC1-9159-A13E66C69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3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46B35-D92A-49A6-ADE9-2C9BB47D8F23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DF5C6-1021-4BC1-9159-A13E66C69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0251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5" y="457200"/>
            <a:ext cx="978557" cy="3938588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1" y="457200"/>
            <a:ext cx="5295113" cy="393858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46B35-D92A-49A6-ADE9-2C9BB47D8F23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DF5C6-1021-4BC1-9159-A13E66C69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08013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Prilagođeni izgled">
    <p:bg>
      <p:bgPr>
        <a:solidFill>
          <a:srgbClr val="18242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defRPr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>
          <a:xfrm>
            <a:off x="214282" y="4768468"/>
            <a:ext cx="1262058" cy="210725"/>
          </a:xfrm>
        </p:spPr>
        <p:txBody>
          <a:bodyPr/>
          <a:lstStyle>
            <a:lvl1pPr>
              <a:defRPr b="1">
                <a:solidFill>
                  <a:srgbClr val="DF980B"/>
                </a:solidFill>
              </a:defRPr>
            </a:lvl1pPr>
          </a:lstStyle>
          <a:p>
            <a:pPr>
              <a:defRPr/>
            </a:pPr>
            <a:r>
              <a:rPr lang="hr-HR"/>
              <a:t>Sanda, 2015.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C000"/>
                </a:solidFill>
              </a:defRPr>
            </a:lvl1pPr>
          </a:lstStyle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  <p:sp>
        <p:nvSpPr>
          <p:cNvPr id="7" name="Rezervirano mjesto teksta 6"/>
          <p:cNvSpPr>
            <a:spLocks noGrp="1"/>
          </p:cNvSpPr>
          <p:nvPr>
            <p:ph type="body" sz="quarter" idx="13"/>
          </p:nvPr>
        </p:nvSpPr>
        <p:spPr>
          <a:xfrm>
            <a:off x="428596" y="1232288"/>
            <a:ext cx="8358246" cy="3053953"/>
          </a:xfrm>
        </p:spPr>
        <p:txBody>
          <a:bodyPr/>
          <a:lstStyle>
            <a:lvl1pPr>
              <a:buClr>
                <a:srgbClr val="DF980B"/>
              </a:buClr>
              <a:defRPr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buClr>
                <a:srgbClr val="DF980B"/>
              </a:buClr>
              <a:defRPr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2pPr>
            <a:lvl3pPr>
              <a:buClr>
                <a:srgbClr val="DF980B"/>
              </a:buClr>
              <a:defRPr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3pPr>
            <a:lvl4pPr>
              <a:buClr>
                <a:srgbClr val="DF980B"/>
              </a:buCl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4pPr>
            <a:lvl5pPr>
              <a:buClr>
                <a:srgbClr val="DF980B"/>
              </a:buCl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5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</p:spTree>
    <p:extLst>
      <p:ext uri="{BB962C8B-B14F-4D97-AF65-F5344CB8AC3E}">
        <p14:creationId xmlns:p14="http://schemas.microsoft.com/office/powerpoint/2010/main" val="39001247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16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46B35-D92A-49A6-ADE9-2C9BB47D8F23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DF5C6-1021-4BC1-9159-A13E66C69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625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2025651"/>
            <a:ext cx="6447501" cy="1369936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6453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46B35-D92A-49A6-ADE9-2C9BB47D8F23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DF5C6-1021-4BC1-9159-A13E66C69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55765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1620442"/>
            <a:ext cx="3138026" cy="2910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477" y="1620442"/>
            <a:ext cx="3138026" cy="29105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46B35-D92A-49A6-ADE9-2C9BB47D8F23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DF5C6-1021-4BC1-9159-A13E66C69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875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09" y="1620737"/>
            <a:ext cx="3139217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09" y="2052934"/>
            <a:ext cx="3139217" cy="247808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6287" y="1620737"/>
            <a:ext cx="3139214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6288" y="2052934"/>
            <a:ext cx="3139213" cy="247808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46B35-D92A-49A6-ADE9-2C9BB47D8F23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DF5C6-1021-4BC1-9159-A13E66C69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566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46B35-D92A-49A6-ADE9-2C9BB47D8F23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DF5C6-1021-4BC1-9159-A13E66C69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782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46B35-D92A-49A6-ADE9-2C9BB47D8F23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DF5C6-1021-4BC1-9159-A13E66C69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622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123953"/>
            <a:ext cx="2890896" cy="958850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6" y="386193"/>
            <a:ext cx="3385156" cy="414482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082802"/>
            <a:ext cx="2890896" cy="1938337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342797" indent="0">
              <a:buNone/>
              <a:defRPr sz="1050"/>
            </a:lvl2pPr>
            <a:lvl3pPr marL="685595" indent="0">
              <a:buNone/>
              <a:defRPr sz="900"/>
            </a:lvl3pPr>
            <a:lvl4pPr marL="1028392" indent="0">
              <a:buNone/>
              <a:defRPr sz="750"/>
            </a:lvl4pPr>
            <a:lvl5pPr marL="1371188" indent="0">
              <a:buNone/>
              <a:defRPr sz="750"/>
            </a:lvl5pPr>
            <a:lvl6pPr marL="1713986" indent="0">
              <a:buNone/>
              <a:defRPr sz="750"/>
            </a:lvl6pPr>
            <a:lvl7pPr marL="2056783" indent="0">
              <a:buNone/>
              <a:defRPr sz="750"/>
            </a:lvl7pPr>
            <a:lvl8pPr marL="2399580" indent="0">
              <a:buNone/>
              <a:defRPr sz="750"/>
            </a:lvl8pPr>
            <a:lvl9pPr marL="2742377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46B35-D92A-49A6-ADE9-2C9BB47D8F23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DF5C6-1021-4BC1-9159-A13E66C69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267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3600450"/>
            <a:ext cx="6447500" cy="42505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1" y="457200"/>
            <a:ext cx="6447501" cy="2884289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4025504"/>
            <a:ext cx="6447500" cy="505518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46B35-D92A-49A6-ADE9-2C9BB47D8F23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DF5C6-1021-4BC1-9159-A13E66C69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432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1620442"/>
            <a:ext cx="6447501" cy="2910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4531022"/>
            <a:ext cx="68395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946B35-D92A-49A6-ADE9-2C9BB47D8F23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1" y="4531022"/>
            <a:ext cx="472320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2998" y="4531022"/>
            <a:ext cx="5125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fld id="{A39DF5C6-1021-4BC1-9159-A13E66C69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723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0" r:id="rId1"/>
    <p:sldLayoutId id="2147483991" r:id="rId2"/>
    <p:sldLayoutId id="2147483992" r:id="rId3"/>
    <p:sldLayoutId id="2147483993" r:id="rId4"/>
    <p:sldLayoutId id="2147483994" r:id="rId5"/>
    <p:sldLayoutId id="2147483995" r:id="rId6"/>
    <p:sldLayoutId id="2147483996" r:id="rId7"/>
    <p:sldLayoutId id="2147483997" r:id="rId8"/>
    <p:sldLayoutId id="2147483998" r:id="rId9"/>
    <p:sldLayoutId id="2147483999" r:id="rId10"/>
    <p:sldLayoutId id="2147484000" r:id="rId11"/>
    <p:sldLayoutId id="2147484001" r:id="rId12"/>
    <p:sldLayoutId id="2147484002" r:id="rId13"/>
    <p:sldLayoutId id="2147484003" r:id="rId14"/>
    <p:sldLayoutId id="2147484004" r:id="rId15"/>
    <p:sldLayoutId id="2147484005" r:id="rId16"/>
    <p:sldLayoutId id="2147484006" r:id="rId17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sv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9476" y="3415284"/>
            <a:ext cx="6216024" cy="822237"/>
          </a:xfrm>
        </p:spPr>
        <p:txBody>
          <a:bodyPr>
            <a:normAutofit/>
          </a:bodyPr>
          <a:lstStyle/>
          <a:p>
            <a:pPr algn="ctr"/>
            <a:r>
              <a:rPr lang="en-US" sz="3600"/>
              <a:t>MS Office Excel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9476" y="4237521"/>
            <a:ext cx="6216024" cy="351842"/>
          </a:xfrm>
        </p:spPr>
        <p:txBody>
          <a:bodyPr>
            <a:normAutofit/>
          </a:bodyPr>
          <a:lstStyle/>
          <a:p>
            <a:pPr algn="ctr"/>
            <a:r>
              <a:rPr lang="en-US"/>
              <a:t>Funkcije</a:t>
            </a:r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2138F023-8F3C-4231-91E7-9A2900218E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476" y="921946"/>
            <a:ext cx="6216024" cy="2253308"/>
          </a:xfrm>
          <a:prstGeom prst="rect">
            <a:avLst/>
          </a:prstGeom>
        </p:spPr>
      </p:pic>
      <p:sp>
        <p:nvSpPr>
          <p:cNvPr id="4" name="AutoShape 2" descr="Image result for ms exce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5" descr="Image result for ms excel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Image result for ms excel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2927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1" y="1620442"/>
            <a:ext cx="2286017" cy="2910580"/>
          </a:xfrm>
        </p:spPr>
        <p:txBody>
          <a:bodyPr/>
          <a:lstStyle/>
          <a:p>
            <a:r>
              <a:rPr lang="hr-HR" dirty="0"/>
              <a:t>Funkcija </a:t>
            </a:r>
            <a:r>
              <a:rPr lang="en-US" b="1" i="1" dirty="0" err="1"/>
              <a:t>sabira</a:t>
            </a:r>
            <a:r>
              <a:rPr lang="hr-HR" b="1" i="1" dirty="0"/>
              <a:t> brojeve iz odabranog opsega ćelija </a:t>
            </a:r>
            <a:br>
              <a:rPr lang="hr-HR" dirty="0"/>
            </a:br>
            <a:r>
              <a:rPr lang="hr-HR" dirty="0"/>
              <a:t>(moguć je odabir do 255 različitih nizova ćelija).</a:t>
            </a:r>
          </a:p>
          <a:p>
            <a:endParaRPr lang="en-US" dirty="0"/>
          </a:p>
        </p:txBody>
      </p:sp>
      <p:sp>
        <p:nvSpPr>
          <p:cNvPr id="4" name="Rezervirano mjesto broja slajda 4">
            <a:extLst>
              <a:ext uri="{FF2B5EF4-FFF2-40B4-BE49-F238E27FC236}">
                <a16:creationId xmlns:a16="http://schemas.microsoft.com/office/drawing/2014/main" id="{D99AAF9F-F8F0-4F40-9749-708055F60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2400" y="6410332"/>
            <a:ext cx="758825" cy="247650"/>
          </a:xfrm>
        </p:spPr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10</a:t>
            </a:fld>
            <a:endParaRPr lang="hr-HR"/>
          </a:p>
        </p:txBody>
      </p:sp>
      <p:pic>
        <p:nvPicPr>
          <p:cNvPr id="5" name="Slika 6" descr="q1.png">
            <a:extLst>
              <a:ext uri="{FF2B5EF4-FFF2-40B4-BE49-F238E27FC236}">
                <a16:creationId xmlns:a16="http://schemas.microsoft.com/office/drawing/2014/main" id="{A0D3B6F8-F202-40BC-A08E-2AE35A8381D3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29000" y="1038194"/>
            <a:ext cx="3982863" cy="4048156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6" name="AutoShape 5">
            <a:extLst>
              <a:ext uri="{FF2B5EF4-FFF2-40B4-BE49-F238E27FC236}">
                <a16:creationId xmlns:a16="http://schemas.microsoft.com/office/drawing/2014/main" id="{766082BB-1557-497F-A76F-6C34785A11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2140" y="1038194"/>
            <a:ext cx="1849968" cy="326464"/>
          </a:xfrm>
          <a:prstGeom prst="roundRect">
            <a:avLst>
              <a:gd name="adj" fmla="val 16667"/>
            </a:avLst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  <p:sp>
        <p:nvSpPr>
          <p:cNvPr id="7" name="AutoShape 6">
            <a:extLst>
              <a:ext uri="{FF2B5EF4-FFF2-40B4-BE49-F238E27FC236}">
                <a16:creationId xmlns:a16="http://schemas.microsoft.com/office/drawing/2014/main" id="{4BAA86EB-6CF2-40CF-982C-CCD80D1749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4942" y="4591047"/>
            <a:ext cx="1549356" cy="457049"/>
          </a:xfrm>
          <a:prstGeom prst="roundRect">
            <a:avLst>
              <a:gd name="adj" fmla="val 16667"/>
            </a:avLst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  <p:sp>
        <p:nvSpPr>
          <p:cNvPr id="8" name="Line 7">
            <a:extLst>
              <a:ext uri="{FF2B5EF4-FFF2-40B4-BE49-F238E27FC236}">
                <a16:creationId xmlns:a16="http://schemas.microsoft.com/office/drawing/2014/main" id="{68839FF4-AD81-421D-B94A-42EEE369CA5B}"/>
              </a:ext>
            </a:extLst>
          </p:cNvPr>
          <p:cNvSpPr>
            <a:spLocks noChangeShapeType="1"/>
          </p:cNvSpPr>
          <p:nvPr/>
        </p:nvSpPr>
        <p:spPr bwMode="auto">
          <a:xfrm>
            <a:off x="7243715" y="1395385"/>
            <a:ext cx="36998" cy="3199349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stealth" w="lg" len="lg"/>
            <a:tailEnd type="stealth" w="lg" len="lg"/>
          </a:ln>
        </p:spPr>
        <p:txBody>
          <a:bodyPr/>
          <a:lstStyle/>
          <a:p>
            <a:endParaRPr lang="hr-HR"/>
          </a:p>
        </p:txBody>
      </p:sp>
      <p:sp>
        <p:nvSpPr>
          <p:cNvPr id="9" name="AutoShape 11">
            <a:extLst>
              <a:ext uri="{FF2B5EF4-FFF2-40B4-BE49-F238E27FC236}">
                <a16:creationId xmlns:a16="http://schemas.microsoft.com/office/drawing/2014/main" id="{A771656C-8318-45FD-ADDD-0952B989B468}"/>
              </a:ext>
            </a:extLst>
          </p:cNvPr>
          <p:cNvSpPr>
            <a:spLocks/>
          </p:cNvSpPr>
          <p:nvPr/>
        </p:nvSpPr>
        <p:spPr bwMode="auto">
          <a:xfrm>
            <a:off x="4709779" y="1929932"/>
            <a:ext cx="591405" cy="2675647"/>
          </a:xfrm>
          <a:prstGeom prst="leftBrace">
            <a:avLst>
              <a:gd name="adj1" fmla="val 33871"/>
              <a:gd name="adj2" fmla="val 51747"/>
            </a:avLst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  <p:sp>
        <p:nvSpPr>
          <p:cNvPr id="10" name="Text Box 13">
            <a:extLst>
              <a:ext uri="{FF2B5EF4-FFF2-40B4-BE49-F238E27FC236}">
                <a16:creationId xmlns:a16="http://schemas.microsoft.com/office/drawing/2014/main" id="{4D7B9A1A-AAA9-4E4E-80C7-2523ABC1D1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1110" y="3100898"/>
            <a:ext cx="172561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hr-HR" sz="2800" b="1" dirty="0">
                <a:solidFill>
                  <a:srgbClr val="FF0000"/>
                </a:solidFill>
              </a:rPr>
              <a:t>B11:B16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91275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8A196-1369-4BBB-9AFC-55C51C6A9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dirty="0"/>
              <a:t>AVERAGE(broj1;broj2;...)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19301B-0BB4-4054-8F1C-E5B7A2021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001" y="1620442"/>
            <a:ext cx="2311399" cy="2910580"/>
          </a:xfrm>
        </p:spPr>
        <p:txBody>
          <a:bodyPr>
            <a:normAutofit/>
          </a:bodyPr>
          <a:lstStyle/>
          <a:p>
            <a:r>
              <a:rPr lang="hr-HR" spc="-90" dirty="0"/>
              <a:t>Računa </a:t>
            </a:r>
            <a:r>
              <a:rPr lang="hr-HR" b="1" i="1" spc="-90" dirty="0"/>
              <a:t>aritmetičku sredinu (prosjek) brojeva iz odabranog opsega ćelija </a:t>
            </a:r>
            <a:r>
              <a:rPr lang="en-US" b="1" i="1" spc="-90" dirty="0"/>
              <a:t> </a:t>
            </a:r>
            <a:r>
              <a:rPr lang="hr-HR" spc="-90" dirty="0"/>
              <a:t>(moguć je odabir do 255 različitih nizova ćelija).</a:t>
            </a:r>
          </a:p>
          <a:p>
            <a:endParaRPr lang="sr-Latn-ME" dirty="0"/>
          </a:p>
        </p:txBody>
      </p:sp>
      <p:pic>
        <p:nvPicPr>
          <p:cNvPr id="4" name="Slika 6" descr="q1.png">
            <a:extLst>
              <a:ext uri="{FF2B5EF4-FFF2-40B4-BE49-F238E27FC236}">
                <a16:creationId xmlns:a16="http://schemas.microsoft.com/office/drawing/2014/main" id="{222757D4-A56E-4737-A5BB-FC90589E7B3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/>
          <a:srcRect l="6711"/>
          <a:stretch/>
        </p:blipFill>
        <p:spPr>
          <a:xfrm>
            <a:off x="3454450" y="1447800"/>
            <a:ext cx="3671854" cy="3649131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5" name="AutoShape 5">
            <a:extLst>
              <a:ext uri="{FF2B5EF4-FFF2-40B4-BE49-F238E27FC236}">
                <a16:creationId xmlns:a16="http://schemas.microsoft.com/office/drawing/2014/main" id="{A81344E8-9AF6-492E-9FC9-649C9F8608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65849" y="1447800"/>
            <a:ext cx="1308961" cy="302424"/>
          </a:xfrm>
          <a:prstGeom prst="roundRect">
            <a:avLst>
              <a:gd name="adj" fmla="val 16667"/>
            </a:avLst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  <p:sp>
        <p:nvSpPr>
          <p:cNvPr id="6" name="AutoShape 6">
            <a:extLst>
              <a:ext uri="{FF2B5EF4-FFF2-40B4-BE49-F238E27FC236}">
                <a16:creationId xmlns:a16="http://schemas.microsoft.com/office/drawing/2014/main" id="{CE9E46C6-C1E2-4D9C-9C11-1A6C14604F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35397" y="4652542"/>
            <a:ext cx="1939413" cy="444389"/>
          </a:xfrm>
          <a:prstGeom prst="roundRect">
            <a:avLst>
              <a:gd name="adj" fmla="val 16667"/>
            </a:avLst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  <p:sp>
        <p:nvSpPr>
          <p:cNvPr id="7" name="Line 7">
            <a:extLst>
              <a:ext uri="{FF2B5EF4-FFF2-40B4-BE49-F238E27FC236}">
                <a16:creationId xmlns:a16="http://schemas.microsoft.com/office/drawing/2014/main" id="{1B243C68-4D79-4E57-B86A-64798B5A76D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15410" y="1873317"/>
            <a:ext cx="2084" cy="2798034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stealth" w="lg" len="lg"/>
            <a:tailEnd type="stealth" w="lg" len="lg"/>
          </a:ln>
        </p:spPr>
        <p:txBody>
          <a:bodyPr/>
          <a:lstStyle/>
          <a:p>
            <a:endParaRPr lang="hr-HR"/>
          </a:p>
        </p:txBody>
      </p:sp>
      <p:sp>
        <p:nvSpPr>
          <p:cNvPr id="8" name="AutoShape 11">
            <a:extLst>
              <a:ext uri="{FF2B5EF4-FFF2-40B4-BE49-F238E27FC236}">
                <a16:creationId xmlns:a16="http://schemas.microsoft.com/office/drawing/2014/main" id="{E2E853CA-862C-4389-82C3-1B2E1A60A264}"/>
              </a:ext>
            </a:extLst>
          </p:cNvPr>
          <p:cNvSpPr>
            <a:spLocks/>
          </p:cNvSpPr>
          <p:nvPr/>
        </p:nvSpPr>
        <p:spPr bwMode="auto">
          <a:xfrm>
            <a:off x="5006372" y="1962150"/>
            <a:ext cx="610250" cy="2601526"/>
          </a:xfrm>
          <a:prstGeom prst="leftBrace">
            <a:avLst>
              <a:gd name="adj1" fmla="val 33871"/>
              <a:gd name="adj2" fmla="val 52129"/>
            </a:avLst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  <p:sp>
        <p:nvSpPr>
          <p:cNvPr id="9" name="Text Box 13">
            <a:extLst>
              <a:ext uri="{FF2B5EF4-FFF2-40B4-BE49-F238E27FC236}">
                <a16:creationId xmlns:a16="http://schemas.microsoft.com/office/drawing/2014/main" id="{4D2DDBC1-6052-44A1-A3B5-00537E1DE4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4450" y="3272073"/>
            <a:ext cx="136745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hr-HR" sz="2800" b="1" dirty="0">
                <a:solidFill>
                  <a:srgbClr val="FF0000"/>
                </a:solidFill>
              </a:rPr>
              <a:t>B1:B6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65400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846EF5-6226-4D55-A251-611AD574C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7559" y="457200"/>
            <a:ext cx="2796807" cy="99060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hr-HR" sz="2000"/>
              <a:t>COUNT(vrijednost1; vrijednost2;...)</a:t>
            </a:r>
            <a:endParaRPr lang="sr-Latn-ME" sz="20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24BD12-1E38-4E41-9B5C-3150034E07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875" y="1620441"/>
            <a:ext cx="2790687" cy="267055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hr-HR" dirty="0"/>
              <a:t>Funkcija </a:t>
            </a:r>
            <a:r>
              <a:rPr lang="hr-HR" b="1" i="1" dirty="0"/>
              <a:t>broji ćelije u kojima se nalaze brojčani podaci</a:t>
            </a:r>
            <a:r>
              <a:rPr lang="hr-HR" dirty="0"/>
              <a:t>. </a:t>
            </a:r>
          </a:p>
          <a:p>
            <a:pPr>
              <a:defRPr/>
            </a:pPr>
            <a:r>
              <a:rPr lang="hr-HR" b="1" i="1" dirty="0"/>
              <a:t>Datum se broji </a:t>
            </a:r>
            <a:r>
              <a:rPr lang="hr-HR" dirty="0"/>
              <a:t>(</a:t>
            </a:r>
            <a:r>
              <a:rPr lang="sr-Latn-ME" dirty="0"/>
              <a:t>čuva se</a:t>
            </a:r>
            <a:r>
              <a:rPr lang="hr-HR" dirty="0"/>
              <a:t> kao broj!).</a:t>
            </a:r>
          </a:p>
          <a:p>
            <a:pPr>
              <a:defRPr/>
            </a:pPr>
            <a:r>
              <a:rPr lang="hr-HR" b="1" i="1" dirty="0"/>
              <a:t>Prazne</a:t>
            </a:r>
            <a:r>
              <a:rPr lang="hr-HR" dirty="0"/>
              <a:t> ćelije se </a:t>
            </a:r>
            <a:r>
              <a:rPr lang="hr-HR" b="1" i="1" dirty="0"/>
              <a:t>ne broje</a:t>
            </a:r>
            <a:r>
              <a:rPr lang="hr-HR" dirty="0"/>
              <a:t>!</a:t>
            </a:r>
          </a:p>
          <a:p>
            <a:endParaRPr lang="sr-Latn-ME" dirty="0"/>
          </a:p>
        </p:txBody>
      </p:sp>
      <p:pic>
        <p:nvPicPr>
          <p:cNvPr id="4" name="Rezervirano mjesto sadržaja 7" descr="q1.png">
            <a:extLst>
              <a:ext uri="{FF2B5EF4-FFF2-40B4-BE49-F238E27FC236}">
                <a16:creationId xmlns:a16="http://schemas.microsoft.com/office/drawing/2014/main" id="{340BAEBA-8B9C-4270-B9B8-0E8CD32938C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90526" y="1421493"/>
            <a:ext cx="3452060" cy="1922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24323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C8FBA-E280-4CBA-B2BF-D0721D2FF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MAX(broj1;broj2;...)</a:t>
            </a:r>
            <a:endParaRPr lang="sr-Latn-M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DAEBF5-1EB1-4DAD-9BB2-879BD8301A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001" y="1620442"/>
            <a:ext cx="2844799" cy="2910580"/>
          </a:xfrm>
        </p:spPr>
        <p:txBody>
          <a:bodyPr/>
          <a:lstStyle/>
          <a:p>
            <a:r>
              <a:rPr lang="hr-HR" dirty="0"/>
              <a:t>Rezultat funkcije je </a:t>
            </a:r>
            <a:r>
              <a:rPr lang="hr-HR" b="1" i="1" dirty="0"/>
              <a:t>najveći broj iz odabranog opsega ćelija </a:t>
            </a:r>
            <a:r>
              <a:rPr lang="hr-HR" dirty="0"/>
              <a:t>(moguć je odabir do 255 različitih nizova ćelija).</a:t>
            </a:r>
          </a:p>
          <a:p>
            <a:endParaRPr lang="sr-Latn-ME" dirty="0"/>
          </a:p>
        </p:txBody>
      </p:sp>
      <p:pic>
        <p:nvPicPr>
          <p:cNvPr id="4" name="Slika 6" descr="q1.png">
            <a:extLst>
              <a:ext uri="{FF2B5EF4-FFF2-40B4-BE49-F238E27FC236}">
                <a16:creationId xmlns:a16="http://schemas.microsoft.com/office/drawing/2014/main" id="{B631ADFB-8034-48C8-AC2E-C1864DF1CF37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23161" y="1051497"/>
            <a:ext cx="3420705" cy="396240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5" name="AutoShape 5">
            <a:extLst>
              <a:ext uri="{FF2B5EF4-FFF2-40B4-BE49-F238E27FC236}">
                <a16:creationId xmlns:a16="http://schemas.microsoft.com/office/drawing/2014/main" id="{8FE1DA14-8BC6-4C2F-9844-2BECC16FC2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1023416"/>
            <a:ext cx="1028339" cy="252934"/>
          </a:xfrm>
          <a:prstGeom prst="roundRect">
            <a:avLst>
              <a:gd name="adj" fmla="val 16667"/>
            </a:avLst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  <p:sp>
        <p:nvSpPr>
          <p:cNvPr id="6" name="AutoShape 6">
            <a:extLst>
              <a:ext uri="{FF2B5EF4-FFF2-40B4-BE49-F238E27FC236}">
                <a16:creationId xmlns:a16="http://schemas.microsoft.com/office/drawing/2014/main" id="{D632C0AC-22E1-4884-81DA-1CB449E7A0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623813"/>
            <a:ext cx="1549013" cy="386337"/>
          </a:xfrm>
          <a:prstGeom prst="roundRect">
            <a:avLst>
              <a:gd name="adj" fmla="val 16667"/>
            </a:avLst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  <p:sp>
        <p:nvSpPr>
          <p:cNvPr id="7" name="Line 7">
            <a:extLst>
              <a:ext uri="{FF2B5EF4-FFF2-40B4-BE49-F238E27FC236}">
                <a16:creationId xmlns:a16="http://schemas.microsoft.com/office/drawing/2014/main" id="{755FE8DE-5046-436D-A17F-3C84498F18F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21884" y="1130830"/>
            <a:ext cx="20458" cy="288184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stealth" w="lg" len="lg"/>
            <a:tailEnd type="stealth" w="lg" len="lg"/>
          </a:ln>
        </p:spPr>
        <p:txBody>
          <a:bodyPr/>
          <a:lstStyle/>
          <a:p>
            <a:endParaRPr lang="hr-HR"/>
          </a:p>
        </p:txBody>
      </p:sp>
      <p:sp>
        <p:nvSpPr>
          <p:cNvPr id="8" name="AutoShape 11">
            <a:extLst>
              <a:ext uri="{FF2B5EF4-FFF2-40B4-BE49-F238E27FC236}">
                <a16:creationId xmlns:a16="http://schemas.microsoft.com/office/drawing/2014/main" id="{03CBDAFB-F5A7-4780-A19B-8E0FF827951C}"/>
              </a:ext>
            </a:extLst>
          </p:cNvPr>
          <p:cNvSpPr>
            <a:spLocks/>
          </p:cNvSpPr>
          <p:nvPr/>
        </p:nvSpPr>
        <p:spPr bwMode="auto">
          <a:xfrm>
            <a:off x="5029200" y="1567492"/>
            <a:ext cx="521546" cy="2223458"/>
          </a:xfrm>
          <a:prstGeom prst="leftBrace">
            <a:avLst>
              <a:gd name="adj1" fmla="val 33871"/>
              <a:gd name="adj2" fmla="val 52129"/>
            </a:avLst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  <p:sp>
        <p:nvSpPr>
          <p:cNvPr id="9" name="Text Box 13">
            <a:extLst>
              <a:ext uri="{FF2B5EF4-FFF2-40B4-BE49-F238E27FC236}">
                <a16:creationId xmlns:a16="http://schemas.microsoft.com/office/drawing/2014/main" id="{855D9BBE-9D27-4672-BFBF-B193348402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1" y="2505730"/>
            <a:ext cx="12746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hr-HR" sz="2800" b="1" dirty="0">
                <a:solidFill>
                  <a:srgbClr val="FF0000"/>
                </a:solidFill>
              </a:rPr>
              <a:t>B1:B6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5239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C8FBA-E280-4CBA-B2BF-D0721D2FF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MAX(broj1;broj2;...)</a:t>
            </a:r>
            <a:endParaRPr lang="sr-Latn-M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DAEBF5-1EB1-4DAD-9BB2-879BD8301A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001" y="1620442"/>
            <a:ext cx="2844799" cy="2910580"/>
          </a:xfrm>
        </p:spPr>
        <p:txBody>
          <a:bodyPr/>
          <a:lstStyle/>
          <a:p>
            <a:r>
              <a:rPr lang="hr-HR" dirty="0"/>
              <a:t>Rezultat funkcije je </a:t>
            </a:r>
            <a:r>
              <a:rPr lang="hr-HR" b="1" i="1" dirty="0"/>
              <a:t>najmanji broj iz odabranog opsega ćelija </a:t>
            </a:r>
            <a:r>
              <a:rPr lang="hr-HR" dirty="0"/>
              <a:t>(moguć je odabir do 255 različitih nizova ćelija).</a:t>
            </a:r>
          </a:p>
          <a:p>
            <a:endParaRPr lang="sr-Latn-ME" dirty="0"/>
          </a:p>
        </p:txBody>
      </p:sp>
      <p:pic>
        <p:nvPicPr>
          <p:cNvPr id="4" name="Slika 6" descr="q1.png">
            <a:extLst>
              <a:ext uri="{FF2B5EF4-FFF2-40B4-BE49-F238E27FC236}">
                <a16:creationId xmlns:a16="http://schemas.microsoft.com/office/drawing/2014/main" id="{B631ADFB-8034-48C8-AC2E-C1864DF1CF37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23161" y="1047750"/>
            <a:ext cx="3420705" cy="396240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5" name="AutoShape 5">
            <a:extLst>
              <a:ext uri="{FF2B5EF4-FFF2-40B4-BE49-F238E27FC236}">
                <a16:creationId xmlns:a16="http://schemas.microsoft.com/office/drawing/2014/main" id="{8FE1DA14-8BC6-4C2F-9844-2BECC16FC2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1047750"/>
            <a:ext cx="1028339" cy="252934"/>
          </a:xfrm>
          <a:prstGeom prst="roundRect">
            <a:avLst>
              <a:gd name="adj" fmla="val 16667"/>
            </a:avLst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  <p:sp>
        <p:nvSpPr>
          <p:cNvPr id="6" name="AutoShape 6">
            <a:extLst>
              <a:ext uri="{FF2B5EF4-FFF2-40B4-BE49-F238E27FC236}">
                <a16:creationId xmlns:a16="http://schemas.microsoft.com/office/drawing/2014/main" id="{D632C0AC-22E1-4884-81DA-1CB449E7A0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171950"/>
            <a:ext cx="1549013" cy="386337"/>
          </a:xfrm>
          <a:prstGeom prst="roundRect">
            <a:avLst>
              <a:gd name="adj" fmla="val 16667"/>
            </a:avLst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  <p:sp>
        <p:nvSpPr>
          <p:cNvPr id="7" name="Line 7">
            <a:extLst>
              <a:ext uri="{FF2B5EF4-FFF2-40B4-BE49-F238E27FC236}">
                <a16:creationId xmlns:a16="http://schemas.microsoft.com/office/drawing/2014/main" id="{755FE8DE-5046-436D-A17F-3C84498F18F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21884" y="1130830"/>
            <a:ext cx="20458" cy="288184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stealth" w="lg" len="lg"/>
            <a:tailEnd type="stealth" w="lg" len="lg"/>
          </a:ln>
        </p:spPr>
        <p:txBody>
          <a:bodyPr/>
          <a:lstStyle/>
          <a:p>
            <a:endParaRPr lang="hr-HR"/>
          </a:p>
        </p:txBody>
      </p:sp>
      <p:sp>
        <p:nvSpPr>
          <p:cNvPr id="8" name="AutoShape 11">
            <a:extLst>
              <a:ext uri="{FF2B5EF4-FFF2-40B4-BE49-F238E27FC236}">
                <a16:creationId xmlns:a16="http://schemas.microsoft.com/office/drawing/2014/main" id="{03CBDAFB-F5A7-4780-A19B-8E0FF827951C}"/>
              </a:ext>
            </a:extLst>
          </p:cNvPr>
          <p:cNvSpPr>
            <a:spLocks/>
          </p:cNvSpPr>
          <p:nvPr/>
        </p:nvSpPr>
        <p:spPr bwMode="auto">
          <a:xfrm>
            <a:off x="5029200" y="1567492"/>
            <a:ext cx="521546" cy="2223458"/>
          </a:xfrm>
          <a:prstGeom prst="leftBrace">
            <a:avLst>
              <a:gd name="adj1" fmla="val 33871"/>
              <a:gd name="adj2" fmla="val 52129"/>
            </a:avLst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  <p:sp>
        <p:nvSpPr>
          <p:cNvPr id="9" name="Text Box 13">
            <a:extLst>
              <a:ext uri="{FF2B5EF4-FFF2-40B4-BE49-F238E27FC236}">
                <a16:creationId xmlns:a16="http://schemas.microsoft.com/office/drawing/2014/main" id="{855D9BBE-9D27-4672-BFBF-B193348402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1" y="2505730"/>
            <a:ext cx="12746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hr-HR" sz="2800" b="1" dirty="0">
                <a:solidFill>
                  <a:srgbClr val="FF0000"/>
                </a:solidFill>
              </a:rPr>
              <a:t>B1:B6</a:t>
            </a:r>
            <a:endParaRPr lang="en-US" sz="2800" b="1" dirty="0">
              <a:solidFill>
                <a:srgbClr val="FF0000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A65CAA3-7B6A-48F5-AA9E-59047C71D0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00485" y="1065482"/>
            <a:ext cx="805115" cy="235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94102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Zadatak</a:t>
            </a: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15</a:t>
            </a:fld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13"/>
          </p:nvPr>
        </p:nvSpPr>
        <p:spPr>
          <a:xfrm>
            <a:off x="1464447" y="1232288"/>
            <a:ext cx="6322263" cy="3053953"/>
          </a:xfrm>
        </p:spPr>
        <p:txBody>
          <a:bodyPr>
            <a:normAutofit/>
          </a:bodyPr>
          <a:lstStyle/>
          <a:p>
            <a:pPr eaLnBrk="1" hangingPunct="1">
              <a:lnSpc>
                <a:spcPct val="125000"/>
              </a:lnSpc>
            </a:pPr>
            <a:r>
              <a:rPr lang="hr-HR" sz="2400" dirty="0"/>
              <a:t>Otvoriti </a:t>
            </a:r>
            <a:r>
              <a:rPr lang="hr-HR" sz="2400" dirty="0" err="1"/>
              <a:t>fajl</a:t>
            </a:r>
            <a:r>
              <a:rPr lang="hr-HR" sz="2400" dirty="0"/>
              <a:t> </a:t>
            </a:r>
            <a:r>
              <a:rPr lang="hr-HR" sz="2400" b="1" dirty="0">
                <a:solidFill>
                  <a:srgbClr val="DF980B"/>
                </a:solidFill>
                <a:effectLst/>
              </a:rPr>
              <a:t>Osnovne funkcije</a:t>
            </a:r>
            <a:r>
              <a:rPr lang="hr-HR" sz="2400" dirty="0"/>
              <a:t> i riješiti zadatke sa oba radna lista.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28460BD8-AE3F-4AC9-9D0B-717052AA5D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6350"/>
            <a:ext cx="9144001" cy="5149850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54420CFE-F482-466E-9E1E-C78513C0B8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5331032B-BD21-4BDA-920C-12E3580525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E7514DA3-59E7-409E-8A3B-AD097F6E56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57B9A2A6-3BE4-4599-9364-F71C5BFD61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4FD744C6-4ED8-4BC9-BF68-6BDF701C5D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092C5BAD-C911-4F8F-A1C5-470268BE6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B133D0C8-4EC4-424F-8E70-0482D5B1B6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7B1532A0-F4B3-4DE8-B18F-740CAAD25A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8EFDD162-BBBA-4062-8BBF-53DBA10913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DCFC9E65-3E19-4483-B952-25D29683CA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9179DE42-5613-4B35-A1E6-6CCBAA13C7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EB898B32-3891-4C3A-8F58-C5969D2E90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86225" y="0"/>
            <a:ext cx="914400" cy="51435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4AE4806D-B8F9-4679-A68A-9BD21C01A3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0381" y="2761059"/>
            <a:ext cx="3572668" cy="2382441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 23">
            <a:extLst>
              <a:ext uri="{FF2B5EF4-FFF2-40B4-BE49-F238E27FC236}">
                <a16:creationId xmlns:a16="http://schemas.microsoft.com/office/drawing/2014/main" id="{52FB45E9-914E-4471-AC87-E475CD5176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44073" y="-6350"/>
            <a:ext cx="2255511" cy="5149850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9" name="Rectangle 25">
            <a:extLst>
              <a:ext uri="{FF2B5EF4-FFF2-40B4-BE49-F238E27FC236}">
                <a16:creationId xmlns:a16="http://schemas.microsoft.com/office/drawing/2014/main" id="{C310626D-5743-49D4-8F7D-88C4F8F05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60547" y="-6350"/>
            <a:ext cx="1941419" cy="5149850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1" name="Isosceles Triangle 30">
            <a:extLst>
              <a:ext uri="{FF2B5EF4-FFF2-40B4-BE49-F238E27FC236}">
                <a16:creationId xmlns:a16="http://schemas.microsoft.com/office/drawing/2014/main" id="{3C195FC1-B568-4C72-9902-34CB35DDD7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7215" y="2286000"/>
            <a:ext cx="2444751" cy="28575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3" name="Rectangle 27">
            <a:extLst>
              <a:ext uri="{FF2B5EF4-FFF2-40B4-BE49-F238E27FC236}">
                <a16:creationId xmlns:a16="http://schemas.microsoft.com/office/drawing/2014/main" id="{EF2BDF77-362C-43F0-8CBB-A969EC2AE0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8841" y="-6350"/>
            <a:ext cx="2140744" cy="5149850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5" name="Isosceles Triangle 34">
            <a:extLst>
              <a:ext uri="{FF2B5EF4-FFF2-40B4-BE49-F238E27FC236}">
                <a16:creationId xmlns:a16="http://schemas.microsoft.com/office/drawing/2014/main" id="{4BE96B01-3929-432D-B8C2-ADBCB74C2E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36715" y="2692400"/>
            <a:ext cx="1362869" cy="2451100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2A6FCDE6-CDE2-4C51-B18E-A95CFB6797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62215" y="-6350"/>
            <a:ext cx="6881785" cy="5149850"/>
          </a:xfrm>
          <a:custGeom>
            <a:avLst/>
            <a:gdLst>
              <a:gd name="connsiteX0" fmla="*/ 0 w 9175713"/>
              <a:gd name="connsiteY0" fmla="*/ 0 h 6866467"/>
              <a:gd name="connsiteX1" fmla="*/ 1249825 w 9175713"/>
              <a:gd name="connsiteY1" fmla="*/ 0 h 6866467"/>
              <a:gd name="connsiteX2" fmla="*/ 1249825 w 9175713"/>
              <a:gd name="connsiteY2" fmla="*/ 8467 h 6866467"/>
              <a:gd name="connsiteX3" fmla="*/ 9175713 w 9175713"/>
              <a:gd name="connsiteY3" fmla="*/ 8467 h 6866467"/>
              <a:gd name="connsiteX4" fmla="*/ 9175713 w 9175713"/>
              <a:gd name="connsiteY4" fmla="*/ 6866467 h 6866467"/>
              <a:gd name="connsiteX5" fmla="*/ 1249825 w 9175713"/>
              <a:gd name="connsiteY5" fmla="*/ 6866467 h 6866467"/>
              <a:gd name="connsiteX6" fmla="*/ 1109382 w 9175713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75713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9175713" y="8467"/>
                </a:lnTo>
                <a:lnTo>
                  <a:pt x="9175713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F4528A5-9B39-4D66-9C38-7CDF75CF9F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4352" y="765653"/>
            <a:ext cx="5220569" cy="2137253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457200"/>
            <a:r>
              <a:rPr lang="en-US" sz="4500" dirty="0" err="1">
                <a:solidFill>
                  <a:srgbClr val="FFFFFF"/>
                </a:solidFill>
              </a:rPr>
              <a:t>Matematičke</a:t>
            </a:r>
            <a:r>
              <a:rPr lang="en-US" sz="4500" dirty="0">
                <a:solidFill>
                  <a:srgbClr val="FFFFFF"/>
                </a:solidFill>
              </a:rPr>
              <a:t> </a:t>
            </a:r>
            <a:r>
              <a:rPr lang="en-US" sz="4500" dirty="0" err="1">
                <a:solidFill>
                  <a:srgbClr val="FFFFFF"/>
                </a:solidFill>
              </a:rPr>
              <a:t>funkcije</a:t>
            </a:r>
            <a:endParaRPr lang="en-US" sz="4500" dirty="0">
              <a:solidFill>
                <a:srgbClr val="FFFFFF"/>
              </a:solidFill>
            </a:endParaRPr>
          </a:p>
        </p:txBody>
      </p:sp>
      <p:sp>
        <p:nvSpPr>
          <p:cNvPr id="39" name="Isosceles Triangle 38">
            <a:extLst>
              <a:ext uri="{FF2B5EF4-FFF2-40B4-BE49-F238E27FC236}">
                <a16:creationId xmlns:a16="http://schemas.microsoft.com/office/drawing/2014/main" id="{9D2E8756-2465-473A-BA2A-2DB1D6224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046922" y="2453615"/>
            <a:ext cx="165495" cy="139829"/>
          </a:xfrm>
          <a:prstGeom prst="triangl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0986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5C71A1-3619-4DC0-99CB-5B32DA695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/>
              <a:t>ABS (broj)</a:t>
            </a:r>
            <a:endParaRPr lang="sr-Latn-M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74E829-7A2F-4983-A193-DBA1D8F792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001" y="1620442"/>
            <a:ext cx="3041823" cy="2910580"/>
          </a:xfrm>
        </p:spPr>
        <p:txBody>
          <a:bodyPr/>
          <a:lstStyle/>
          <a:p>
            <a:r>
              <a:rPr lang="hr-HR" dirty="0"/>
              <a:t>Funkcija računa </a:t>
            </a:r>
            <a:r>
              <a:rPr lang="hr-HR" b="1" i="1" dirty="0"/>
              <a:t>apsolutnu vrijednost broja</a:t>
            </a:r>
            <a:r>
              <a:rPr lang="hr-HR" dirty="0"/>
              <a:t> (vrijednost broja bez obzira na predznak).</a:t>
            </a:r>
          </a:p>
          <a:p>
            <a:endParaRPr lang="sr-Latn-ME" dirty="0"/>
          </a:p>
          <a:p>
            <a:endParaRPr lang="sr-Latn-ME" dirty="0"/>
          </a:p>
        </p:txBody>
      </p:sp>
      <p:pic>
        <p:nvPicPr>
          <p:cNvPr id="4" name="Picture 7" descr="exc362">
            <a:extLst>
              <a:ext uri="{FF2B5EF4-FFF2-40B4-BE49-F238E27FC236}">
                <a16:creationId xmlns:a16="http://schemas.microsoft.com/office/drawing/2014/main" id="{CA9E5AAF-B108-44AB-B075-CC8321DA39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4572000" y="865688"/>
            <a:ext cx="2466972" cy="239186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grpSp>
        <p:nvGrpSpPr>
          <p:cNvPr id="5" name="Group 11">
            <a:extLst>
              <a:ext uri="{FF2B5EF4-FFF2-40B4-BE49-F238E27FC236}">
                <a16:creationId xmlns:a16="http://schemas.microsoft.com/office/drawing/2014/main" id="{C0E339EE-302F-45C4-947C-EE11F9D2F989}"/>
              </a:ext>
            </a:extLst>
          </p:cNvPr>
          <p:cNvGrpSpPr>
            <a:grpSpLocks/>
          </p:cNvGrpSpPr>
          <p:nvPr/>
        </p:nvGrpSpPr>
        <p:grpSpPr bwMode="auto">
          <a:xfrm>
            <a:off x="3549824" y="3486150"/>
            <a:ext cx="3689176" cy="990600"/>
            <a:chOff x="1610" y="2840"/>
            <a:chExt cx="2858" cy="1024"/>
          </a:xfrm>
        </p:grpSpPr>
        <p:pic>
          <p:nvPicPr>
            <p:cNvPr id="6" name="Picture 5" descr="exc361">
              <a:extLst>
                <a:ext uri="{FF2B5EF4-FFF2-40B4-BE49-F238E27FC236}">
                  <a16:creationId xmlns:a16="http://schemas.microsoft.com/office/drawing/2014/main" id="{57C68409-6816-4C9F-A4DA-181A2A2DB09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610" y="2840"/>
              <a:ext cx="2858" cy="1024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</p:spPr>
        </p:pic>
        <p:sp>
          <p:nvSpPr>
            <p:cNvPr id="7" name="AutoShape 8">
              <a:extLst>
                <a:ext uri="{FF2B5EF4-FFF2-40B4-BE49-F238E27FC236}">
                  <a16:creationId xmlns:a16="http://schemas.microsoft.com/office/drawing/2014/main" id="{25515436-394A-4560-978E-BD51CE97CA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8" y="3566"/>
              <a:ext cx="529" cy="212"/>
            </a:xfrm>
            <a:prstGeom prst="roundRect">
              <a:avLst>
                <a:gd name="adj" fmla="val 16667"/>
              </a:avLst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8" name="AutoShape 9">
              <a:extLst>
                <a:ext uri="{FF2B5EF4-FFF2-40B4-BE49-F238E27FC236}">
                  <a16:creationId xmlns:a16="http://schemas.microsoft.com/office/drawing/2014/main" id="{3465D2B0-0CA9-420E-B044-1F0312AA09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6" y="2840"/>
              <a:ext cx="636" cy="182"/>
            </a:xfrm>
            <a:prstGeom prst="roundRect">
              <a:avLst>
                <a:gd name="adj" fmla="val 16667"/>
              </a:avLst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9" name="Line 10">
              <a:extLst>
                <a:ext uri="{FF2B5EF4-FFF2-40B4-BE49-F238E27FC236}">
                  <a16:creationId xmlns:a16="http://schemas.microsoft.com/office/drawing/2014/main" id="{3A2B09C9-F3EA-4932-B772-D98C2D83590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651" y="3022"/>
              <a:ext cx="363" cy="544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 type="stealth" w="lg" len="lg"/>
              <a:tailEnd type="stealth" w="lg" len="lg"/>
            </a:ln>
          </p:spPr>
          <p:txBody>
            <a:bodyPr/>
            <a:lstStyle/>
            <a:p>
              <a:endParaRPr lang="hr-HR"/>
            </a:p>
          </p:txBody>
        </p:sp>
      </p:grpSp>
    </p:spTree>
    <p:extLst>
      <p:ext uri="{BB962C8B-B14F-4D97-AF65-F5344CB8AC3E}">
        <p14:creationId xmlns:p14="http://schemas.microsoft.com/office/powerpoint/2010/main" val="42409820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D5F6B-5BAA-4213-B662-CAA1200B91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7559" y="457200"/>
            <a:ext cx="2796807" cy="990600"/>
          </a:xfrm>
        </p:spPr>
        <p:txBody>
          <a:bodyPr anchor="ctr">
            <a:normAutofit/>
          </a:bodyPr>
          <a:lstStyle/>
          <a:p>
            <a:r>
              <a:rPr lang="hr-HR" dirty="0"/>
              <a:t>INT(broj)</a:t>
            </a:r>
            <a:endParaRPr lang="sr-Latn-M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8067E8-A0CC-4A4F-85D5-E597A557A1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875" y="1620441"/>
            <a:ext cx="2790687" cy="267055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hr-HR" dirty="0"/>
              <a:t>Funkcija </a:t>
            </a:r>
            <a:r>
              <a:rPr lang="hr-HR" b="1" i="1" dirty="0"/>
              <a:t>zaokružuje</a:t>
            </a:r>
            <a:r>
              <a:rPr lang="hr-HR" dirty="0"/>
              <a:t> broj na </a:t>
            </a:r>
            <a:r>
              <a:rPr lang="hr-HR" b="1" i="1" dirty="0"/>
              <a:t>najbliži </a:t>
            </a:r>
            <a:r>
              <a:rPr lang="hr-HR" b="1" i="1" u="sng" dirty="0"/>
              <a:t>manji</a:t>
            </a:r>
            <a:r>
              <a:rPr lang="hr-HR" b="1" i="1" dirty="0"/>
              <a:t> cijeli broj</a:t>
            </a:r>
            <a:r>
              <a:rPr lang="hr-HR" dirty="0"/>
              <a:t>.</a:t>
            </a:r>
          </a:p>
          <a:p>
            <a:pPr>
              <a:defRPr/>
            </a:pPr>
            <a:endParaRPr lang="hr-HR" dirty="0"/>
          </a:p>
          <a:p>
            <a:pPr>
              <a:buNone/>
              <a:defRPr/>
            </a:pPr>
            <a:r>
              <a:rPr lang="hr-HR" dirty="0"/>
              <a:t>	(Obratiti pažnju na </a:t>
            </a:r>
            <a:br>
              <a:rPr lang="hr-HR" dirty="0"/>
            </a:br>
            <a:r>
              <a:rPr lang="hr-HR" dirty="0"/>
              <a:t>negativne brojeve!)</a:t>
            </a:r>
          </a:p>
          <a:p>
            <a:endParaRPr lang="sr-Latn-ME" dirty="0"/>
          </a:p>
        </p:txBody>
      </p:sp>
      <p:pic>
        <p:nvPicPr>
          <p:cNvPr id="4" name="Picture 3" descr="A close up of a street&#10;&#10;Description automatically generated">
            <a:extLst>
              <a:ext uri="{FF2B5EF4-FFF2-40B4-BE49-F238E27FC236}">
                <a16:creationId xmlns:a16="http://schemas.microsoft.com/office/drawing/2014/main" id="{789EEA68-E40D-4C0C-981A-05CD320E20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0526" y="576096"/>
            <a:ext cx="3452060" cy="3612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27205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2423CA5-E2E1-4789-B759-9906C1C940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3495094" cy="5143499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495095" y="-2"/>
            <a:ext cx="792559" cy="5143500"/>
          </a:xfrm>
          <a:prstGeom prst="triangle">
            <a:avLst>
              <a:gd name="adj" fmla="val 100000"/>
            </a:avLst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3ED5F6B-5BAA-4213-B662-CAA1200B91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315" y="482600"/>
            <a:ext cx="3152284" cy="1031706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hr-HR" sz="2000">
                <a:solidFill>
                  <a:schemeClr val="bg1"/>
                </a:solidFill>
              </a:rPr>
              <a:t>TRUNC(broj;broj_cifara)</a:t>
            </a:r>
            <a:endParaRPr lang="sr-Latn-ME" sz="200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8067E8-A0CC-4A4F-85D5-E597A557A1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5315" y="1620442"/>
            <a:ext cx="2980457" cy="2580083"/>
          </a:xfrm>
        </p:spPr>
        <p:txBody>
          <a:bodyPr>
            <a:normAutofit/>
          </a:bodyPr>
          <a:lstStyle/>
          <a:p>
            <a:r>
              <a:rPr lang="sr-Latn-ME">
                <a:solidFill>
                  <a:schemeClr val="bg1"/>
                </a:solidFill>
              </a:rPr>
              <a:t>Funkcija odbacuje decimalni dio broja i time broj pretvara u cijeli broj.</a:t>
            </a:r>
          </a:p>
          <a:p>
            <a:endParaRPr lang="sr-Latn-ME">
              <a:solidFill>
                <a:schemeClr val="bg1"/>
              </a:solidFill>
            </a:endParaRPr>
          </a:p>
          <a:p>
            <a:r>
              <a:rPr lang="sr-Latn-ME">
                <a:solidFill>
                  <a:schemeClr val="bg1"/>
                </a:solidFill>
              </a:rPr>
              <a:t>	(Obratiti pažnju na </a:t>
            </a:r>
            <a:br>
              <a:rPr lang="sr-Latn-ME">
                <a:solidFill>
                  <a:schemeClr val="bg1"/>
                </a:solidFill>
              </a:rPr>
            </a:br>
            <a:r>
              <a:rPr lang="sr-Latn-ME">
                <a:solidFill>
                  <a:schemeClr val="bg1"/>
                </a:solidFill>
              </a:rPr>
              <a:t>negativne brojeve!)</a:t>
            </a:r>
          </a:p>
          <a:p>
            <a:endParaRPr lang="sr-Latn-ME">
              <a:solidFill>
                <a:schemeClr val="bg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8E3362E-F439-4AC7-8117-36FA0D9A32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0754" y="729456"/>
            <a:ext cx="3700117" cy="3675201"/>
          </a:xfrm>
          <a:prstGeom prst="rect">
            <a:avLst/>
          </a:prstGeom>
        </p:spPr>
      </p:pic>
      <p:sp>
        <p:nvSpPr>
          <p:cNvPr id="15" name="Isosceles Triangle 14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816772" y="3009900"/>
            <a:ext cx="336549" cy="21336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649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833484" y="0"/>
            <a:ext cx="914400" cy="51435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2468234" y="2761059"/>
            <a:ext cx="3572668" cy="2382441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61926" y="-6350"/>
            <a:ext cx="2255511" cy="5149850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78400" y="-6350"/>
            <a:ext cx="1941419" cy="5149850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068" y="2286000"/>
            <a:ext cx="2444751" cy="28575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6694" y="-6350"/>
            <a:ext cx="2140744" cy="5149850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Isosceles Triangle 25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54568" y="2692400"/>
            <a:ext cx="1362869" cy="2451100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A5EC319D-0FEA-4B95-A3EA-01E35672C9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8223" y="-6350"/>
            <a:ext cx="4495777" cy="5149850"/>
          </a:xfrm>
          <a:custGeom>
            <a:avLst/>
            <a:gdLst>
              <a:gd name="connsiteX0" fmla="*/ 0 w 5994369"/>
              <a:gd name="connsiteY0" fmla="*/ 0 h 6866467"/>
              <a:gd name="connsiteX1" fmla="*/ 1249825 w 5994369"/>
              <a:gd name="connsiteY1" fmla="*/ 0 h 6866467"/>
              <a:gd name="connsiteX2" fmla="*/ 1249825 w 5994369"/>
              <a:gd name="connsiteY2" fmla="*/ 8467 h 6866467"/>
              <a:gd name="connsiteX3" fmla="*/ 5994369 w 5994369"/>
              <a:gd name="connsiteY3" fmla="*/ 8467 h 6866467"/>
              <a:gd name="connsiteX4" fmla="*/ 5994369 w 5994369"/>
              <a:gd name="connsiteY4" fmla="*/ 6866467 h 6866467"/>
              <a:gd name="connsiteX5" fmla="*/ 1249825 w 5994369"/>
              <a:gd name="connsiteY5" fmla="*/ 6866467 h 6866467"/>
              <a:gd name="connsiteX6" fmla="*/ 1109382 w 5994369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94369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5994369" y="8467"/>
                </a:lnTo>
                <a:lnTo>
                  <a:pt x="5994369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6292" y="457200"/>
            <a:ext cx="3384742" cy="1670797"/>
          </a:xfrm>
        </p:spPr>
        <p:txBody>
          <a:bodyPr anchor="ctr">
            <a:normAutofit/>
          </a:bodyPr>
          <a:lstStyle/>
          <a:p>
            <a:r>
              <a:rPr lang="en-US" dirty="0" err="1">
                <a:solidFill>
                  <a:srgbClr val="FFFFFF"/>
                </a:solidFill>
              </a:rPr>
              <a:t>Funkcije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86293" y="2127996"/>
            <a:ext cx="3384741" cy="2488454"/>
          </a:xfrm>
        </p:spPr>
        <p:txBody>
          <a:bodyPr anchor="t">
            <a:normAutofit/>
          </a:bodyPr>
          <a:lstStyle/>
          <a:p>
            <a:r>
              <a:rPr lang="en-US" sz="1600" dirty="0" err="1">
                <a:solidFill>
                  <a:srgbClr val="FFFFFF"/>
                </a:solidFill>
              </a:rPr>
              <a:t>Funkcije</a:t>
            </a:r>
            <a:r>
              <a:rPr lang="en-US" sz="1600" dirty="0">
                <a:solidFill>
                  <a:srgbClr val="FFFFFF"/>
                </a:solidFill>
              </a:rPr>
              <a:t> - </a:t>
            </a:r>
            <a:r>
              <a:rPr lang="en-US" sz="1600" dirty="0" err="1">
                <a:solidFill>
                  <a:srgbClr val="FFFFFF"/>
                </a:solidFill>
              </a:rPr>
              <a:t>gotove</a:t>
            </a:r>
            <a:r>
              <a:rPr lang="en-US" sz="1600" dirty="0">
                <a:solidFill>
                  <a:srgbClr val="FFFFFF"/>
                </a:solidFill>
              </a:rPr>
              <a:t>, </a:t>
            </a:r>
            <a:r>
              <a:rPr lang="en-US" sz="1600" dirty="0" err="1">
                <a:solidFill>
                  <a:srgbClr val="FFFFFF"/>
                </a:solidFill>
              </a:rPr>
              <a:t>složene</a:t>
            </a:r>
            <a:r>
              <a:rPr lang="en-US" sz="1600" dirty="0">
                <a:solidFill>
                  <a:srgbClr val="FFFFFF"/>
                </a:solidFill>
              </a:rPr>
              <a:t> </a:t>
            </a:r>
            <a:r>
              <a:rPr lang="en-US" sz="1600" dirty="0" err="1">
                <a:solidFill>
                  <a:srgbClr val="FFFFFF"/>
                </a:solidFill>
              </a:rPr>
              <a:t>formule</a:t>
            </a:r>
            <a:r>
              <a:rPr lang="en-US" sz="1600" dirty="0">
                <a:solidFill>
                  <a:srgbClr val="FFFFFF"/>
                </a:solidFill>
              </a:rPr>
              <a:t> </a:t>
            </a:r>
            <a:r>
              <a:rPr lang="en-US" sz="1600" dirty="0" err="1">
                <a:solidFill>
                  <a:srgbClr val="FFFFFF"/>
                </a:solidFill>
              </a:rPr>
              <a:t>koje</a:t>
            </a:r>
            <a:r>
              <a:rPr lang="en-US" sz="1600" dirty="0">
                <a:solidFill>
                  <a:srgbClr val="FFFFFF"/>
                </a:solidFill>
              </a:rPr>
              <a:t> </a:t>
            </a:r>
            <a:r>
              <a:rPr lang="en-US" sz="1600" dirty="0" err="1">
                <a:solidFill>
                  <a:srgbClr val="FFFFFF"/>
                </a:solidFill>
              </a:rPr>
              <a:t>izvode</a:t>
            </a:r>
            <a:r>
              <a:rPr lang="en-US" sz="1600" dirty="0">
                <a:solidFill>
                  <a:srgbClr val="FFFFFF"/>
                </a:solidFill>
              </a:rPr>
              <a:t> </a:t>
            </a:r>
            <a:r>
              <a:rPr lang="en-US" sz="1600" dirty="0" err="1">
                <a:solidFill>
                  <a:srgbClr val="FFFFFF"/>
                </a:solidFill>
              </a:rPr>
              <a:t>razne</a:t>
            </a:r>
            <a:r>
              <a:rPr lang="en-US" sz="1600" dirty="0">
                <a:solidFill>
                  <a:srgbClr val="FFFFFF"/>
                </a:solidFill>
              </a:rPr>
              <a:t> </a:t>
            </a:r>
            <a:r>
              <a:rPr lang="en-US" sz="1600" dirty="0" err="1">
                <a:solidFill>
                  <a:srgbClr val="FFFFFF"/>
                </a:solidFill>
              </a:rPr>
              <a:t>operacije</a:t>
            </a:r>
            <a:r>
              <a:rPr lang="en-US" sz="1600" dirty="0">
                <a:solidFill>
                  <a:srgbClr val="FFFFFF"/>
                </a:solidFill>
              </a:rPr>
              <a:t> </a:t>
            </a:r>
            <a:r>
              <a:rPr lang="en-US" sz="1600" dirty="0" err="1">
                <a:solidFill>
                  <a:srgbClr val="FFFFFF"/>
                </a:solidFill>
              </a:rPr>
              <a:t>nad</a:t>
            </a:r>
            <a:r>
              <a:rPr lang="en-US" sz="1600" dirty="0">
                <a:solidFill>
                  <a:srgbClr val="FFFFFF"/>
                </a:solidFill>
              </a:rPr>
              <a:t> </a:t>
            </a:r>
            <a:r>
              <a:rPr lang="en-US" sz="1600" dirty="0" err="1">
                <a:solidFill>
                  <a:srgbClr val="FFFFFF"/>
                </a:solidFill>
              </a:rPr>
              <a:t>zadanim</a:t>
            </a:r>
            <a:r>
              <a:rPr lang="en-US" sz="1600" dirty="0">
                <a:solidFill>
                  <a:srgbClr val="FFFFFF"/>
                </a:solidFill>
              </a:rPr>
              <a:t> </a:t>
            </a:r>
            <a:r>
              <a:rPr lang="en-US" sz="1600" dirty="0" err="1">
                <a:solidFill>
                  <a:srgbClr val="FFFFFF"/>
                </a:solidFill>
              </a:rPr>
              <a:t>podacima</a:t>
            </a:r>
            <a:r>
              <a:rPr lang="en-US" sz="1600" dirty="0">
                <a:solidFill>
                  <a:srgbClr val="FFFFFF"/>
                </a:solidFill>
              </a:rPr>
              <a:t> (</a:t>
            </a:r>
            <a:r>
              <a:rPr lang="en-US" sz="1600" dirty="0" err="1">
                <a:solidFill>
                  <a:srgbClr val="FFFFFF"/>
                </a:solidFill>
              </a:rPr>
              <a:t>argumentima</a:t>
            </a:r>
            <a:r>
              <a:rPr lang="en-US" sz="1600" dirty="0">
                <a:solidFill>
                  <a:srgbClr val="FFFFFF"/>
                </a:solidFill>
              </a:rPr>
              <a:t>).</a:t>
            </a:r>
          </a:p>
          <a:p>
            <a:r>
              <a:rPr lang="en-US" sz="1600" dirty="0">
                <a:solidFill>
                  <a:srgbClr val="FFFFFF"/>
                </a:solidFill>
              </a:rPr>
              <a:t>Program Excel </a:t>
            </a:r>
            <a:r>
              <a:rPr lang="en-US" sz="1600" dirty="0" err="1">
                <a:solidFill>
                  <a:srgbClr val="FFFFFF"/>
                </a:solidFill>
              </a:rPr>
              <a:t>sadrži</a:t>
            </a:r>
            <a:r>
              <a:rPr lang="en-US" sz="1600" dirty="0">
                <a:solidFill>
                  <a:srgbClr val="FFFFFF"/>
                </a:solidFill>
              </a:rPr>
              <a:t> </a:t>
            </a:r>
            <a:r>
              <a:rPr lang="en-US" sz="1600" dirty="0" err="1">
                <a:solidFill>
                  <a:srgbClr val="FFFFFF"/>
                </a:solidFill>
              </a:rPr>
              <a:t>više</a:t>
            </a:r>
            <a:r>
              <a:rPr lang="en-US" sz="1600" dirty="0">
                <a:solidFill>
                  <a:srgbClr val="FFFFFF"/>
                </a:solidFill>
              </a:rPr>
              <a:t> od 300 </a:t>
            </a:r>
            <a:r>
              <a:rPr lang="en-US" sz="1600" dirty="0" err="1">
                <a:solidFill>
                  <a:srgbClr val="FFFFFF"/>
                </a:solidFill>
              </a:rPr>
              <a:t>funkcija</a:t>
            </a:r>
            <a:r>
              <a:rPr lang="en-US" sz="1600" dirty="0">
                <a:solidFill>
                  <a:srgbClr val="FFFFFF"/>
                </a:solidFill>
              </a:rPr>
              <a:t> </a:t>
            </a:r>
            <a:r>
              <a:rPr lang="en-US" sz="1600" dirty="0" err="1">
                <a:solidFill>
                  <a:srgbClr val="FFFFFF"/>
                </a:solidFill>
              </a:rPr>
              <a:t>koje</a:t>
            </a:r>
            <a:r>
              <a:rPr lang="en-US" sz="1600" dirty="0">
                <a:solidFill>
                  <a:srgbClr val="FFFFFF"/>
                </a:solidFill>
              </a:rPr>
              <a:t> </a:t>
            </a:r>
            <a:r>
              <a:rPr lang="en-US" sz="1600" dirty="0" err="1">
                <a:solidFill>
                  <a:srgbClr val="FFFFFF"/>
                </a:solidFill>
              </a:rPr>
              <a:t>su</a:t>
            </a:r>
            <a:r>
              <a:rPr lang="en-US" sz="1600" dirty="0">
                <a:solidFill>
                  <a:srgbClr val="FFFFFF"/>
                </a:solidFill>
              </a:rPr>
              <a:t> </a:t>
            </a:r>
            <a:r>
              <a:rPr lang="en-US" sz="1600" dirty="0" err="1">
                <a:solidFill>
                  <a:srgbClr val="FFFFFF"/>
                </a:solidFill>
              </a:rPr>
              <a:t>svrstane</a:t>
            </a:r>
            <a:r>
              <a:rPr lang="en-US" sz="1600" dirty="0">
                <a:solidFill>
                  <a:srgbClr val="FFFFFF"/>
                </a:solidFill>
              </a:rPr>
              <a:t> u </a:t>
            </a:r>
            <a:r>
              <a:rPr lang="en-US" sz="1600" dirty="0" err="1">
                <a:solidFill>
                  <a:srgbClr val="FFFFFF"/>
                </a:solidFill>
              </a:rPr>
              <a:t>kategorije</a:t>
            </a:r>
            <a:r>
              <a:rPr lang="en-US" sz="1600" dirty="0">
                <a:solidFill>
                  <a:srgbClr val="FFFFFF"/>
                </a:solidFill>
              </a:rPr>
              <a:t>. </a:t>
            </a:r>
          </a:p>
          <a:p>
            <a:pPr marL="118872" indent="0">
              <a:buNone/>
            </a:pPr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E8DBDE6-E60F-42E6-A12F-2EAB1EC4FB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763" y="1349375"/>
            <a:ext cx="2438400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17321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D5F6B-5BAA-4213-B662-CAA1200B91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457200"/>
            <a:ext cx="6447501" cy="990600"/>
          </a:xfrm>
        </p:spPr>
        <p:txBody>
          <a:bodyPr anchor="t">
            <a:normAutofit/>
          </a:bodyPr>
          <a:lstStyle/>
          <a:p>
            <a:r>
              <a:rPr lang="hr-HR" dirty="0"/>
              <a:t>ROUND(</a:t>
            </a:r>
            <a:r>
              <a:rPr lang="hr-HR" dirty="0" err="1"/>
              <a:t>broj;broj_cifara</a:t>
            </a:r>
            <a:r>
              <a:rPr lang="hr-HR" dirty="0"/>
              <a:t>)</a:t>
            </a:r>
            <a:endParaRPr lang="sr-Latn-M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8067E8-A0CC-4A4F-85D5-E597A557A1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000" y="1620441"/>
            <a:ext cx="2968012" cy="2811993"/>
          </a:xfrm>
        </p:spPr>
        <p:txBody>
          <a:bodyPr>
            <a:normAutofit/>
          </a:bodyPr>
          <a:lstStyle/>
          <a:p>
            <a:r>
              <a:rPr lang="hr-HR" dirty="0"/>
              <a:t>Funkcija </a:t>
            </a:r>
            <a:r>
              <a:rPr lang="hr-HR" b="1" i="1" dirty="0"/>
              <a:t>zaokružuje broj na zadani broj cifara</a:t>
            </a:r>
            <a:r>
              <a:rPr lang="hr-HR" dirty="0"/>
              <a:t>.</a:t>
            </a:r>
          </a:p>
          <a:p>
            <a:endParaRPr lang="sr-Latn-M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8C46BD4-B1A8-43E4-A03E-51B5165C3D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7614" y="1619498"/>
            <a:ext cx="3019217" cy="2812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88788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2423CA5-E2E1-4789-B759-9906C1C940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3495094" cy="5143499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495095" y="-2"/>
            <a:ext cx="792559" cy="5143500"/>
          </a:xfrm>
          <a:prstGeom prst="triangle">
            <a:avLst>
              <a:gd name="adj" fmla="val 100000"/>
            </a:avLst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3ED5F6B-5BAA-4213-B662-CAA1200B91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315" y="482600"/>
            <a:ext cx="3152284" cy="1031706"/>
          </a:xfrm>
        </p:spPr>
        <p:txBody>
          <a:bodyPr anchor="ctr">
            <a:normAutofit/>
          </a:bodyPr>
          <a:lstStyle/>
          <a:p>
            <a:r>
              <a:rPr lang="hr-HR">
                <a:solidFill>
                  <a:schemeClr val="bg1"/>
                </a:solidFill>
              </a:rPr>
              <a:t>SQRT(broj)</a:t>
            </a:r>
            <a:endParaRPr lang="sr-Latn-ME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8067E8-A0CC-4A4F-85D5-E597A557A1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5315" y="1620442"/>
            <a:ext cx="2980457" cy="258008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defRPr/>
            </a:pPr>
            <a:r>
              <a:rPr lang="hr-HR">
                <a:solidFill>
                  <a:schemeClr val="bg1"/>
                </a:solidFill>
              </a:rPr>
              <a:t>Funkcija </a:t>
            </a:r>
            <a:r>
              <a:rPr lang="hr-HR" b="1" i="1">
                <a:solidFill>
                  <a:schemeClr val="bg1"/>
                </a:solidFill>
              </a:rPr>
              <a:t>računa kvadratni korijen broja</a:t>
            </a:r>
            <a:r>
              <a:rPr lang="hr-HR">
                <a:solidFill>
                  <a:schemeClr val="bg1"/>
                </a:solidFill>
              </a:rPr>
              <a:t>. </a:t>
            </a:r>
          </a:p>
          <a:p>
            <a:pPr>
              <a:lnSpc>
                <a:spcPct val="90000"/>
              </a:lnSpc>
              <a:spcAft>
                <a:spcPct val="0"/>
              </a:spcAft>
              <a:defRPr/>
            </a:pPr>
            <a:r>
              <a:rPr lang="hr-HR">
                <a:solidFill>
                  <a:schemeClr val="bg1"/>
                </a:solidFill>
              </a:rPr>
              <a:t>Kod računanja kvadratnog korijena negativnog broja javlja se poruka o grešci </a:t>
            </a:r>
            <a:r>
              <a:rPr lang="hr-HR" b="1" i="1">
                <a:solidFill>
                  <a:schemeClr val="bg1"/>
                </a:solidFill>
              </a:rPr>
              <a:t>#BROJ!.</a:t>
            </a:r>
          </a:p>
          <a:p>
            <a:pPr>
              <a:lnSpc>
                <a:spcPct val="90000"/>
              </a:lnSpc>
            </a:pPr>
            <a:endParaRPr lang="sr-Latn-ME">
              <a:solidFill>
                <a:schemeClr val="bg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A0D2EED-67B2-4746-A145-81602DAB31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0506" y="729456"/>
            <a:ext cx="3440613" cy="3675201"/>
          </a:xfrm>
          <a:prstGeom prst="rect">
            <a:avLst/>
          </a:prstGeom>
        </p:spPr>
      </p:pic>
      <p:sp>
        <p:nvSpPr>
          <p:cNvPr id="15" name="Isosceles Triangle 14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816772" y="3009900"/>
            <a:ext cx="336549" cy="21336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105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2423CA5-E2E1-4789-B759-9906C1C940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3495094" cy="5143499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495095" y="-2"/>
            <a:ext cx="792559" cy="5143500"/>
          </a:xfrm>
          <a:prstGeom prst="triangle">
            <a:avLst>
              <a:gd name="adj" fmla="val 100000"/>
            </a:avLst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3ED5F6B-5BAA-4213-B662-CAA1200B91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315" y="482600"/>
            <a:ext cx="3152284" cy="1031706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hr-HR" sz="2500">
                <a:solidFill>
                  <a:schemeClr val="bg1"/>
                </a:solidFill>
              </a:rPr>
              <a:t>POWER(broj;stepen)</a:t>
            </a:r>
            <a:endParaRPr lang="sr-Latn-ME" sz="250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8067E8-A0CC-4A4F-85D5-E597A557A1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5315" y="1620442"/>
            <a:ext cx="2980457" cy="2580083"/>
          </a:xfrm>
        </p:spPr>
        <p:txBody>
          <a:bodyPr>
            <a:normAutofit/>
          </a:bodyPr>
          <a:lstStyle/>
          <a:p>
            <a:r>
              <a:rPr lang="hr-HR">
                <a:solidFill>
                  <a:schemeClr val="bg1"/>
                </a:solidFill>
              </a:rPr>
              <a:t>Funkcija računa </a:t>
            </a:r>
            <a:r>
              <a:rPr lang="hr-HR" b="1" i="1">
                <a:solidFill>
                  <a:schemeClr val="bg1"/>
                </a:solidFill>
              </a:rPr>
              <a:t>n-ti stepen </a:t>
            </a:r>
            <a:r>
              <a:rPr lang="hr-HR">
                <a:solidFill>
                  <a:schemeClr val="bg1"/>
                </a:solidFill>
              </a:rPr>
              <a:t>broja.</a:t>
            </a:r>
          </a:p>
          <a:p>
            <a:endParaRPr lang="sr-Latn-ME">
              <a:solidFill>
                <a:schemeClr val="bg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242C457-6003-40BF-992F-06DB442B5F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817914"/>
            <a:ext cx="3857625" cy="3498284"/>
          </a:xfrm>
          <a:prstGeom prst="rect">
            <a:avLst/>
          </a:prstGeom>
        </p:spPr>
      </p:pic>
      <p:sp>
        <p:nvSpPr>
          <p:cNvPr id="15" name="Isosceles Triangle 14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816772" y="3009900"/>
            <a:ext cx="336549" cy="21336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6817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D5F6B-5BAA-4213-B662-CAA1200B91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7559" y="457200"/>
            <a:ext cx="2796807" cy="99060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hr-HR" sz="3100" dirty="0"/>
              <a:t>ROMAN(broj)</a:t>
            </a:r>
            <a:endParaRPr lang="sr-Latn-ME" sz="31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8067E8-A0CC-4A4F-85D5-E597A557A1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875" y="1620440"/>
            <a:ext cx="3296125" cy="3237309"/>
          </a:xfrm>
        </p:spPr>
        <p:txBody>
          <a:bodyPr>
            <a:normAutofit lnSpcReduction="10000"/>
          </a:bodyPr>
          <a:lstStyle/>
          <a:p>
            <a:r>
              <a:rPr lang="hr-HR" dirty="0"/>
              <a:t>Funkcija pretvara </a:t>
            </a:r>
            <a:r>
              <a:rPr lang="hr-HR" b="1" i="1" dirty="0"/>
              <a:t>arapski broj u rimski </a:t>
            </a:r>
            <a:br>
              <a:rPr lang="hr-HR" dirty="0"/>
            </a:br>
            <a:r>
              <a:rPr lang="hr-HR" dirty="0"/>
              <a:t>(i to kao tekst).</a:t>
            </a:r>
          </a:p>
          <a:p>
            <a:endParaRPr lang="sr-Latn-ME" dirty="0"/>
          </a:p>
          <a:p>
            <a:pPr marL="0" indent="0">
              <a:buNone/>
            </a:pPr>
            <a:r>
              <a:rPr lang="hr-HR" sz="31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ARABIC(broj)</a:t>
            </a:r>
          </a:p>
          <a:p>
            <a:pPr marL="0" indent="0">
              <a:buNone/>
            </a:pPr>
            <a:endParaRPr lang="hr-HR" sz="12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r>
              <a:rPr lang="hr-HR" dirty="0"/>
              <a:t>Funkcija pretvara </a:t>
            </a:r>
            <a:r>
              <a:rPr lang="hr-HR" b="1" i="1" dirty="0"/>
              <a:t>rimski broj u arapski </a:t>
            </a:r>
            <a:br>
              <a:rPr lang="hr-HR" dirty="0"/>
            </a:br>
            <a:r>
              <a:rPr lang="hr-HR" dirty="0"/>
              <a:t>(i to kao tekst).</a:t>
            </a:r>
          </a:p>
          <a:p>
            <a:endParaRPr lang="sr-Latn-ME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FCDDC50-2442-4F40-A360-5F4283A042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4623" y="474108"/>
            <a:ext cx="2143866" cy="3816884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51E6017-7169-4AAA-A075-D7F12DFF5DE9}"/>
              </a:ext>
            </a:extLst>
          </p:cNvPr>
          <p:cNvCxnSpPr/>
          <p:nvPr/>
        </p:nvCxnSpPr>
        <p:spPr>
          <a:xfrm>
            <a:off x="685800" y="2800350"/>
            <a:ext cx="29718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21809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B6D9B-FEF2-4D86-BFE2-7C19EF0B4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7559" y="457200"/>
            <a:ext cx="2796807" cy="99060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sr-Latn-ME" sz="1700"/>
              <a:t>PRODUCT(broj1;broj2;...)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17D320-52E8-4612-8D1D-141AB811A1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875" y="1620441"/>
            <a:ext cx="2790687" cy="2670550"/>
          </a:xfrm>
        </p:spPr>
        <p:txBody>
          <a:bodyPr>
            <a:normAutofit/>
          </a:bodyPr>
          <a:lstStyle/>
          <a:p>
            <a:r>
              <a:rPr lang="hr-HR" dirty="0"/>
              <a:t>Funkcija </a:t>
            </a:r>
            <a:r>
              <a:rPr lang="hr-HR" b="1" i="1" dirty="0"/>
              <a:t>množi brojeve iz odabranog opsega ćelija </a:t>
            </a:r>
            <a:r>
              <a:rPr lang="hr-HR" dirty="0"/>
              <a:t>(moguć je odabir do 255 različitih nizova ćelija).</a:t>
            </a:r>
          </a:p>
          <a:p>
            <a:endParaRPr lang="sr-Latn-M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09CFCF6-F9D7-4F7F-8BF1-98FC7DF104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9389" y="474108"/>
            <a:ext cx="3294334" cy="3816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40739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2423CA5-E2E1-4789-B759-9906C1C940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3495094" cy="5143499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495095" y="-2"/>
            <a:ext cx="792559" cy="5143500"/>
          </a:xfrm>
          <a:prstGeom prst="triangle">
            <a:avLst>
              <a:gd name="adj" fmla="val 100000"/>
            </a:avLst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FB6D9B-FEF2-4D86-BFE2-7C19EF0B4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315" y="482600"/>
            <a:ext cx="3152284" cy="1031706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hr-HR" sz="2000">
                <a:solidFill>
                  <a:schemeClr val="bg1"/>
                </a:solidFill>
              </a:rPr>
              <a:t>PRODUCT(broj1;broj2;...)</a:t>
            </a:r>
            <a:endParaRPr lang="sr-Latn-ME" sz="200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17D320-52E8-4612-8D1D-141AB811A1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5315" y="1620442"/>
            <a:ext cx="2980457" cy="2580083"/>
          </a:xfrm>
        </p:spPr>
        <p:txBody>
          <a:bodyPr>
            <a:normAutofit/>
          </a:bodyPr>
          <a:lstStyle/>
          <a:p>
            <a:r>
              <a:rPr lang="hr-HR">
                <a:solidFill>
                  <a:schemeClr val="bg1"/>
                </a:solidFill>
              </a:rPr>
              <a:t>Funkcija </a:t>
            </a:r>
            <a:r>
              <a:rPr lang="hr-HR" b="1" i="1">
                <a:solidFill>
                  <a:schemeClr val="bg1"/>
                </a:solidFill>
              </a:rPr>
              <a:t>množi brojeve iz odabranih nizova ćelija </a:t>
            </a:r>
            <a:r>
              <a:rPr lang="hr-HR">
                <a:solidFill>
                  <a:schemeClr val="bg1"/>
                </a:solidFill>
              </a:rPr>
              <a:t>(moguć je odabir do 255 različitih nizova ćelija).</a:t>
            </a:r>
          </a:p>
          <a:p>
            <a:endParaRPr lang="sr-Latn-ME">
              <a:solidFill>
                <a:schemeClr val="bg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842A142-92FC-4083-9F38-6FB2340595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8957" y="729456"/>
            <a:ext cx="3143710" cy="3675201"/>
          </a:xfrm>
          <a:prstGeom prst="rect">
            <a:avLst/>
          </a:prstGeom>
        </p:spPr>
      </p:pic>
      <p:sp>
        <p:nvSpPr>
          <p:cNvPr id="15" name="Isosceles Triangle 14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816772" y="3009900"/>
            <a:ext cx="336549" cy="21336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9971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oup 34">
            <a:extLst>
              <a:ext uri="{FF2B5EF4-FFF2-40B4-BE49-F238E27FC236}">
                <a16:creationId xmlns:a16="http://schemas.microsoft.com/office/drawing/2014/main" id="{B4DE830A-B531-4A3B-96F6-0ECE88B085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6350"/>
            <a:ext cx="9144001" cy="5149850"/>
            <a:chOff x="0" y="-8467"/>
            <a:chExt cx="12192000" cy="6866467"/>
          </a:xfrm>
        </p:grpSpPr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2813DF2C-461A-4A8F-9679-A172790D1F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4CD3A85-C039-4249-86E4-1EB9318B54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Rectangle 23">
              <a:extLst>
                <a:ext uri="{FF2B5EF4-FFF2-40B4-BE49-F238E27FC236}">
                  <a16:creationId xmlns:a16="http://schemas.microsoft.com/office/drawing/2014/main" id="{887EA6D2-2883-42C2-993D-094CA6D65D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9" name="Rectangle 25">
              <a:extLst>
                <a:ext uri="{FF2B5EF4-FFF2-40B4-BE49-F238E27FC236}">
                  <a16:creationId xmlns:a16="http://schemas.microsoft.com/office/drawing/2014/main" id="{3B895046-636F-4D1B-ACA4-29AA0CB332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>
              <a:extLst>
                <a:ext uri="{FF2B5EF4-FFF2-40B4-BE49-F238E27FC236}">
                  <a16:creationId xmlns:a16="http://schemas.microsoft.com/office/drawing/2014/main" id="{C6B0CDE3-E054-4EDD-A43B-F96843D8BF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27">
              <a:extLst>
                <a:ext uri="{FF2B5EF4-FFF2-40B4-BE49-F238E27FC236}">
                  <a16:creationId xmlns:a16="http://schemas.microsoft.com/office/drawing/2014/main" id="{3B66B1A2-F145-4C9B-85CC-4BF30D58CB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2" name="Rectangle 28">
              <a:extLst>
                <a:ext uri="{FF2B5EF4-FFF2-40B4-BE49-F238E27FC236}">
                  <a16:creationId xmlns:a16="http://schemas.microsoft.com/office/drawing/2014/main" id="{5D4FC972-94B3-4035-8D31-E668C132B4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Rectangle 29">
              <a:extLst>
                <a:ext uri="{FF2B5EF4-FFF2-40B4-BE49-F238E27FC236}">
                  <a16:creationId xmlns:a16="http://schemas.microsoft.com/office/drawing/2014/main" id="{374B9941-AFBE-4A77-A50E-B6EA04A746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Isosceles Triangle 43">
              <a:extLst>
                <a:ext uri="{FF2B5EF4-FFF2-40B4-BE49-F238E27FC236}">
                  <a16:creationId xmlns:a16="http://schemas.microsoft.com/office/drawing/2014/main" id="{27A982C5-2C38-4CE9-BC18-94697AD657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5" name="Isosceles Triangle 44">
              <a:extLst>
                <a:ext uri="{FF2B5EF4-FFF2-40B4-BE49-F238E27FC236}">
                  <a16:creationId xmlns:a16="http://schemas.microsoft.com/office/drawing/2014/main" id="{0060D8D1-7BB1-498F-AFBB-ADAC130A9E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BFB6D9B-FEF2-4D86-BFE2-7C19EF0B4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30752" y="948985"/>
            <a:ext cx="3224750" cy="2436848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457200">
              <a:lnSpc>
                <a:spcPct val="90000"/>
              </a:lnSpc>
            </a:pPr>
            <a:r>
              <a:rPr lang="en-US" sz="54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HVALA NA PAŽNJI</a:t>
            </a:r>
          </a:p>
        </p:txBody>
      </p:sp>
      <p:sp>
        <p:nvSpPr>
          <p:cNvPr id="47" name="Isosceles Triangle 46">
            <a:extLst>
              <a:ext uri="{FF2B5EF4-FFF2-40B4-BE49-F238E27FC236}">
                <a16:creationId xmlns:a16="http://schemas.microsoft.com/office/drawing/2014/main" id="{5A7802B6-FF37-40CF-A7E2-6F2A0D9A9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2380" y="9525"/>
            <a:ext cx="631947" cy="4249615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5" name="Graphic 4" descr="Smiling Face with No Fill">
            <a:extLst>
              <a:ext uri="{FF2B5EF4-FFF2-40B4-BE49-F238E27FC236}">
                <a16:creationId xmlns:a16="http://schemas.microsoft.com/office/drawing/2014/main" id="{6F29A81F-DFD4-4646-8741-6995B2C006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6453" y="1162604"/>
            <a:ext cx="2824269" cy="2824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925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7">
            <a:extLst>
              <a:ext uri="{FF2B5EF4-FFF2-40B4-BE49-F238E27FC236}">
                <a16:creationId xmlns:a16="http://schemas.microsoft.com/office/drawing/2014/main" id="{603AE127-802C-459A-A612-DB85B67F0D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962" y="884363"/>
            <a:ext cx="2475485" cy="3347917"/>
          </a:xfrm>
        </p:spPr>
        <p:txBody>
          <a:bodyPr anchor="ctr">
            <a:normAutofit/>
          </a:bodyPr>
          <a:lstStyle/>
          <a:p>
            <a:r>
              <a:rPr lang="en-US" dirty="0" err="1"/>
              <a:t>Funkcija</a:t>
            </a:r>
            <a:endParaRPr lang="en-US" dirty="0"/>
          </a:p>
        </p:txBody>
      </p:sp>
      <p:sp>
        <p:nvSpPr>
          <p:cNvPr id="29" name="Isosceles Triangle 9">
            <a:extLst>
              <a:ext uri="{FF2B5EF4-FFF2-40B4-BE49-F238E27FC236}">
                <a16:creationId xmlns:a16="http://schemas.microsoft.com/office/drawing/2014/main" id="{9323D83D-50D6-4040-A58B-FCEA340F88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009900"/>
            <a:ext cx="336549" cy="2133600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30" name="Straight Connector 11">
            <a:extLst>
              <a:ext uri="{FF2B5EF4-FFF2-40B4-BE49-F238E27FC236}">
                <a16:creationId xmlns:a16="http://schemas.microsoft.com/office/drawing/2014/main" id="{1A1FE6BB-DFB2-4080-9B5E-076EF5DDE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2502" y="1081946"/>
            <a:ext cx="0" cy="29527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4188" y="831858"/>
            <a:ext cx="4755762" cy="3452925"/>
          </a:xfrm>
        </p:spPr>
        <p:txBody>
          <a:bodyPr anchor="ctr">
            <a:normAutofit/>
          </a:bodyPr>
          <a:lstStyle/>
          <a:p>
            <a:r>
              <a:rPr lang="en-US" sz="1600" dirty="0" err="1"/>
              <a:t>Započinje</a:t>
            </a:r>
            <a:r>
              <a:rPr lang="en-US" sz="1600" dirty="0"/>
              <a:t> </a:t>
            </a:r>
            <a:r>
              <a:rPr lang="en-US" sz="1600" dirty="0" err="1"/>
              <a:t>znakom</a:t>
            </a:r>
            <a:r>
              <a:rPr lang="en-US" sz="1600" dirty="0"/>
              <a:t> </a:t>
            </a:r>
            <a:r>
              <a:rPr lang="en-US" sz="1600" dirty="0" err="1"/>
              <a:t>jednakosti</a:t>
            </a:r>
            <a:r>
              <a:rPr lang="en-US" sz="1600" dirty="0"/>
              <a:t>.</a:t>
            </a:r>
          </a:p>
          <a:p>
            <a:r>
              <a:rPr lang="en-US" sz="1600" dirty="0" err="1"/>
              <a:t>Nakon</a:t>
            </a:r>
            <a:r>
              <a:rPr lang="en-US" sz="1600" dirty="0"/>
              <a:t> </a:t>
            </a:r>
            <a:r>
              <a:rPr lang="en-US" sz="1600" dirty="0" err="1"/>
              <a:t>znaka</a:t>
            </a:r>
            <a:r>
              <a:rPr lang="en-US" sz="1600" dirty="0"/>
              <a:t> </a:t>
            </a:r>
            <a:r>
              <a:rPr lang="en-US" sz="1600" dirty="0" err="1"/>
              <a:t>jednakosti</a:t>
            </a:r>
            <a:r>
              <a:rPr lang="en-US" sz="1600" dirty="0"/>
              <a:t> </a:t>
            </a:r>
            <a:r>
              <a:rPr lang="en-US" sz="1600" dirty="0" err="1"/>
              <a:t>dolazi</a:t>
            </a:r>
            <a:r>
              <a:rPr lang="en-US" sz="1600" dirty="0"/>
              <a:t> </a:t>
            </a:r>
            <a:r>
              <a:rPr lang="en-US" sz="1600" dirty="0" err="1"/>
              <a:t>ime</a:t>
            </a:r>
            <a:r>
              <a:rPr lang="en-US" sz="1600" dirty="0"/>
              <a:t> </a:t>
            </a:r>
            <a:r>
              <a:rPr lang="en-US" sz="1600" dirty="0" err="1"/>
              <a:t>funkcije</a:t>
            </a:r>
            <a:r>
              <a:rPr lang="en-US" sz="1600" dirty="0"/>
              <a:t>.</a:t>
            </a:r>
          </a:p>
          <a:p>
            <a:r>
              <a:rPr lang="en-US" sz="1600" dirty="0" err="1"/>
              <a:t>Iza</a:t>
            </a:r>
            <a:r>
              <a:rPr lang="en-US" sz="1600" dirty="0"/>
              <a:t> </a:t>
            </a:r>
            <a:r>
              <a:rPr lang="en-US" sz="1600" dirty="0" err="1"/>
              <a:t>imena</a:t>
            </a:r>
            <a:r>
              <a:rPr lang="en-US" sz="1600" dirty="0"/>
              <a:t>, </a:t>
            </a:r>
            <a:r>
              <a:rPr lang="en-US" sz="1600" dirty="0" err="1"/>
              <a:t>unutar</a:t>
            </a:r>
            <a:r>
              <a:rPr lang="en-US" sz="1600" dirty="0"/>
              <a:t> para </a:t>
            </a:r>
            <a:r>
              <a:rPr lang="en-US" sz="1600" dirty="0" err="1"/>
              <a:t>okruglih</a:t>
            </a:r>
            <a:r>
              <a:rPr lang="en-US" sz="1600" dirty="0"/>
              <a:t> </a:t>
            </a:r>
            <a:r>
              <a:rPr lang="en-US" sz="1600" dirty="0" err="1"/>
              <a:t>zagrada</a:t>
            </a:r>
            <a:r>
              <a:rPr lang="en-US" sz="1600" dirty="0"/>
              <a:t>, </a:t>
            </a:r>
            <a:r>
              <a:rPr lang="en-US" sz="1600" dirty="0" err="1"/>
              <a:t>upisuju</a:t>
            </a:r>
            <a:r>
              <a:rPr lang="en-US" sz="1600" dirty="0"/>
              <a:t> se </a:t>
            </a:r>
            <a:r>
              <a:rPr lang="en-US" sz="1600" dirty="0" err="1"/>
              <a:t>argumenti</a:t>
            </a:r>
            <a:r>
              <a:rPr lang="en-US" sz="1600" dirty="0"/>
              <a:t>. </a:t>
            </a:r>
          </a:p>
          <a:p>
            <a:pPr marL="118872" indent="0">
              <a:buNone/>
            </a:pPr>
            <a:endParaRPr lang="en-US" dirty="0"/>
          </a:p>
        </p:txBody>
      </p:sp>
      <p:sp>
        <p:nvSpPr>
          <p:cNvPr id="31" name="Isosceles Triangle 13">
            <a:extLst>
              <a:ext uri="{FF2B5EF4-FFF2-40B4-BE49-F238E27FC236}">
                <a16:creationId xmlns:a16="http://schemas.microsoft.com/office/drawing/2014/main" id="{F10FD715-4DCE-4779-B634-EC78315EA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523104" y="0"/>
            <a:ext cx="631947" cy="3462216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21" name="Picture 2">
            <a:extLst>
              <a:ext uri="{FF2B5EF4-FFF2-40B4-BE49-F238E27FC236}">
                <a16:creationId xmlns:a16="http://schemas.microsoft.com/office/drawing/2014/main" id="{FE8969B6-3C5F-4E28-BCF3-EE62A0961C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533023"/>
            <a:ext cx="19145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4129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603AE127-802C-459A-A612-DB85B67F0D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962" y="884363"/>
            <a:ext cx="2475485" cy="3347917"/>
          </a:xfrm>
        </p:spPr>
        <p:txBody>
          <a:bodyPr anchor="ctr">
            <a:normAutofit/>
          </a:bodyPr>
          <a:lstStyle/>
          <a:p>
            <a:r>
              <a:rPr lang="en-US" dirty="0" err="1"/>
              <a:t>Funkcija</a:t>
            </a:r>
            <a:r>
              <a:rPr lang="en-US" dirty="0"/>
              <a:t> - </a:t>
            </a:r>
            <a:r>
              <a:rPr lang="en-US" dirty="0" err="1"/>
              <a:t>Argumenti</a:t>
            </a:r>
            <a:endParaRPr lang="en-US" dirty="0"/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9323D83D-50D6-4040-A58B-FCEA340F88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009900"/>
            <a:ext cx="336549" cy="2133600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A1FE6BB-DFB2-4080-9B5E-076EF5DDE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2502" y="1081946"/>
            <a:ext cx="0" cy="29527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4188" y="831858"/>
            <a:ext cx="4755762" cy="3452925"/>
          </a:xfrm>
        </p:spPr>
        <p:txBody>
          <a:bodyPr anchor="ctr">
            <a:normAutofit/>
          </a:bodyPr>
          <a:lstStyle/>
          <a:p>
            <a:r>
              <a:rPr lang="hr-HR">
                <a:sym typeface="Symbol" pitchFamily="18" charset="2"/>
              </a:rPr>
              <a:t>To su </a:t>
            </a:r>
            <a:r>
              <a:rPr lang="hr-HR" b="1" i="1">
                <a:sym typeface="Symbol" pitchFamily="18" charset="2"/>
              </a:rPr>
              <a:t>vrijednosti nad kojima se funkcija izvršava</a:t>
            </a:r>
            <a:r>
              <a:rPr lang="hr-HR">
                <a:sym typeface="Symbol" pitchFamily="18" charset="2"/>
              </a:rPr>
              <a:t>.</a:t>
            </a:r>
          </a:p>
          <a:p>
            <a:r>
              <a:rPr lang="hr-HR">
                <a:sym typeface="Symbol" pitchFamily="18" charset="2"/>
              </a:rPr>
              <a:t>Funkcija može imati </a:t>
            </a:r>
            <a:r>
              <a:rPr lang="hr-HR" b="1" i="1">
                <a:sym typeface="Symbol" pitchFamily="18" charset="2"/>
              </a:rPr>
              <a:t>jedan ili više </a:t>
            </a:r>
            <a:r>
              <a:rPr lang="hr-HR" b="1" i="1"/>
              <a:t>argumenata </a:t>
            </a:r>
            <a:r>
              <a:rPr lang="hr-HR"/>
              <a:t>(ako ih ima više, odvajaju se </a:t>
            </a:r>
            <a:r>
              <a:rPr lang="hr-HR" b="1" i="1">
                <a:sym typeface="Symbol" pitchFamily="18" charset="2"/>
              </a:rPr>
              <a:t>znakom t</a:t>
            </a:r>
            <a:r>
              <a:rPr lang="en-US" b="1" i="1">
                <a:sym typeface="Symbol" pitchFamily="18" charset="2"/>
              </a:rPr>
              <a:t>a</a:t>
            </a:r>
            <a:r>
              <a:rPr lang="hr-HR" b="1" i="1">
                <a:sym typeface="Symbol" pitchFamily="18" charset="2"/>
              </a:rPr>
              <a:t>čka-zarez</a:t>
            </a:r>
            <a:r>
              <a:rPr lang="hr-HR"/>
              <a:t>).</a:t>
            </a:r>
          </a:p>
          <a:p>
            <a:r>
              <a:rPr lang="hr-HR"/>
              <a:t>Argument funkcije može biti: </a:t>
            </a:r>
            <a:r>
              <a:rPr lang="hr-HR" b="1" i="1"/>
              <a:t>brojčana vrijednost </a:t>
            </a:r>
            <a:r>
              <a:rPr lang="hr-HR"/>
              <a:t>(konstanta), </a:t>
            </a:r>
            <a:r>
              <a:rPr lang="hr-HR" b="1" i="1"/>
              <a:t>adresa ćelije </a:t>
            </a:r>
            <a:r>
              <a:rPr lang="hr-HR"/>
              <a:t>ili </a:t>
            </a:r>
            <a:r>
              <a:rPr lang="hr-HR" b="1" i="1"/>
              <a:t>adresa skup</a:t>
            </a:r>
            <a:r>
              <a:rPr lang="en-US" b="1" i="1"/>
              <a:t>a</a:t>
            </a:r>
            <a:r>
              <a:rPr lang="hr-HR" b="1" i="1"/>
              <a:t> ćelija</a:t>
            </a:r>
            <a:r>
              <a:rPr lang="hr-HR"/>
              <a:t>, </a:t>
            </a:r>
            <a:r>
              <a:rPr lang="hr-HR" b="1" i="1"/>
              <a:t>druga funkcija</a:t>
            </a:r>
            <a:r>
              <a:rPr lang="hr-HR"/>
              <a:t>.</a:t>
            </a:r>
          </a:p>
          <a:p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F10FD715-4DCE-4779-B634-EC78315EA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523104" y="0"/>
            <a:ext cx="631947" cy="3462216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3" name="Picture 2">
            <a:extLst>
              <a:ext uri="{FF2B5EF4-FFF2-40B4-BE49-F238E27FC236}">
                <a16:creationId xmlns:a16="http://schemas.microsoft.com/office/drawing/2014/main" id="{F18648B3-4E13-4184-893E-7DD4F3DE0C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248150"/>
            <a:ext cx="3530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5" name="Group 14">
            <a:extLst>
              <a:ext uri="{FF2B5EF4-FFF2-40B4-BE49-F238E27FC236}">
                <a16:creationId xmlns:a16="http://schemas.microsoft.com/office/drawing/2014/main" id="{1C278837-5D67-49C3-8480-DF624AD424F9}"/>
              </a:ext>
            </a:extLst>
          </p:cNvPr>
          <p:cNvGrpSpPr>
            <a:grpSpLocks/>
          </p:cNvGrpSpPr>
          <p:nvPr/>
        </p:nvGrpSpPr>
        <p:grpSpPr bwMode="auto">
          <a:xfrm>
            <a:off x="4831244" y="4214808"/>
            <a:ext cx="3492000" cy="642942"/>
            <a:chOff x="1837" y="1117"/>
            <a:chExt cx="2087" cy="285"/>
          </a:xfrm>
        </p:grpSpPr>
        <p:pic>
          <p:nvPicPr>
            <p:cNvPr id="16" name="Picture 15" descr="ey59">
              <a:extLst>
                <a:ext uri="{FF2B5EF4-FFF2-40B4-BE49-F238E27FC236}">
                  <a16:creationId xmlns:a16="http://schemas.microsoft.com/office/drawing/2014/main" id="{8C753E98-8908-46B1-8A12-6C0443F9C24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837" y="1117"/>
              <a:ext cx="2087" cy="285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</p:spPr>
        </p:pic>
        <p:sp>
          <p:nvSpPr>
            <p:cNvPr id="17" name="Line 6">
              <a:extLst>
                <a:ext uri="{FF2B5EF4-FFF2-40B4-BE49-F238E27FC236}">
                  <a16:creationId xmlns:a16="http://schemas.microsoft.com/office/drawing/2014/main" id="{F9AE047D-77F0-47A5-BB18-B4B93EA6E04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63" y="1344"/>
              <a:ext cx="181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18" name="Line 7">
              <a:extLst>
                <a:ext uri="{FF2B5EF4-FFF2-40B4-BE49-F238E27FC236}">
                  <a16:creationId xmlns:a16="http://schemas.microsoft.com/office/drawing/2014/main" id="{F0737AB4-2E20-4535-8C5D-DF297F4AAB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35" y="1344"/>
              <a:ext cx="227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19" name="Line 8">
              <a:extLst>
                <a:ext uri="{FF2B5EF4-FFF2-40B4-BE49-F238E27FC236}">
                  <a16:creationId xmlns:a16="http://schemas.microsoft.com/office/drawing/2014/main" id="{F2660D1B-C68A-477C-B24A-486553A09C3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07" y="1344"/>
              <a:ext cx="635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r-HR"/>
            </a:p>
          </p:txBody>
        </p:sp>
      </p:grpSp>
    </p:spTree>
    <p:extLst>
      <p:ext uri="{BB962C8B-B14F-4D97-AF65-F5344CB8AC3E}">
        <p14:creationId xmlns:p14="http://schemas.microsoft.com/office/powerpoint/2010/main" val="4703569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298" y="457200"/>
            <a:ext cx="2197889" cy="99060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100" err="1"/>
              <a:t>Funkcija</a:t>
            </a:r>
            <a:r>
              <a:rPr lang="en-US" sz="3100"/>
              <a:t> - </a:t>
            </a:r>
            <a:r>
              <a:rPr lang="en-US" sz="3100" err="1"/>
              <a:t>unos</a:t>
            </a:r>
            <a:endParaRPr lang="en-US" sz="31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520" y="1620441"/>
            <a:ext cx="2197888" cy="291058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hr-HR" dirty="0"/>
              <a:t>Po odabiru </a:t>
            </a:r>
            <a:r>
              <a:rPr lang="hr-HR" b="1" i="1" dirty="0"/>
              <a:t>kategorije funkcija</a:t>
            </a:r>
            <a:r>
              <a:rPr lang="hr-HR" dirty="0"/>
              <a:t>, bira se  </a:t>
            </a:r>
            <a:r>
              <a:rPr lang="hr-HR" b="1" i="1" dirty="0"/>
              <a:t>funkcija</a:t>
            </a:r>
            <a:r>
              <a:rPr lang="hr-HR" dirty="0"/>
              <a:t>.</a:t>
            </a:r>
          </a:p>
          <a:p>
            <a:pPr>
              <a:lnSpc>
                <a:spcPct val="90000"/>
              </a:lnSpc>
            </a:pPr>
            <a:r>
              <a:rPr lang="hr-HR" dirty="0"/>
              <a:t>Uz odabranu funkciju prikazuje se objašnjenje i pomoć.</a:t>
            </a:r>
          </a:p>
          <a:p>
            <a:pPr marL="118872" indent="0">
              <a:lnSpc>
                <a:spcPct val="90000"/>
              </a:lnSpc>
              <a:buNone/>
            </a:pP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0752" y="912388"/>
            <a:ext cx="4065872" cy="1040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0883" y="2579265"/>
            <a:ext cx="2325612" cy="1951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89324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62423CA5-E2E1-4789-B759-9906C1C940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3495094" cy="5143499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75" name="Isosceles Triangle 74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495095" y="-2"/>
            <a:ext cx="792559" cy="5143500"/>
          </a:xfrm>
          <a:prstGeom prst="triangle">
            <a:avLst>
              <a:gd name="adj" fmla="val 100000"/>
            </a:avLst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315" y="482600"/>
            <a:ext cx="3152284" cy="1031706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300">
                <a:solidFill>
                  <a:schemeClr val="bg1"/>
                </a:solidFill>
              </a:rPr>
              <a:t>Zadavanje argumenata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315" y="1620442"/>
            <a:ext cx="2980457" cy="258008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hr-HR" sz="1700" dirty="0">
                <a:solidFill>
                  <a:schemeClr val="bg1"/>
                </a:solidFill>
              </a:rPr>
              <a:t>A</a:t>
            </a:r>
            <a:r>
              <a:rPr lang="hr-HR" sz="1700" dirty="0">
                <a:solidFill>
                  <a:schemeClr val="bg1"/>
                </a:solidFill>
                <a:sym typeface="Symbol" pitchFamily="18" charset="2"/>
              </a:rPr>
              <a:t>rgumenti se unose u za to predviđene okvire (broj okvira </a:t>
            </a:r>
            <a:r>
              <a:rPr lang="en-US" sz="1700" dirty="0">
                <a:solidFill>
                  <a:schemeClr val="bg1"/>
                </a:solidFill>
                <a:sym typeface="Symbol" pitchFamily="18" charset="2"/>
              </a:rPr>
              <a:t>za</a:t>
            </a:r>
            <a:r>
              <a:rPr lang="hr-HR" sz="1700" dirty="0">
                <a:solidFill>
                  <a:schemeClr val="bg1"/>
                </a:solidFill>
                <a:sym typeface="Symbol" pitchFamily="18" charset="2"/>
              </a:rPr>
              <a:t>visi o odabranoj funkciji).</a:t>
            </a:r>
          </a:p>
          <a:p>
            <a:pPr>
              <a:lnSpc>
                <a:spcPct val="90000"/>
              </a:lnSpc>
            </a:pPr>
            <a:r>
              <a:rPr lang="hr-HR" sz="1700" dirty="0">
                <a:solidFill>
                  <a:schemeClr val="bg1"/>
                </a:solidFill>
              </a:rPr>
              <a:t>Mogu se </a:t>
            </a:r>
            <a:r>
              <a:rPr lang="hr-HR" sz="1700" b="1" i="1" dirty="0">
                <a:solidFill>
                  <a:schemeClr val="bg1"/>
                </a:solidFill>
              </a:rPr>
              <a:t>upisati</a:t>
            </a:r>
            <a:r>
              <a:rPr lang="hr-HR" sz="1700" dirty="0">
                <a:solidFill>
                  <a:schemeClr val="bg1"/>
                </a:solidFill>
              </a:rPr>
              <a:t>, </a:t>
            </a:r>
            <a:r>
              <a:rPr lang="en-US" sz="1700" dirty="0">
                <a:solidFill>
                  <a:schemeClr val="bg1"/>
                </a:solidFill>
              </a:rPr>
              <a:t> </a:t>
            </a:r>
            <a:r>
              <a:rPr lang="hr-HR" sz="1700" dirty="0">
                <a:solidFill>
                  <a:schemeClr val="bg1"/>
                </a:solidFill>
              </a:rPr>
              <a:t>a </a:t>
            </a:r>
            <a:r>
              <a:rPr lang="hr-HR" sz="1700" dirty="0" err="1">
                <a:solidFill>
                  <a:schemeClr val="bg1"/>
                </a:solidFill>
              </a:rPr>
              <a:t>mo</a:t>
            </a:r>
            <a:r>
              <a:rPr lang="en-US" sz="1700" dirty="0" err="1">
                <a:solidFill>
                  <a:schemeClr val="bg1"/>
                </a:solidFill>
              </a:rPr>
              <a:t>gu</a:t>
            </a:r>
            <a:r>
              <a:rPr lang="hr-HR" sz="1700" dirty="0">
                <a:solidFill>
                  <a:schemeClr val="bg1"/>
                </a:solidFill>
              </a:rPr>
              <a:t> se i </a:t>
            </a:r>
            <a:r>
              <a:rPr lang="hr-HR" sz="1700" b="1" i="1" dirty="0">
                <a:solidFill>
                  <a:schemeClr val="bg1"/>
                </a:solidFill>
              </a:rPr>
              <a:t>unijeti </a:t>
            </a:r>
            <a:r>
              <a:rPr lang="en-US" sz="1700" b="1" i="1" dirty="0">
                <a:solidFill>
                  <a:schemeClr val="bg1"/>
                </a:solidFill>
              </a:rPr>
              <a:t> </a:t>
            </a:r>
            <a:r>
              <a:rPr lang="hr-HR" sz="1700" b="1" i="1" dirty="0">
                <a:solidFill>
                  <a:schemeClr val="bg1"/>
                </a:solidFill>
              </a:rPr>
              <a:t>označavanjem željenog </a:t>
            </a:r>
            <a:r>
              <a:rPr lang="en-US" sz="1700" b="1" i="1" dirty="0">
                <a:solidFill>
                  <a:schemeClr val="bg1"/>
                </a:solidFill>
              </a:rPr>
              <a:t> </a:t>
            </a:r>
            <a:r>
              <a:rPr lang="en-US" sz="1700" b="1" i="1" dirty="0" err="1">
                <a:solidFill>
                  <a:schemeClr val="bg1"/>
                </a:solidFill>
              </a:rPr>
              <a:t>opsega</a:t>
            </a:r>
            <a:r>
              <a:rPr lang="en-US" sz="1700" b="1" i="1" dirty="0">
                <a:solidFill>
                  <a:schemeClr val="bg1"/>
                </a:solidFill>
              </a:rPr>
              <a:t> </a:t>
            </a:r>
            <a:r>
              <a:rPr lang="sr-Latn-ME" sz="1700" b="1" i="1" dirty="0">
                <a:solidFill>
                  <a:schemeClr val="bg1"/>
                </a:solidFill>
              </a:rPr>
              <a:t>ćelija </a:t>
            </a:r>
            <a:r>
              <a:rPr lang="hr-HR" sz="1700" b="1" i="1" dirty="0">
                <a:solidFill>
                  <a:schemeClr val="bg1"/>
                </a:solidFill>
              </a:rPr>
              <a:t>na radnom listu</a:t>
            </a:r>
            <a:endParaRPr lang="en-US" sz="1700" dirty="0">
              <a:solidFill>
                <a:schemeClr val="bg1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500961"/>
            <a:ext cx="3857625" cy="2132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7" name="Isosceles Triangle 76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816772" y="3009900"/>
            <a:ext cx="336549" cy="21336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850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Zadavanje</a:t>
            </a:r>
            <a:r>
              <a:rPr lang="en-US" dirty="0"/>
              <a:t> </a:t>
            </a:r>
            <a:r>
              <a:rPr lang="en-US" dirty="0" err="1"/>
              <a:t>argumenata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4857" y="1226432"/>
            <a:ext cx="5591175" cy="311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Pravokutni oblačić 19"/>
          <p:cNvSpPr/>
          <p:nvPr/>
        </p:nvSpPr>
        <p:spPr>
          <a:xfrm>
            <a:off x="633555" y="4018533"/>
            <a:ext cx="1928826" cy="990600"/>
          </a:xfrm>
          <a:prstGeom prst="wedgeRectCallout">
            <a:avLst>
              <a:gd name="adj1" fmla="val 64666"/>
              <a:gd name="adj2" fmla="val -52856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dirty="0">
                <a:solidFill>
                  <a:schemeClr val="tx2"/>
                </a:solidFill>
              </a:rPr>
              <a:t>Izračun funkcije</a:t>
            </a:r>
            <a:endParaRPr lang="en-US" sz="2800" dirty="0">
              <a:solidFill>
                <a:schemeClr val="tx2"/>
              </a:solidFill>
            </a:endParaRPr>
          </a:p>
          <a:p>
            <a:pPr algn="ctr"/>
            <a:endParaRPr lang="hr-HR" dirty="0"/>
          </a:p>
        </p:txBody>
      </p:sp>
      <p:sp>
        <p:nvSpPr>
          <p:cNvPr id="6" name="Pravokutni oblačić 20"/>
          <p:cNvSpPr/>
          <p:nvPr/>
        </p:nvSpPr>
        <p:spPr>
          <a:xfrm>
            <a:off x="3657600" y="4115827"/>
            <a:ext cx="3888432" cy="990600"/>
          </a:xfrm>
          <a:prstGeom prst="wedgeRectCallout">
            <a:avLst>
              <a:gd name="adj1" fmla="val -477"/>
              <a:gd name="adj2" fmla="val -10662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50000"/>
              </a:spcBef>
            </a:pPr>
            <a:r>
              <a:rPr lang="hr-HR" sz="2800" dirty="0">
                <a:solidFill>
                  <a:schemeClr val="tx2"/>
                </a:solidFill>
              </a:rPr>
              <a:t>Objašnjenje argumenata</a:t>
            </a:r>
            <a:endParaRPr lang="en-US" sz="2800" dirty="0">
              <a:solidFill>
                <a:schemeClr val="tx2"/>
              </a:solidFill>
            </a:endParaRPr>
          </a:p>
        </p:txBody>
      </p:sp>
      <p:sp>
        <p:nvSpPr>
          <p:cNvPr id="7" name="Pravokutni oblačić 21"/>
          <p:cNvSpPr/>
          <p:nvPr/>
        </p:nvSpPr>
        <p:spPr>
          <a:xfrm>
            <a:off x="215833" y="1581150"/>
            <a:ext cx="1928826" cy="1071570"/>
          </a:xfrm>
          <a:prstGeom prst="wedgeRectCallout">
            <a:avLst>
              <a:gd name="adj1" fmla="val 111089"/>
              <a:gd name="adj2" fmla="val -7446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50000"/>
              </a:spcBef>
            </a:pPr>
            <a:r>
              <a:rPr lang="hr-HR" sz="2800" dirty="0">
                <a:solidFill>
                  <a:schemeClr val="tx2"/>
                </a:solidFill>
              </a:rPr>
              <a:t>Vrijednosti</a:t>
            </a:r>
            <a:r>
              <a:rPr lang="hr-HR" sz="2800" dirty="0"/>
              <a:t> </a:t>
            </a:r>
            <a:r>
              <a:rPr lang="hr-HR" sz="2800" dirty="0">
                <a:solidFill>
                  <a:schemeClr val="tx2"/>
                </a:solidFill>
              </a:rPr>
              <a:t>argumenta</a:t>
            </a:r>
            <a:endParaRPr lang="en-US" sz="2800" dirty="0">
              <a:solidFill>
                <a:schemeClr val="tx2"/>
              </a:solidFill>
            </a:endParaRPr>
          </a:p>
          <a:p>
            <a:pPr algn="ctr"/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018114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B4DE830A-B531-4A3B-96F6-0ECE88B085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6350"/>
            <a:ext cx="9144001" cy="5149850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2813DF2C-461A-4A8F-9679-A172790D1F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54CD3A85-C039-4249-86E4-1EB9318B54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887EA6D2-2883-42C2-993D-094CA6D65D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3B895046-636F-4D1B-ACA4-29AA0CB332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C6B0CDE3-E054-4EDD-A43B-F96843D8BF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3B66B1A2-F145-4C9B-85CC-4BF30D58CB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5D4FC972-94B3-4035-8D31-E668C132B4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374B9941-AFBE-4A77-A50E-B6EA04A746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27A982C5-2C38-4CE9-BC18-94697AD657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0060D8D1-7BB1-498F-AFBB-ADAC130A9E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0752" y="948985"/>
            <a:ext cx="3224750" cy="2436848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457200">
              <a:lnSpc>
                <a:spcPct val="90000"/>
              </a:lnSpc>
            </a:pPr>
            <a:r>
              <a:rPr lang="en-US" sz="34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Matematika i trigonometrija</a:t>
            </a:r>
          </a:p>
        </p:txBody>
      </p:sp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5A7802B6-FF37-40CF-A7E2-6F2A0D9A9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2380" y="9525"/>
            <a:ext cx="631947" cy="4249615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4" name="Picture 6" descr="exc356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98443" y="948986"/>
            <a:ext cx="2692278" cy="325150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123900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28460BD8-AE3F-4AC9-9D0B-717052AA5D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6350"/>
            <a:ext cx="9144001" cy="5149850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54420CFE-F482-466E-9E1E-C78513C0B8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5331032B-BD21-4BDA-920C-12E3580525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E7514DA3-59E7-409E-8A3B-AD097F6E56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57B9A2A6-3BE4-4599-9364-F71C5BFD61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4FD744C6-4ED8-4BC9-BF68-6BDF701C5D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092C5BAD-C911-4F8F-A1C5-470268BE6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B133D0C8-4EC4-424F-8E70-0482D5B1B6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7B1532A0-F4B3-4DE8-B18F-740CAAD25A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8EFDD162-BBBA-4062-8BBF-53DBA10913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DCFC9E65-3E19-4483-B952-25D29683CA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0ADFFC45-3DC9-4433-926F-043E879D9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B5F26A87-0610-435F-AA13-BD658385C9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200422" y="-6351"/>
            <a:ext cx="3572669" cy="5149850"/>
            <a:chOff x="67175" y="-8467"/>
            <a:chExt cx="4763558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E6321436-5AAD-4FB6-BB0D-316D4540E8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448300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94B0BD33-3D46-4F43-947A-825DFEF610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67175" y="3681413"/>
              <a:ext cx="4763558" cy="3176587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tangle 23">
              <a:extLst>
                <a:ext uri="{FF2B5EF4-FFF2-40B4-BE49-F238E27FC236}">
                  <a16:creationId xmlns:a16="http://schemas.microsoft.com/office/drawing/2014/main" id="{92E26C27-E1F5-47DC-9F83-469D196C5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58764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5">
              <a:extLst>
                <a:ext uri="{FF2B5EF4-FFF2-40B4-BE49-F238E27FC236}">
                  <a16:creationId xmlns:a16="http://schemas.microsoft.com/office/drawing/2014/main" id="{95F944E7-2B4E-4AE2-B4DB-846FF8AE0B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0730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>
              <a:extLst>
                <a:ext uri="{FF2B5EF4-FFF2-40B4-BE49-F238E27FC236}">
                  <a16:creationId xmlns:a16="http://schemas.microsoft.com/office/drawing/2014/main" id="{FF14952D-390F-46CC-B302-73DDD9C41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9621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7">
              <a:extLst>
                <a:ext uri="{FF2B5EF4-FFF2-40B4-BE49-F238E27FC236}">
                  <a16:creationId xmlns:a16="http://schemas.microsoft.com/office/drawing/2014/main" id="{867CDE55-B22A-40D0-882A-9452919EE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11788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Isosceles Triangle 29">
              <a:extLst>
                <a:ext uri="{FF2B5EF4-FFF2-40B4-BE49-F238E27FC236}">
                  <a16:creationId xmlns:a16="http://schemas.microsoft.com/office/drawing/2014/main" id="{8C409231-C942-4808-B529-DAC32A7DB0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448954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4" name="Title 3">
            <a:extLst>
              <a:ext uri="{FF2B5EF4-FFF2-40B4-BE49-F238E27FC236}">
                <a16:creationId xmlns:a16="http://schemas.microsoft.com/office/drawing/2014/main" id="{AC1DA996-C50C-4749-9BA1-4ABA08DB4B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1" y="962025"/>
            <a:ext cx="3822045" cy="323036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 defTabSz="457200"/>
            <a:r>
              <a:rPr lang="en-US" sz="5400"/>
              <a:t>Funkcije – grupa AutoSum</a:t>
            </a:r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69370F01-B8C9-4CE4-824C-92B2792E6E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52372" y="-6351"/>
            <a:ext cx="3806198" cy="5149851"/>
          </a:xfrm>
          <a:custGeom>
            <a:avLst/>
            <a:gdLst>
              <a:gd name="connsiteX0" fmla="*/ 0 w 5074930"/>
              <a:gd name="connsiteY0" fmla="*/ 0 h 6858000"/>
              <a:gd name="connsiteX1" fmla="*/ 1249825 w 5074930"/>
              <a:gd name="connsiteY1" fmla="*/ 0 h 6858000"/>
              <a:gd name="connsiteX2" fmla="*/ 1249825 w 5074930"/>
              <a:gd name="connsiteY2" fmla="*/ 8457 h 6858000"/>
              <a:gd name="connsiteX3" fmla="*/ 5074930 w 5074930"/>
              <a:gd name="connsiteY3" fmla="*/ 8457 h 6858000"/>
              <a:gd name="connsiteX4" fmla="*/ 5074930 w 5074930"/>
              <a:gd name="connsiteY4" fmla="*/ 6858000 h 6858000"/>
              <a:gd name="connsiteX5" fmla="*/ 1249825 w 5074930"/>
              <a:gd name="connsiteY5" fmla="*/ 6858000 h 6858000"/>
              <a:gd name="connsiteX6" fmla="*/ 1109383 w 507493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74930" h="6858000">
                <a:moveTo>
                  <a:pt x="0" y="0"/>
                </a:moveTo>
                <a:lnTo>
                  <a:pt x="1249825" y="0"/>
                </a:lnTo>
                <a:lnTo>
                  <a:pt x="1249825" y="8457"/>
                </a:lnTo>
                <a:lnTo>
                  <a:pt x="5074930" y="8457"/>
                </a:lnTo>
                <a:lnTo>
                  <a:pt x="5074930" y="6858000"/>
                </a:lnTo>
                <a:lnTo>
                  <a:pt x="1249825" y="6858000"/>
                </a:lnTo>
                <a:lnTo>
                  <a:pt x="1109383" y="6858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63769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Custom 3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490</Words>
  <Application>Microsoft Office PowerPoint</Application>
  <PresentationFormat>On-screen Show (16:9)</PresentationFormat>
  <Paragraphs>74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Book Antiqua</vt:lpstr>
      <vt:lpstr>Wingdings 3</vt:lpstr>
      <vt:lpstr>Facet</vt:lpstr>
      <vt:lpstr>MS Office Excel</vt:lpstr>
      <vt:lpstr>Funkcije</vt:lpstr>
      <vt:lpstr>Funkcija</vt:lpstr>
      <vt:lpstr>Funkcija - Argumenti</vt:lpstr>
      <vt:lpstr>Funkcija - unos</vt:lpstr>
      <vt:lpstr>Zadavanje argumenata</vt:lpstr>
      <vt:lpstr>Zadavanje argumenata</vt:lpstr>
      <vt:lpstr>Matematika i trigonometrija</vt:lpstr>
      <vt:lpstr>Funkcije – grupa AutoSum</vt:lpstr>
      <vt:lpstr>SUM</vt:lpstr>
      <vt:lpstr>AVERAGE(broj1;broj2;...)</vt:lpstr>
      <vt:lpstr>COUNT(vrijednost1; vrijednost2;...)</vt:lpstr>
      <vt:lpstr>MAX(broj1;broj2;...)</vt:lpstr>
      <vt:lpstr>MAX(broj1;broj2;...)</vt:lpstr>
      <vt:lpstr>Zadatak</vt:lpstr>
      <vt:lpstr>Matematičke funkcije</vt:lpstr>
      <vt:lpstr>ABS (broj)</vt:lpstr>
      <vt:lpstr>INT(broj)</vt:lpstr>
      <vt:lpstr>TRUNC(broj;broj_cifara)</vt:lpstr>
      <vt:lpstr>ROUND(broj;broj_cifara)</vt:lpstr>
      <vt:lpstr>SQRT(broj)</vt:lpstr>
      <vt:lpstr>POWER(broj;stepen)</vt:lpstr>
      <vt:lpstr>ROMAN(broj)</vt:lpstr>
      <vt:lpstr>PRODUCT(broj1;broj2;...)</vt:lpstr>
      <vt:lpstr>PRODUCT(broj1;broj2;...)</vt:lpstr>
      <vt:lpstr>HVALA NA PAŽNJI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MS Office Excel</dc:title>
  <dc:creator>marija z</dc:creator>
  <cp:lastModifiedBy>marija z</cp:lastModifiedBy>
  <cp:revision>5</cp:revision>
  <dcterms:created xsi:type="dcterms:W3CDTF">2019-02-11T12:30:35Z</dcterms:created>
  <dcterms:modified xsi:type="dcterms:W3CDTF">2019-02-11T14:11:28Z</dcterms:modified>
</cp:coreProperties>
</file>