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A5656-92A2-482E-B8B6-4534787EF661}" type="datetimeFigureOut">
              <a:rPr lang="en-GB" smtClean="0"/>
              <a:t>26/02/2021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2BF07-4A11-4D00-827C-5C01FDE866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6311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A5656-92A2-482E-B8B6-4534787EF661}" type="datetimeFigureOut">
              <a:rPr lang="en-GB" smtClean="0"/>
              <a:t>26/02/2021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2BF07-4A11-4D00-827C-5C01FDE866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5051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A5656-92A2-482E-B8B6-4534787EF661}" type="datetimeFigureOut">
              <a:rPr lang="en-GB" smtClean="0"/>
              <a:t>26/02/2021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2BF07-4A11-4D00-827C-5C01FDE866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7311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A5656-92A2-482E-B8B6-4534787EF661}" type="datetimeFigureOut">
              <a:rPr lang="en-GB" smtClean="0"/>
              <a:t>26/02/2021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2BF07-4A11-4D00-827C-5C01FDE866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5816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A5656-92A2-482E-B8B6-4534787EF661}" type="datetimeFigureOut">
              <a:rPr lang="en-GB" smtClean="0"/>
              <a:t>26/02/2021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2BF07-4A11-4D00-827C-5C01FDE866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5393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A5656-92A2-482E-B8B6-4534787EF661}" type="datetimeFigureOut">
              <a:rPr lang="en-GB" smtClean="0"/>
              <a:t>26/02/2021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2BF07-4A11-4D00-827C-5C01FDE866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4478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A5656-92A2-482E-B8B6-4534787EF661}" type="datetimeFigureOut">
              <a:rPr lang="en-GB" smtClean="0"/>
              <a:t>26/02/2021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2BF07-4A11-4D00-827C-5C01FDE866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6885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A5656-92A2-482E-B8B6-4534787EF661}" type="datetimeFigureOut">
              <a:rPr lang="en-GB" smtClean="0"/>
              <a:t>26/02/2021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2BF07-4A11-4D00-827C-5C01FDE866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4588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A5656-92A2-482E-B8B6-4534787EF661}" type="datetimeFigureOut">
              <a:rPr lang="en-GB" smtClean="0"/>
              <a:t>26/02/2021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2BF07-4A11-4D00-827C-5C01FDE866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6925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A5656-92A2-482E-B8B6-4534787EF661}" type="datetimeFigureOut">
              <a:rPr lang="en-GB" smtClean="0"/>
              <a:t>26/02/2021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2BF07-4A11-4D00-827C-5C01FDE866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0257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A5656-92A2-482E-B8B6-4534787EF661}" type="datetimeFigureOut">
              <a:rPr lang="en-GB" smtClean="0"/>
              <a:t>26/02/2021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2BF07-4A11-4D00-827C-5C01FDE866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346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A5656-92A2-482E-B8B6-4534787EF661}" type="datetimeFigureOut">
              <a:rPr lang="en-GB" smtClean="0"/>
              <a:t>26/02/2021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F2BF07-4A11-4D00-827C-5C01FDE866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0193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7632" y="518815"/>
            <a:ext cx="7772400" cy="1470025"/>
          </a:xfrm>
        </p:spPr>
        <p:txBody>
          <a:bodyPr>
            <a:normAutofit/>
          </a:bodyPr>
          <a:lstStyle/>
          <a:p>
            <a:r>
              <a:rPr lang="en-GB" sz="6000" dirty="0" smtClean="0"/>
              <a:t>Hard disk</a:t>
            </a:r>
            <a:endParaRPr lang="en-GB" sz="6000" dirty="0"/>
          </a:p>
        </p:txBody>
      </p:sp>
      <p:pic>
        <p:nvPicPr>
          <p:cNvPr id="1026" name="Picture 2" descr="Best hard driv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420888"/>
            <a:ext cx="6888427" cy="3874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018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84976" cy="4353347"/>
          </a:xfrm>
        </p:spPr>
        <p:txBody>
          <a:bodyPr/>
          <a:lstStyle/>
          <a:p>
            <a:pPr marL="0" indent="0" algn="just">
              <a:buNone/>
            </a:pPr>
            <a:r>
              <a:rPr lang="vi-VN" dirty="0" smtClean="0">
                <a:latin typeface="Calibri" pitchFamily="34" charset="0"/>
                <a:cs typeface="Calibri" pitchFamily="34" charset="0"/>
              </a:rPr>
              <a:t>Memorija na štampanoj ploči hard diska je nepermanentnog tipa i koristi se kao keš memorija. Ona služi da uskladi razliku u brzini koja postoji između interfejsa prema matičnoj ploči i rada mehaničkih d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j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elova diska koji su relativno spori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.</a:t>
            </a:r>
            <a:endParaRPr lang="en-GB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9262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268760"/>
            <a:ext cx="8784976" cy="485740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dirty="0" err="1" smtClean="0"/>
              <a:t>Upotrebom</a:t>
            </a:r>
            <a:r>
              <a:rPr lang="en-GB" dirty="0" smtClean="0"/>
              <a:t> </a:t>
            </a:r>
            <a:r>
              <a:rPr lang="en-GB" dirty="0" err="1" smtClean="0"/>
              <a:t>keš</a:t>
            </a:r>
            <a:r>
              <a:rPr lang="en-GB" dirty="0" smtClean="0"/>
              <a:t> </a:t>
            </a:r>
            <a:r>
              <a:rPr lang="en-GB" dirty="0" err="1" smtClean="0"/>
              <a:t>memorije</a:t>
            </a:r>
            <a:r>
              <a:rPr lang="en-GB" dirty="0" smtClean="0"/>
              <a:t> </a:t>
            </a:r>
            <a:r>
              <a:rPr lang="en-GB" dirty="0" err="1" smtClean="0"/>
              <a:t>značajno</a:t>
            </a:r>
            <a:r>
              <a:rPr lang="en-GB" dirty="0" smtClean="0"/>
              <a:t> se </a:t>
            </a:r>
            <a:r>
              <a:rPr lang="en-GB" dirty="0" err="1" smtClean="0"/>
              <a:t>poboljšavaju</a:t>
            </a:r>
            <a:r>
              <a:rPr lang="en-GB" dirty="0" smtClean="0"/>
              <a:t> </a:t>
            </a:r>
            <a:r>
              <a:rPr lang="en-GB" dirty="0" err="1" smtClean="0"/>
              <a:t>performanse</a:t>
            </a:r>
            <a:r>
              <a:rPr lang="en-GB" dirty="0" smtClean="0"/>
              <a:t> i </a:t>
            </a:r>
            <a:r>
              <a:rPr lang="en-GB" dirty="0" err="1" smtClean="0"/>
              <a:t>smanjuje</a:t>
            </a:r>
            <a:r>
              <a:rPr lang="en-GB" dirty="0" smtClean="0"/>
              <a:t> </a:t>
            </a:r>
            <a:r>
              <a:rPr lang="en-GB" dirty="0" err="1" smtClean="0"/>
              <a:t>broj</a:t>
            </a:r>
            <a:r>
              <a:rPr lang="en-GB" dirty="0" smtClean="0"/>
              <a:t> </a:t>
            </a:r>
            <a:r>
              <a:rPr lang="en-GB" dirty="0" err="1" smtClean="0"/>
              <a:t>pristupa</a:t>
            </a:r>
            <a:r>
              <a:rPr lang="en-GB" dirty="0" smtClean="0"/>
              <a:t> </a:t>
            </a:r>
            <a:r>
              <a:rPr lang="en-GB" dirty="0" err="1" smtClean="0"/>
              <a:t>disku</a:t>
            </a:r>
            <a:r>
              <a:rPr lang="en-GB" dirty="0" smtClean="0"/>
              <a:t>. </a:t>
            </a:r>
            <a:r>
              <a:rPr lang="en-GB" dirty="0" err="1" smtClean="0"/>
              <a:t>Podaci</a:t>
            </a:r>
            <a:r>
              <a:rPr lang="en-GB" dirty="0" smtClean="0"/>
              <a:t> </a:t>
            </a:r>
            <a:r>
              <a:rPr lang="en-GB" dirty="0" err="1" smtClean="0"/>
              <a:t>sa</a:t>
            </a:r>
            <a:r>
              <a:rPr lang="en-GB" dirty="0" smtClean="0"/>
              <a:t> </a:t>
            </a:r>
            <a:r>
              <a:rPr lang="en-GB" dirty="0" err="1" smtClean="0"/>
              <a:t>diska</a:t>
            </a:r>
            <a:r>
              <a:rPr lang="en-GB" dirty="0" smtClean="0"/>
              <a:t> se </a:t>
            </a:r>
            <a:r>
              <a:rPr lang="en-GB" dirty="0" err="1" smtClean="0"/>
              <a:t>neprestano</a:t>
            </a:r>
            <a:r>
              <a:rPr lang="en-GB" dirty="0" smtClean="0"/>
              <a:t> </a:t>
            </a:r>
            <a:r>
              <a:rPr lang="en-GB" dirty="0" err="1" smtClean="0"/>
              <a:t>prebacuju</a:t>
            </a:r>
            <a:r>
              <a:rPr lang="en-GB" dirty="0" smtClean="0"/>
              <a:t> u </a:t>
            </a:r>
            <a:r>
              <a:rPr lang="en-GB" dirty="0" err="1" smtClean="0"/>
              <a:t>keš</a:t>
            </a:r>
            <a:r>
              <a:rPr lang="en-GB" dirty="0" smtClean="0"/>
              <a:t>, </a:t>
            </a:r>
            <a:r>
              <a:rPr lang="en-GB" dirty="0" err="1" smtClean="0"/>
              <a:t>bez</a:t>
            </a:r>
            <a:r>
              <a:rPr lang="en-GB" dirty="0" smtClean="0"/>
              <a:t> </a:t>
            </a:r>
            <a:r>
              <a:rPr lang="en-GB" dirty="0" err="1" smtClean="0"/>
              <a:t>obzira</a:t>
            </a:r>
            <a:r>
              <a:rPr lang="en-GB" dirty="0" smtClean="0"/>
              <a:t> da li je </a:t>
            </a:r>
            <a:r>
              <a:rPr lang="en-GB" dirty="0" err="1" smtClean="0"/>
              <a:t>magistrala</a:t>
            </a:r>
            <a:r>
              <a:rPr lang="en-GB" dirty="0" smtClean="0"/>
              <a:t> 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dirty="0" err="1" smtClean="0"/>
              <a:t>matičnoj</a:t>
            </a:r>
            <a:r>
              <a:rPr lang="en-GB" dirty="0" smtClean="0"/>
              <a:t> </a:t>
            </a:r>
            <a:r>
              <a:rPr lang="en-GB" dirty="0" err="1" smtClean="0"/>
              <a:t>ploči</a:t>
            </a:r>
            <a:r>
              <a:rPr lang="en-GB" dirty="0" smtClean="0"/>
              <a:t> </a:t>
            </a:r>
            <a:r>
              <a:rPr lang="en-GB" dirty="0" err="1" smtClean="0"/>
              <a:t>slobodna</a:t>
            </a:r>
            <a:r>
              <a:rPr lang="en-GB" dirty="0" smtClean="0"/>
              <a:t> </a:t>
            </a:r>
            <a:r>
              <a:rPr lang="en-GB" dirty="0" err="1" smtClean="0"/>
              <a:t>ili</a:t>
            </a:r>
            <a:r>
              <a:rPr lang="en-GB" dirty="0" smtClean="0"/>
              <a:t> ne. </a:t>
            </a:r>
          </a:p>
          <a:p>
            <a:pPr marL="0" indent="0" algn="just">
              <a:buNone/>
            </a:pPr>
            <a:r>
              <a:rPr lang="en-GB" dirty="0" smtClean="0"/>
              <a:t>Sa </a:t>
            </a:r>
            <a:r>
              <a:rPr lang="en-GB" dirty="0" err="1" smtClean="0"/>
              <a:t>druge</a:t>
            </a:r>
            <a:r>
              <a:rPr lang="en-GB" dirty="0" smtClean="0"/>
              <a:t> </a:t>
            </a:r>
            <a:r>
              <a:rPr lang="en-GB" dirty="0" err="1" smtClean="0"/>
              <a:t>strane</a:t>
            </a:r>
            <a:r>
              <a:rPr lang="en-GB" dirty="0" smtClean="0"/>
              <a:t>, </a:t>
            </a:r>
            <a:r>
              <a:rPr lang="en-GB" dirty="0" err="1" smtClean="0"/>
              <a:t>računar</a:t>
            </a:r>
            <a:r>
              <a:rPr lang="en-GB" dirty="0" smtClean="0"/>
              <a:t> </a:t>
            </a:r>
            <a:r>
              <a:rPr lang="en-GB" dirty="0" err="1" smtClean="0"/>
              <a:t>može</a:t>
            </a:r>
            <a:r>
              <a:rPr lang="en-GB" dirty="0" smtClean="0"/>
              <a:t> da </a:t>
            </a:r>
            <a:r>
              <a:rPr lang="en-GB" dirty="0" err="1" smtClean="0"/>
              <a:t>šalje</a:t>
            </a:r>
            <a:r>
              <a:rPr lang="en-GB" dirty="0" smtClean="0"/>
              <a:t> </a:t>
            </a:r>
            <a:r>
              <a:rPr lang="en-GB" dirty="0" err="1" smtClean="0"/>
              <a:t>podatke</a:t>
            </a:r>
            <a:r>
              <a:rPr lang="en-GB" dirty="0" smtClean="0"/>
              <a:t> </a:t>
            </a:r>
            <a:r>
              <a:rPr lang="en-GB" dirty="0" err="1" smtClean="0"/>
              <a:t>na</a:t>
            </a:r>
            <a:r>
              <a:rPr lang="en-GB" dirty="0" smtClean="0"/>
              <a:t> disk </a:t>
            </a:r>
            <a:r>
              <a:rPr lang="en-GB" dirty="0" err="1" smtClean="0"/>
              <a:t>ako</a:t>
            </a:r>
            <a:r>
              <a:rPr lang="en-GB" dirty="0" smtClean="0"/>
              <a:t> on </a:t>
            </a:r>
            <a:r>
              <a:rPr lang="en-GB" dirty="0" err="1" smtClean="0"/>
              <a:t>nije</a:t>
            </a:r>
            <a:r>
              <a:rPr lang="en-GB" dirty="0" smtClean="0"/>
              <a:t> </a:t>
            </a:r>
            <a:r>
              <a:rPr lang="en-GB" dirty="0" err="1" smtClean="0"/>
              <a:t>spreman</a:t>
            </a:r>
            <a:r>
              <a:rPr lang="en-GB" dirty="0" smtClean="0"/>
              <a:t> </a:t>
            </a:r>
            <a:r>
              <a:rPr lang="en-GB" dirty="0" err="1" smtClean="0"/>
              <a:t>za</a:t>
            </a:r>
            <a:r>
              <a:rPr lang="en-GB" dirty="0" smtClean="0"/>
              <a:t> </a:t>
            </a:r>
            <a:r>
              <a:rPr lang="en-GB" dirty="0" err="1" smtClean="0"/>
              <a:t>upis</a:t>
            </a:r>
            <a:r>
              <a:rPr lang="en-GB" dirty="0" smtClean="0"/>
              <a:t> </a:t>
            </a:r>
            <a:r>
              <a:rPr lang="en-GB" dirty="0" err="1" smtClean="0"/>
              <a:t>novih</a:t>
            </a:r>
            <a:r>
              <a:rPr lang="en-GB" dirty="0" smtClean="0"/>
              <a:t> </a:t>
            </a:r>
            <a:r>
              <a:rPr lang="en-GB" dirty="0" err="1" smtClean="0"/>
              <a:t>podataka</a:t>
            </a:r>
            <a:r>
              <a:rPr lang="en-GB" dirty="0" smtClean="0"/>
              <a:t>. </a:t>
            </a:r>
            <a:endParaRPr lang="en-GB" dirty="0"/>
          </a:p>
          <a:p>
            <a:pPr marL="0" indent="0" algn="just">
              <a:buNone/>
            </a:pPr>
            <a:r>
              <a:rPr lang="en-GB" dirty="0" err="1" smtClean="0"/>
              <a:t>Ovi</a:t>
            </a:r>
            <a:r>
              <a:rPr lang="en-GB" dirty="0" smtClean="0"/>
              <a:t> </a:t>
            </a:r>
            <a:r>
              <a:rPr lang="en-GB" dirty="0" err="1" smtClean="0"/>
              <a:t>podaci</a:t>
            </a:r>
            <a:r>
              <a:rPr lang="en-GB" dirty="0" smtClean="0"/>
              <a:t> se </a:t>
            </a:r>
            <a:r>
              <a:rPr lang="en-GB" dirty="0" err="1" smtClean="0"/>
              <a:t>privremeno</a:t>
            </a:r>
            <a:r>
              <a:rPr lang="en-GB" dirty="0" smtClean="0"/>
              <a:t> </a:t>
            </a:r>
            <a:r>
              <a:rPr lang="en-GB" dirty="0" err="1" smtClean="0"/>
              <a:t>smještaju</a:t>
            </a:r>
            <a:r>
              <a:rPr lang="en-GB" dirty="0" smtClean="0"/>
              <a:t> u </a:t>
            </a:r>
            <a:r>
              <a:rPr lang="en-GB" dirty="0" err="1" smtClean="0"/>
              <a:t>keš</a:t>
            </a:r>
            <a:r>
              <a:rPr lang="en-GB" dirty="0" smtClean="0"/>
              <a:t>, a </a:t>
            </a:r>
            <a:r>
              <a:rPr lang="en-GB" dirty="0" err="1" smtClean="0"/>
              <a:t>na</a:t>
            </a:r>
            <a:r>
              <a:rPr lang="en-GB" dirty="0" smtClean="0"/>
              <a:t> disk </a:t>
            </a:r>
            <a:r>
              <a:rPr lang="en-GB" dirty="0" err="1" smtClean="0"/>
              <a:t>će</a:t>
            </a:r>
            <a:r>
              <a:rPr lang="en-GB" dirty="0" smtClean="0"/>
              <a:t> </a:t>
            </a:r>
            <a:r>
              <a:rPr lang="en-GB" dirty="0" err="1" smtClean="0"/>
              <a:t>biti</a:t>
            </a:r>
            <a:r>
              <a:rPr lang="en-GB" dirty="0" smtClean="0"/>
              <a:t> </a:t>
            </a:r>
            <a:r>
              <a:rPr lang="en-GB" dirty="0" err="1" smtClean="0"/>
              <a:t>upisani</a:t>
            </a:r>
            <a:r>
              <a:rPr lang="en-GB" dirty="0" smtClean="0"/>
              <a:t> </a:t>
            </a:r>
            <a:r>
              <a:rPr lang="en-GB" dirty="0" err="1" smtClean="0"/>
              <a:t>kada</a:t>
            </a:r>
            <a:r>
              <a:rPr lang="en-GB" dirty="0" smtClean="0"/>
              <a:t> on </a:t>
            </a:r>
            <a:r>
              <a:rPr lang="en-GB" dirty="0" err="1" smtClean="0"/>
              <a:t>bude</a:t>
            </a:r>
            <a:r>
              <a:rPr lang="en-GB" dirty="0" smtClean="0"/>
              <a:t> </a:t>
            </a:r>
            <a:r>
              <a:rPr lang="en-GB" dirty="0" err="1" smtClean="0"/>
              <a:t>slobodan</a:t>
            </a:r>
            <a:r>
              <a:rPr lang="en-GB" dirty="0" smtClean="0"/>
              <a:t> </a:t>
            </a:r>
            <a:r>
              <a:rPr lang="en-GB" dirty="0" err="1" smtClean="0"/>
              <a:t>za</a:t>
            </a:r>
            <a:r>
              <a:rPr lang="en-GB" dirty="0" smtClean="0"/>
              <a:t> </a:t>
            </a:r>
            <a:r>
              <a:rPr lang="en-GB" dirty="0" err="1" smtClean="0"/>
              <a:t>upis</a:t>
            </a:r>
            <a:r>
              <a:rPr lang="en-GB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2362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301006"/>
          </a:xfrm>
        </p:spPr>
        <p:txBody>
          <a:bodyPr>
            <a:normAutofit/>
          </a:bodyPr>
          <a:lstStyle/>
          <a:p>
            <a:r>
              <a:rPr lang="en-GB" sz="5400" dirty="0" err="1" smtClean="0"/>
              <a:t>Organizacija</a:t>
            </a:r>
            <a:r>
              <a:rPr lang="en-GB" sz="5400" dirty="0" smtClean="0"/>
              <a:t> </a:t>
            </a:r>
            <a:r>
              <a:rPr lang="en-GB" sz="5400" dirty="0" err="1" smtClean="0"/>
              <a:t>podataka</a:t>
            </a:r>
            <a:endParaRPr lang="en-GB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84976" cy="495801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dirty="0" err="1" smtClean="0"/>
              <a:t>Svaka</a:t>
            </a:r>
            <a:r>
              <a:rPr lang="en-GB" dirty="0" smtClean="0"/>
              <a:t> </a:t>
            </a:r>
            <a:r>
              <a:rPr lang="en-GB" dirty="0" err="1" smtClean="0"/>
              <a:t>ploča</a:t>
            </a:r>
            <a:r>
              <a:rPr lang="en-GB" dirty="0" smtClean="0"/>
              <a:t> hard </a:t>
            </a:r>
            <a:r>
              <a:rPr lang="en-GB" dirty="0" err="1" smtClean="0"/>
              <a:t>diska</a:t>
            </a:r>
            <a:r>
              <a:rPr lang="en-GB" dirty="0" smtClean="0"/>
              <a:t> </a:t>
            </a:r>
            <a:r>
              <a:rPr lang="en-GB" dirty="0" err="1" smtClean="0"/>
              <a:t>ima</a:t>
            </a:r>
            <a:r>
              <a:rPr lang="en-GB" dirty="0" smtClean="0"/>
              <a:t> </a:t>
            </a:r>
            <a:r>
              <a:rPr lang="en-GB" dirty="0" err="1" smtClean="0"/>
              <a:t>dvije</a:t>
            </a:r>
            <a:r>
              <a:rPr lang="en-GB" dirty="0" smtClean="0"/>
              <a:t> </a:t>
            </a:r>
            <a:r>
              <a:rPr lang="en-GB" dirty="0" err="1" smtClean="0"/>
              <a:t>korisne</a:t>
            </a:r>
            <a:r>
              <a:rPr lang="en-GB" dirty="0" smtClean="0"/>
              <a:t> </a:t>
            </a:r>
            <a:r>
              <a:rPr lang="en-GB" dirty="0" err="1" smtClean="0"/>
              <a:t>površine</a:t>
            </a:r>
            <a:r>
              <a:rPr lang="en-GB" dirty="0" smtClean="0"/>
              <a:t> (</a:t>
            </a:r>
            <a:r>
              <a:rPr lang="en-GB" dirty="0" err="1" smtClean="0"/>
              <a:t>gornju</a:t>
            </a:r>
            <a:r>
              <a:rPr lang="en-GB" dirty="0" smtClean="0"/>
              <a:t> i </a:t>
            </a:r>
            <a:r>
              <a:rPr lang="en-GB" dirty="0" err="1" smtClean="0"/>
              <a:t>donju</a:t>
            </a:r>
            <a:r>
              <a:rPr lang="en-GB" dirty="0" smtClean="0"/>
              <a:t>) 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dirty="0" err="1" smtClean="0"/>
              <a:t>kojima</a:t>
            </a:r>
            <a:r>
              <a:rPr lang="en-GB" dirty="0" smtClean="0"/>
              <a:t> se </a:t>
            </a:r>
            <a:r>
              <a:rPr lang="en-GB" dirty="0" err="1" smtClean="0"/>
              <a:t>čuvaju</a:t>
            </a:r>
            <a:r>
              <a:rPr lang="en-GB" dirty="0" smtClean="0"/>
              <a:t> </a:t>
            </a:r>
            <a:r>
              <a:rPr lang="en-GB" dirty="0" err="1" smtClean="0"/>
              <a:t>podaci</a:t>
            </a:r>
            <a:r>
              <a:rPr lang="en-GB" dirty="0" smtClean="0"/>
              <a:t>. </a:t>
            </a:r>
            <a:r>
              <a:rPr lang="en-GB" dirty="0" err="1" smtClean="0"/>
              <a:t>Za</a:t>
            </a:r>
            <a:r>
              <a:rPr lang="en-GB" dirty="0" smtClean="0"/>
              <a:t> </a:t>
            </a:r>
            <a:r>
              <a:rPr lang="en-GB" dirty="0" err="1" smtClean="0"/>
              <a:t>svaku</a:t>
            </a:r>
            <a:r>
              <a:rPr lang="en-GB" dirty="0" smtClean="0"/>
              <a:t> </a:t>
            </a:r>
            <a:r>
              <a:rPr lang="en-GB" dirty="0" err="1" smtClean="0"/>
              <a:t>korisnu</a:t>
            </a:r>
            <a:r>
              <a:rPr lang="en-GB" dirty="0" smtClean="0"/>
              <a:t> </a:t>
            </a:r>
            <a:r>
              <a:rPr lang="en-GB" dirty="0" err="1" smtClean="0"/>
              <a:t>površinu</a:t>
            </a:r>
            <a:r>
              <a:rPr lang="en-GB" dirty="0" smtClean="0"/>
              <a:t> </a:t>
            </a:r>
            <a:r>
              <a:rPr lang="en-GB" dirty="0" err="1" smtClean="0"/>
              <a:t>postoji</a:t>
            </a:r>
            <a:r>
              <a:rPr lang="en-GB" dirty="0" smtClean="0"/>
              <a:t> </a:t>
            </a:r>
            <a:r>
              <a:rPr lang="en-GB" dirty="0" err="1" smtClean="0"/>
              <a:t>po</a:t>
            </a:r>
            <a:r>
              <a:rPr lang="en-GB" dirty="0" smtClean="0"/>
              <a:t> </a:t>
            </a:r>
            <a:r>
              <a:rPr lang="en-GB" dirty="0" err="1" smtClean="0"/>
              <a:t>jedna</a:t>
            </a:r>
            <a:r>
              <a:rPr lang="en-GB" dirty="0" smtClean="0"/>
              <a:t> </a:t>
            </a:r>
            <a:r>
              <a:rPr lang="en-GB" dirty="0" err="1" smtClean="0"/>
              <a:t>glava</a:t>
            </a:r>
            <a:r>
              <a:rPr lang="en-GB" dirty="0" smtClean="0"/>
              <a:t> </a:t>
            </a:r>
            <a:r>
              <a:rPr lang="en-GB" dirty="0" err="1" smtClean="0"/>
              <a:t>koja</a:t>
            </a:r>
            <a:r>
              <a:rPr lang="en-GB" dirty="0" smtClean="0"/>
              <a:t> </a:t>
            </a:r>
            <a:r>
              <a:rPr lang="en-GB" dirty="0" err="1" smtClean="0"/>
              <a:t>omogućava</a:t>
            </a:r>
            <a:r>
              <a:rPr lang="en-GB" dirty="0" smtClean="0"/>
              <a:t> </a:t>
            </a:r>
            <a:r>
              <a:rPr lang="en-GB" dirty="0" err="1" smtClean="0"/>
              <a:t>upis</a:t>
            </a:r>
            <a:r>
              <a:rPr lang="en-GB" dirty="0" smtClean="0"/>
              <a:t> </a:t>
            </a:r>
            <a:r>
              <a:rPr lang="en-GB" dirty="0" err="1" smtClean="0"/>
              <a:t>ili</a:t>
            </a:r>
            <a:r>
              <a:rPr lang="en-GB" dirty="0" smtClean="0"/>
              <a:t> </a:t>
            </a:r>
            <a:r>
              <a:rPr lang="en-GB" dirty="0" err="1" smtClean="0"/>
              <a:t>čitanje</a:t>
            </a:r>
            <a:r>
              <a:rPr lang="en-GB" dirty="0" smtClean="0"/>
              <a:t> </a:t>
            </a:r>
            <a:r>
              <a:rPr lang="en-GB" dirty="0" err="1" smtClean="0"/>
              <a:t>podataka</a:t>
            </a:r>
            <a:r>
              <a:rPr lang="en-GB" dirty="0" smtClean="0"/>
              <a:t> </a:t>
            </a:r>
            <a:r>
              <a:rPr lang="en-GB" dirty="0" err="1" smtClean="0"/>
              <a:t>sa</a:t>
            </a:r>
            <a:r>
              <a:rPr lang="en-GB" dirty="0" smtClean="0"/>
              <a:t> </a:t>
            </a:r>
            <a:r>
              <a:rPr lang="en-GB" dirty="0" err="1" smtClean="0"/>
              <a:t>nje</a:t>
            </a:r>
            <a:r>
              <a:rPr lang="en-GB" dirty="0" smtClean="0"/>
              <a:t> (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dirty="0" err="1" smtClean="0"/>
              <a:t>primjer</a:t>
            </a:r>
            <a:r>
              <a:rPr lang="en-GB" dirty="0" smtClean="0"/>
              <a:t>, 3 </a:t>
            </a:r>
            <a:r>
              <a:rPr lang="en-GB" dirty="0" err="1" smtClean="0"/>
              <a:t>ploče</a:t>
            </a:r>
            <a:r>
              <a:rPr lang="en-GB" dirty="0" smtClean="0"/>
              <a:t> </a:t>
            </a:r>
            <a:r>
              <a:rPr lang="en-GB" dirty="0" err="1" smtClean="0"/>
              <a:t>imaju</a:t>
            </a:r>
            <a:r>
              <a:rPr lang="en-GB" dirty="0" smtClean="0"/>
              <a:t> 6 </a:t>
            </a:r>
            <a:r>
              <a:rPr lang="en-GB" dirty="0" err="1" smtClean="0"/>
              <a:t>glava</a:t>
            </a:r>
            <a:r>
              <a:rPr lang="en-GB" dirty="0" smtClean="0"/>
              <a:t>).</a:t>
            </a:r>
          </a:p>
          <a:p>
            <a:pPr marL="0" indent="0" algn="just">
              <a:buNone/>
            </a:pPr>
            <a:r>
              <a:rPr lang="en-GB" dirty="0" err="1" smtClean="0"/>
              <a:t>Iznad</a:t>
            </a:r>
            <a:r>
              <a:rPr lang="en-GB" dirty="0" smtClean="0"/>
              <a:t> </a:t>
            </a:r>
            <a:r>
              <a:rPr lang="en-GB" dirty="0" err="1" smtClean="0"/>
              <a:t>površina</a:t>
            </a:r>
            <a:r>
              <a:rPr lang="en-GB" dirty="0" smtClean="0"/>
              <a:t> </a:t>
            </a:r>
            <a:r>
              <a:rPr lang="en-GB" dirty="0" err="1" smtClean="0"/>
              <a:t>ploča</a:t>
            </a:r>
            <a:r>
              <a:rPr lang="en-GB" dirty="0" smtClean="0"/>
              <a:t>, </a:t>
            </a:r>
            <a:r>
              <a:rPr lang="en-GB" dirty="0" err="1" smtClean="0"/>
              <a:t>glave</a:t>
            </a:r>
            <a:r>
              <a:rPr lang="en-GB" dirty="0" smtClean="0"/>
              <a:t> </a:t>
            </a:r>
            <a:r>
              <a:rPr lang="en-GB" dirty="0" err="1" smtClean="0"/>
              <a:t>opisuju</a:t>
            </a:r>
            <a:r>
              <a:rPr lang="en-GB" dirty="0" smtClean="0"/>
              <a:t> </a:t>
            </a:r>
            <a:r>
              <a:rPr lang="en-GB" dirty="0" err="1" smtClean="0"/>
              <a:t>koncentrične</a:t>
            </a:r>
            <a:r>
              <a:rPr lang="en-GB" dirty="0" smtClean="0"/>
              <a:t> </a:t>
            </a:r>
            <a:r>
              <a:rPr lang="en-GB" dirty="0" err="1" smtClean="0"/>
              <a:t>kružnice</a:t>
            </a:r>
            <a:r>
              <a:rPr lang="en-GB" dirty="0" smtClean="0"/>
              <a:t> </a:t>
            </a:r>
            <a:r>
              <a:rPr lang="en-GB" dirty="0" err="1" smtClean="0"/>
              <a:t>koje</a:t>
            </a:r>
            <a:r>
              <a:rPr lang="en-GB" dirty="0" smtClean="0"/>
              <a:t> se </a:t>
            </a:r>
            <a:r>
              <a:rPr lang="en-GB" dirty="0" err="1" smtClean="0"/>
              <a:t>nazivaju</a:t>
            </a:r>
            <a:r>
              <a:rPr lang="en-GB" dirty="0" smtClean="0"/>
              <a:t> </a:t>
            </a:r>
            <a:r>
              <a:rPr lang="en-GB" dirty="0" err="1" smtClean="0"/>
              <a:t>trakama</a:t>
            </a:r>
            <a:r>
              <a:rPr lang="en-GB" dirty="0" smtClean="0"/>
              <a:t> (tracks). </a:t>
            </a:r>
            <a:r>
              <a:rPr lang="en-GB" dirty="0" err="1" smtClean="0"/>
              <a:t>Skupovi</a:t>
            </a:r>
            <a:r>
              <a:rPr lang="en-GB" dirty="0" smtClean="0"/>
              <a:t> </a:t>
            </a:r>
            <a:r>
              <a:rPr lang="en-GB" dirty="0" err="1" smtClean="0"/>
              <a:t>kružnica</a:t>
            </a:r>
            <a:r>
              <a:rPr lang="en-GB" dirty="0" smtClean="0"/>
              <a:t> </a:t>
            </a:r>
            <a:r>
              <a:rPr lang="en-GB" dirty="0" err="1" smtClean="0"/>
              <a:t>istih</a:t>
            </a:r>
            <a:r>
              <a:rPr lang="en-GB" dirty="0" smtClean="0"/>
              <a:t> </a:t>
            </a:r>
            <a:r>
              <a:rPr lang="en-GB" dirty="0" err="1" smtClean="0"/>
              <a:t>prečnika</a:t>
            </a:r>
            <a:r>
              <a:rPr lang="en-GB" dirty="0" smtClean="0"/>
              <a:t> 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dirty="0" err="1" smtClean="0"/>
              <a:t>svim</a:t>
            </a:r>
            <a:r>
              <a:rPr lang="en-GB" dirty="0" smtClean="0"/>
              <a:t> </a:t>
            </a:r>
            <a:r>
              <a:rPr lang="en-GB" dirty="0" err="1" smtClean="0"/>
              <a:t>površinama</a:t>
            </a:r>
            <a:r>
              <a:rPr lang="en-GB" dirty="0" smtClean="0"/>
              <a:t> </a:t>
            </a:r>
            <a:r>
              <a:rPr lang="en-GB" dirty="0" err="1" smtClean="0"/>
              <a:t>nazivaju</a:t>
            </a:r>
            <a:r>
              <a:rPr lang="en-GB" dirty="0" smtClean="0"/>
              <a:t> se </a:t>
            </a:r>
            <a:r>
              <a:rPr lang="en-GB" dirty="0" err="1" smtClean="0"/>
              <a:t>cilindrima</a:t>
            </a:r>
            <a:r>
              <a:rPr lang="en-GB" dirty="0" smtClean="0"/>
              <a:t> (cylinders).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1971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628800"/>
            <a:ext cx="8856984" cy="4497363"/>
          </a:xfrm>
        </p:spPr>
        <p:txBody>
          <a:bodyPr/>
          <a:lstStyle/>
          <a:p>
            <a:pPr marL="0" indent="0" algn="just">
              <a:buNone/>
            </a:pPr>
            <a:r>
              <a:rPr lang="en-GB" dirty="0" smtClean="0"/>
              <a:t>U </a:t>
            </a:r>
            <a:r>
              <a:rPr lang="en-GB" dirty="0" err="1" smtClean="0"/>
              <a:t>cilju</a:t>
            </a:r>
            <a:r>
              <a:rPr lang="en-GB" dirty="0" smtClean="0"/>
              <a:t> </a:t>
            </a:r>
            <a:r>
              <a:rPr lang="en-GB" dirty="0" err="1" smtClean="0"/>
              <a:t>lakšeg</a:t>
            </a:r>
            <a:r>
              <a:rPr lang="en-GB" dirty="0" smtClean="0"/>
              <a:t> i </a:t>
            </a:r>
            <a:r>
              <a:rPr lang="en-GB" dirty="0" err="1" smtClean="0"/>
              <a:t>bržeg</a:t>
            </a:r>
            <a:r>
              <a:rPr lang="en-GB" dirty="0" smtClean="0"/>
              <a:t> </a:t>
            </a:r>
            <a:r>
              <a:rPr lang="en-GB" dirty="0" err="1" smtClean="0"/>
              <a:t>pristupa</a:t>
            </a:r>
            <a:r>
              <a:rPr lang="en-GB" dirty="0" smtClean="0"/>
              <a:t>, </a:t>
            </a:r>
            <a:r>
              <a:rPr lang="en-GB" dirty="0" err="1" smtClean="0"/>
              <a:t>svaka</a:t>
            </a:r>
            <a:r>
              <a:rPr lang="en-GB" dirty="0" smtClean="0"/>
              <a:t> </a:t>
            </a:r>
            <a:r>
              <a:rPr lang="en-GB" dirty="0" err="1" smtClean="0"/>
              <a:t>traka</a:t>
            </a:r>
            <a:r>
              <a:rPr lang="en-GB" dirty="0" smtClean="0"/>
              <a:t> je </a:t>
            </a:r>
            <a:r>
              <a:rPr lang="en-GB" dirty="0" err="1" smtClean="0"/>
              <a:t>ugaono</a:t>
            </a:r>
            <a:r>
              <a:rPr lang="en-GB" dirty="0" smtClean="0"/>
              <a:t> </a:t>
            </a:r>
            <a:r>
              <a:rPr lang="en-GB" dirty="0" err="1" smtClean="0"/>
              <a:t>podijeljena</a:t>
            </a:r>
            <a:r>
              <a:rPr lang="en-GB" dirty="0" smtClean="0"/>
              <a:t> 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dirty="0" err="1" smtClean="0"/>
              <a:t>sektore</a:t>
            </a:r>
            <a:r>
              <a:rPr lang="en-GB" dirty="0" smtClean="0"/>
              <a:t> (sectors) </a:t>
            </a:r>
            <a:r>
              <a:rPr lang="en-GB" dirty="0" err="1" smtClean="0"/>
              <a:t>koji</a:t>
            </a:r>
            <a:r>
              <a:rPr lang="en-GB" dirty="0" smtClean="0"/>
              <a:t> </a:t>
            </a:r>
            <a:r>
              <a:rPr lang="en-GB" dirty="0" err="1" smtClean="0"/>
              <a:t>sadrže</a:t>
            </a:r>
            <a:r>
              <a:rPr lang="en-GB" dirty="0" smtClean="0"/>
              <a:t> </a:t>
            </a:r>
            <a:r>
              <a:rPr lang="en-GB" dirty="0" err="1" smtClean="0"/>
              <a:t>po</a:t>
            </a:r>
            <a:r>
              <a:rPr lang="en-GB" dirty="0" smtClean="0"/>
              <a:t> 512 </a:t>
            </a:r>
            <a:r>
              <a:rPr lang="en-GB" dirty="0" err="1" smtClean="0"/>
              <a:t>bajtova</a:t>
            </a:r>
            <a:r>
              <a:rPr lang="en-GB" dirty="0" smtClean="0"/>
              <a:t>. </a:t>
            </a:r>
          </a:p>
          <a:p>
            <a:pPr marL="0" indent="0" algn="just">
              <a:buNone/>
            </a:pPr>
            <a:r>
              <a:rPr lang="en-GB" dirty="0" err="1" smtClean="0"/>
              <a:t>Sektor</a:t>
            </a:r>
            <a:r>
              <a:rPr lang="en-GB" dirty="0" smtClean="0"/>
              <a:t> </a:t>
            </a:r>
            <a:r>
              <a:rPr lang="en-GB" dirty="0" err="1" smtClean="0"/>
              <a:t>predstavlja</a:t>
            </a:r>
            <a:r>
              <a:rPr lang="en-GB" dirty="0" smtClean="0"/>
              <a:t> </a:t>
            </a:r>
            <a:r>
              <a:rPr lang="en-GB" dirty="0" err="1" smtClean="0"/>
              <a:t>najmanji</a:t>
            </a:r>
            <a:r>
              <a:rPr lang="en-GB" dirty="0" smtClean="0"/>
              <a:t> </a:t>
            </a:r>
            <a:r>
              <a:rPr lang="en-GB" dirty="0" err="1" smtClean="0"/>
              <a:t>blok</a:t>
            </a:r>
            <a:r>
              <a:rPr lang="en-GB" dirty="0" smtClean="0"/>
              <a:t> </a:t>
            </a:r>
            <a:r>
              <a:rPr lang="en-GB" dirty="0" err="1" smtClean="0"/>
              <a:t>podataka</a:t>
            </a:r>
            <a:r>
              <a:rPr lang="en-GB" dirty="0" smtClean="0"/>
              <a:t> </a:t>
            </a:r>
            <a:r>
              <a:rPr lang="en-GB" dirty="0" err="1" smtClean="0"/>
              <a:t>kome</a:t>
            </a:r>
            <a:r>
              <a:rPr lang="en-GB" dirty="0" smtClean="0"/>
              <a:t> </a:t>
            </a:r>
            <a:r>
              <a:rPr lang="en-GB" dirty="0" err="1" smtClean="0"/>
              <a:t>može</a:t>
            </a:r>
            <a:r>
              <a:rPr lang="en-GB" dirty="0" smtClean="0"/>
              <a:t> da se </a:t>
            </a:r>
            <a:r>
              <a:rPr lang="en-GB" dirty="0" err="1" smtClean="0"/>
              <a:t>pristupi</a:t>
            </a:r>
            <a:r>
              <a:rPr lang="en-GB" dirty="0" smtClean="0"/>
              <a:t>, </a:t>
            </a:r>
            <a:r>
              <a:rPr lang="en-GB" dirty="0" err="1" smtClean="0"/>
              <a:t>tj</a:t>
            </a:r>
            <a:r>
              <a:rPr lang="en-GB" dirty="0" smtClean="0"/>
              <a:t>. </a:t>
            </a:r>
            <a:r>
              <a:rPr lang="en-GB" dirty="0" err="1" smtClean="0"/>
              <a:t>koji</a:t>
            </a:r>
            <a:r>
              <a:rPr lang="en-GB" dirty="0" smtClean="0"/>
              <a:t> </a:t>
            </a:r>
            <a:r>
              <a:rPr lang="en-GB" dirty="0" err="1" smtClean="0"/>
              <a:t>može</a:t>
            </a:r>
            <a:r>
              <a:rPr lang="en-GB" dirty="0" smtClean="0"/>
              <a:t> da se </a:t>
            </a:r>
            <a:r>
              <a:rPr lang="en-GB" dirty="0" err="1" smtClean="0"/>
              <a:t>adresira</a:t>
            </a:r>
            <a:r>
              <a:rPr lang="en-GB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8839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28800"/>
            <a:ext cx="8712968" cy="4497363"/>
          </a:xfrm>
        </p:spPr>
        <p:txBody>
          <a:bodyPr/>
          <a:lstStyle/>
          <a:p>
            <a:pPr marL="0" indent="0" algn="just">
              <a:buNone/>
            </a:pPr>
            <a:r>
              <a:rPr lang="vi-VN" dirty="0" smtClean="0">
                <a:latin typeface="Calibri" pitchFamily="34" charset="0"/>
                <a:cs typeface="Calibri" pitchFamily="34" charset="0"/>
              </a:rPr>
              <a:t>U ovoj organizaciji, broj sektora je isti po svim trakama, a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one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 se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 međusobno razlikuju po dužini. To ukazuje na činjenicu da prostor na disku nije optimalno iskorišćen.</a:t>
            </a:r>
            <a:endParaRPr lang="en-GB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9873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224136"/>
          </a:xfrm>
        </p:spPr>
        <p:txBody>
          <a:bodyPr>
            <a:normAutofit/>
          </a:bodyPr>
          <a:lstStyle/>
          <a:p>
            <a:r>
              <a:rPr lang="en-GB" sz="5400" dirty="0" smtClean="0"/>
              <a:t>ZBR </a:t>
            </a:r>
            <a:r>
              <a:rPr lang="en-GB" sz="5400" dirty="0" err="1" smtClean="0"/>
              <a:t>tehnologija</a:t>
            </a:r>
            <a:endParaRPr lang="en-GB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84976" cy="4608512"/>
          </a:xfrm>
        </p:spPr>
        <p:txBody>
          <a:bodyPr/>
          <a:lstStyle/>
          <a:p>
            <a:pPr marL="0" indent="0" algn="just">
              <a:buNone/>
            </a:pPr>
            <a:r>
              <a:rPr lang="vi-VN" dirty="0" smtClean="0">
                <a:latin typeface="Calibri" pitchFamily="34" charset="0"/>
                <a:cs typeface="Calibri" pitchFamily="34" charset="0"/>
              </a:rPr>
              <a:t>ZBR – Zoned Bit Recording je tehnologija koja obezb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j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eđuje ravnom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j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erniju gustinu zapisa na disku i optimalno korišćenje cilindara bližih spoljašnjem obimu diska.</a:t>
            </a:r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marL="0" indent="0" algn="just">
              <a:buNone/>
            </a:pPr>
            <a:r>
              <a:rPr lang="vi-VN" dirty="0" smtClean="0">
                <a:latin typeface="Calibri" pitchFamily="34" charset="0"/>
                <a:cs typeface="Calibri" pitchFamily="34" charset="0"/>
              </a:rPr>
              <a:t>Ova tehnologija izjednačava površine svih sektora na disku, što znači da je njihov broj veći na spoljnim, a manji na unutrašnjim trakama diska.</a:t>
            </a:r>
            <a:endParaRPr lang="en-GB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0803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83357"/>
            <a:ext cx="8784976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en-GB" dirty="0" smtClean="0"/>
              <a:t>Kao </a:t>
            </a:r>
            <a:r>
              <a:rPr lang="en-GB" dirty="0" err="1" smtClean="0"/>
              <a:t>posljedica</a:t>
            </a:r>
            <a:r>
              <a:rPr lang="en-GB" dirty="0" smtClean="0"/>
              <a:t> </a:t>
            </a:r>
            <a:r>
              <a:rPr lang="en-GB" dirty="0" err="1" smtClean="0"/>
              <a:t>javlja</a:t>
            </a:r>
            <a:r>
              <a:rPr lang="en-GB" dirty="0" smtClean="0"/>
              <a:t> se </a:t>
            </a:r>
            <a:r>
              <a:rPr lang="en-GB" dirty="0" err="1" smtClean="0"/>
              <a:t>neravnomjerna</a:t>
            </a:r>
            <a:r>
              <a:rPr lang="en-GB" dirty="0" smtClean="0"/>
              <a:t> </a:t>
            </a:r>
            <a:r>
              <a:rPr lang="en-GB" dirty="0" err="1" smtClean="0"/>
              <a:t>brzina</a:t>
            </a:r>
            <a:r>
              <a:rPr lang="en-GB" dirty="0" smtClean="0"/>
              <a:t> </a:t>
            </a:r>
            <a:r>
              <a:rPr lang="en-GB" dirty="0" err="1" smtClean="0"/>
              <a:t>transfera</a:t>
            </a:r>
            <a:r>
              <a:rPr lang="en-GB" dirty="0" smtClean="0"/>
              <a:t> </a:t>
            </a:r>
            <a:r>
              <a:rPr lang="en-GB" dirty="0" err="1" smtClean="0"/>
              <a:t>podataka</a:t>
            </a:r>
            <a:r>
              <a:rPr lang="en-GB" dirty="0" smtClean="0"/>
              <a:t> </a:t>
            </a:r>
            <a:r>
              <a:rPr lang="en-GB" dirty="0" err="1" smtClean="0"/>
              <a:t>sa</a:t>
            </a:r>
            <a:r>
              <a:rPr lang="en-GB" dirty="0" smtClean="0"/>
              <a:t> </a:t>
            </a:r>
            <a:r>
              <a:rPr lang="en-GB" dirty="0" err="1" smtClean="0"/>
              <a:t>različitih</a:t>
            </a:r>
            <a:r>
              <a:rPr lang="en-GB" dirty="0" smtClean="0"/>
              <a:t> </a:t>
            </a:r>
            <a:r>
              <a:rPr lang="en-GB" dirty="0" err="1" smtClean="0"/>
              <a:t>djelova</a:t>
            </a:r>
            <a:r>
              <a:rPr lang="en-GB" dirty="0" smtClean="0"/>
              <a:t> </a:t>
            </a:r>
            <a:r>
              <a:rPr lang="en-GB" dirty="0" err="1" smtClean="0"/>
              <a:t>diska</a:t>
            </a:r>
            <a:r>
              <a:rPr lang="en-GB" dirty="0" smtClean="0"/>
              <a:t> – </a:t>
            </a:r>
            <a:r>
              <a:rPr lang="en-GB" dirty="0" err="1" smtClean="0"/>
              <a:t>podaci</a:t>
            </a:r>
            <a:r>
              <a:rPr lang="en-GB" dirty="0" smtClean="0"/>
              <a:t> se </a:t>
            </a:r>
            <a:r>
              <a:rPr lang="en-GB" dirty="0" err="1" smtClean="0"/>
              <a:t>brže</a:t>
            </a:r>
            <a:r>
              <a:rPr lang="en-GB" dirty="0" smtClean="0"/>
              <a:t> </a:t>
            </a:r>
            <a:r>
              <a:rPr lang="en-GB" dirty="0" err="1" smtClean="0"/>
              <a:t>prenose</a:t>
            </a:r>
            <a:r>
              <a:rPr lang="en-GB" dirty="0" smtClean="0"/>
              <a:t> </a:t>
            </a:r>
            <a:r>
              <a:rPr lang="en-GB" dirty="0" err="1" smtClean="0"/>
              <a:t>sa</a:t>
            </a:r>
            <a:r>
              <a:rPr lang="en-GB" dirty="0" smtClean="0"/>
              <a:t> </a:t>
            </a:r>
            <a:r>
              <a:rPr lang="en-GB" dirty="0" err="1" smtClean="0"/>
              <a:t>spoljnih</a:t>
            </a:r>
            <a:r>
              <a:rPr lang="en-GB" dirty="0" smtClean="0"/>
              <a:t> </a:t>
            </a:r>
            <a:r>
              <a:rPr lang="en-GB" dirty="0" err="1" smtClean="0"/>
              <a:t>nego</a:t>
            </a:r>
            <a:r>
              <a:rPr lang="en-GB" dirty="0" smtClean="0"/>
              <a:t> </a:t>
            </a:r>
            <a:r>
              <a:rPr lang="en-GB" dirty="0" err="1" smtClean="0"/>
              <a:t>sa</a:t>
            </a:r>
            <a:r>
              <a:rPr lang="en-GB" dirty="0" smtClean="0"/>
              <a:t> </a:t>
            </a:r>
            <a:r>
              <a:rPr lang="en-GB" dirty="0" err="1" smtClean="0"/>
              <a:t>unutrašnjih</a:t>
            </a:r>
            <a:r>
              <a:rPr lang="en-GB" dirty="0" smtClean="0"/>
              <a:t> </a:t>
            </a:r>
            <a:r>
              <a:rPr lang="en-GB" dirty="0" err="1" smtClean="0"/>
              <a:t>cilindara</a:t>
            </a:r>
            <a:r>
              <a:rPr lang="en-GB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1661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3792"/>
            <a:ext cx="8229600" cy="1143000"/>
          </a:xfrm>
        </p:spPr>
        <p:txBody>
          <a:bodyPr>
            <a:normAutofit/>
          </a:bodyPr>
          <a:lstStyle/>
          <a:p>
            <a:r>
              <a:rPr lang="en-GB" sz="5400" dirty="0" smtClean="0"/>
              <a:t>Cylinder skew </a:t>
            </a:r>
            <a:r>
              <a:rPr lang="en-GB" sz="5400" dirty="0" err="1" smtClean="0"/>
              <a:t>tehnologija</a:t>
            </a:r>
            <a:endParaRPr lang="en-GB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132856"/>
            <a:ext cx="8784976" cy="417646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vi-VN" dirty="0" smtClean="0">
                <a:latin typeface="Calibri" pitchFamily="34" charset="0"/>
                <a:cs typeface="Calibri" pitchFamily="34" charset="0"/>
              </a:rPr>
              <a:t>Cylinder skew tehnologija je još jedno odstupanje od jednostavne organizacije sektora koje je uvedeno u cilju povećanja brzine čitanja i upisa. </a:t>
            </a:r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marL="0" indent="0" algn="just">
              <a:buNone/>
            </a:pPr>
            <a:r>
              <a:rPr lang="vi-VN" dirty="0" smtClean="0">
                <a:latin typeface="Calibri" pitchFamily="34" charset="0"/>
                <a:cs typeface="Calibri" pitchFamily="34" charset="0"/>
              </a:rPr>
              <a:t>Ova tehnologija r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j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ešava sl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j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edeći problem: </a:t>
            </a:r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marL="0" indent="0" algn="just">
              <a:buNone/>
            </a:pPr>
            <a:r>
              <a:rPr lang="vi-VN" dirty="0" smtClean="0">
                <a:latin typeface="Calibri" pitchFamily="34" charset="0"/>
                <a:cs typeface="Calibri" pitchFamily="34" charset="0"/>
              </a:rPr>
              <a:t>Kada disk pri sekvencijalnom čitanju sadržaja pročita sve sektore jednog cilindra, glave se pom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j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eraju na sl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j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edeći cilindar. </a:t>
            </a:r>
            <a:endParaRPr lang="en-GB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4241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764704"/>
            <a:ext cx="8784976" cy="539005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vi-VN" dirty="0" smtClean="0">
                <a:latin typeface="Calibri" pitchFamily="34" charset="0"/>
                <a:cs typeface="Calibri" pitchFamily="34" charset="0"/>
              </a:rPr>
              <a:t>Pošto je glavi potrebno konačno vr</a:t>
            </a:r>
            <a:r>
              <a:rPr lang="en-GB" dirty="0" err="1" smtClean="0">
                <a:latin typeface="Calibri" pitchFamily="34" charset="0"/>
                <a:cs typeface="Calibri" pitchFamily="34" charset="0"/>
              </a:rPr>
              <a:t>ij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eme za pom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j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eraj, ona bi se našla u sredini sektora koji treba da pročita, ili čak iza njega. Ovo dovodi do toga da ploče hard diska treba da obiđu c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i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o krug kako bi se glave ponovo postavile iznad traženog sektora, čime se gubi mnogo vremena. </a:t>
            </a:r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marL="0" indent="0" algn="just">
              <a:buNone/>
            </a:pPr>
            <a:r>
              <a:rPr lang="en-GB" dirty="0" err="1" smtClean="0">
                <a:latin typeface="Calibri" pitchFamily="34" charset="0"/>
                <a:cs typeface="Calibri" pitchFamily="34" charset="0"/>
              </a:rPr>
              <a:t>Rješenje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 se </a:t>
            </a:r>
            <a:r>
              <a:rPr lang="en-GB" dirty="0" err="1" smtClean="0">
                <a:latin typeface="Calibri" pitchFamily="34" charset="0"/>
                <a:cs typeface="Calibri" pitchFamily="34" charset="0"/>
              </a:rPr>
              <a:t>ogleda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 u tome </a:t>
            </a:r>
            <a:r>
              <a:rPr lang="en-GB" dirty="0" err="1" smtClean="0">
                <a:latin typeface="Calibri" pitchFamily="34" charset="0"/>
                <a:cs typeface="Calibri" pitchFamily="34" charset="0"/>
              </a:rPr>
              <a:t>što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 se disk </a:t>
            </a:r>
            <a:r>
              <a:rPr lang="en-GB" dirty="0" err="1" smtClean="0">
                <a:latin typeface="Calibri" pitchFamily="34" charset="0"/>
                <a:cs typeface="Calibri" pitchFamily="34" charset="0"/>
              </a:rPr>
              <a:t>realizuje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dirty="0" err="1" smtClean="0">
                <a:latin typeface="Calibri" pitchFamily="34" charset="0"/>
                <a:cs typeface="Calibri" pitchFamily="34" charset="0"/>
              </a:rPr>
              <a:t>tako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 da je </a:t>
            </a:r>
            <a:r>
              <a:rPr lang="en-GB" dirty="0" err="1" smtClean="0">
                <a:latin typeface="Calibri" pitchFamily="34" charset="0"/>
                <a:cs typeface="Calibri" pitchFamily="34" charset="0"/>
              </a:rPr>
              <a:t>prvi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dirty="0" err="1" smtClean="0">
                <a:latin typeface="Calibri" pitchFamily="34" charset="0"/>
                <a:cs typeface="Calibri" pitchFamily="34" charset="0"/>
              </a:rPr>
              <a:t>sektor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dirty="0" err="1" smtClean="0">
                <a:latin typeface="Calibri" pitchFamily="34" charset="0"/>
                <a:cs typeface="Calibri" pitchFamily="34" charset="0"/>
              </a:rPr>
              <a:t>narednog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dirty="0" err="1" smtClean="0">
                <a:latin typeface="Calibri" pitchFamily="34" charset="0"/>
                <a:cs typeface="Calibri" pitchFamily="34" charset="0"/>
              </a:rPr>
              <a:t>cilindra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dirty="0" err="1" smtClean="0">
                <a:latin typeface="Calibri" pitchFamily="34" charset="0"/>
                <a:cs typeface="Calibri" pitchFamily="34" charset="0"/>
              </a:rPr>
              <a:t>pomjeren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dirty="0" err="1" smtClean="0">
                <a:latin typeface="Calibri" pitchFamily="34" charset="0"/>
                <a:cs typeface="Calibri" pitchFamily="34" charset="0"/>
              </a:rPr>
              <a:t>za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dirty="0" err="1" smtClean="0">
                <a:latin typeface="Calibri" pitchFamily="34" charset="0"/>
                <a:cs typeface="Calibri" pitchFamily="34" charset="0"/>
              </a:rPr>
              <a:t>nekoliko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dirty="0" err="1" smtClean="0">
                <a:latin typeface="Calibri" pitchFamily="34" charset="0"/>
                <a:cs typeface="Calibri" pitchFamily="34" charset="0"/>
              </a:rPr>
              <a:t>mjesta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 u </a:t>
            </a:r>
            <a:r>
              <a:rPr lang="en-GB" dirty="0" err="1" smtClean="0">
                <a:latin typeface="Calibri" pitchFamily="34" charset="0"/>
                <a:cs typeface="Calibri" pitchFamily="34" charset="0"/>
              </a:rPr>
              <a:t>odnosu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dirty="0" err="1" smtClean="0">
                <a:latin typeface="Calibri" pitchFamily="34" charset="0"/>
                <a:cs typeface="Calibri" pitchFamily="34" charset="0"/>
              </a:rPr>
              <a:t>na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dirty="0" err="1" smtClean="0">
                <a:latin typeface="Calibri" pitchFamily="34" charset="0"/>
                <a:cs typeface="Calibri" pitchFamily="34" charset="0"/>
              </a:rPr>
              <a:t>posljednji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dirty="0" err="1" smtClean="0">
                <a:latin typeface="Calibri" pitchFamily="34" charset="0"/>
                <a:cs typeface="Calibri" pitchFamily="34" charset="0"/>
              </a:rPr>
              <a:t>sektor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 u </a:t>
            </a:r>
            <a:r>
              <a:rPr lang="en-GB" dirty="0" err="1" smtClean="0">
                <a:latin typeface="Calibri" pitchFamily="34" charset="0"/>
                <a:cs typeface="Calibri" pitchFamily="34" charset="0"/>
              </a:rPr>
              <a:t>prethodnom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dirty="0" err="1" smtClean="0">
                <a:latin typeface="Calibri" pitchFamily="34" charset="0"/>
                <a:cs typeface="Calibri" pitchFamily="34" charset="0"/>
              </a:rPr>
              <a:t>cilindru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.</a:t>
            </a:r>
            <a:endParaRPr lang="en-GB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7684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/>
          </a:bodyPr>
          <a:lstStyle/>
          <a:p>
            <a:r>
              <a:rPr lang="en-GB" sz="5400" dirty="0" err="1" smtClean="0"/>
              <a:t>Performanse</a:t>
            </a:r>
            <a:r>
              <a:rPr lang="en-GB" sz="5400" dirty="0" smtClean="0"/>
              <a:t> hard </a:t>
            </a:r>
            <a:r>
              <a:rPr lang="en-GB" sz="5400" dirty="0" err="1" smtClean="0"/>
              <a:t>diska</a:t>
            </a:r>
            <a:endParaRPr lang="en-GB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2060848"/>
            <a:ext cx="8712968" cy="4392488"/>
          </a:xfrm>
        </p:spPr>
        <p:txBody>
          <a:bodyPr/>
          <a:lstStyle/>
          <a:p>
            <a:pPr marL="0" indent="0" algn="just">
              <a:buNone/>
            </a:pPr>
            <a:r>
              <a:rPr lang="en-GB" dirty="0" err="1" smtClean="0"/>
              <a:t>Performanse</a:t>
            </a:r>
            <a:r>
              <a:rPr lang="en-GB" dirty="0" smtClean="0"/>
              <a:t> </a:t>
            </a:r>
            <a:r>
              <a:rPr lang="en-GB" dirty="0" err="1" smtClean="0"/>
              <a:t>diska</a:t>
            </a:r>
            <a:r>
              <a:rPr lang="en-GB" dirty="0" smtClean="0"/>
              <a:t> </a:t>
            </a:r>
            <a:r>
              <a:rPr lang="en-GB" dirty="0" err="1" smtClean="0"/>
              <a:t>su</a:t>
            </a:r>
            <a:r>
              <a:rPr lang="en-GB" dirty="0" smtClean="0"/>
              <a:t> </a:t>
            </a:r>
            <a:r>
              <a:rPr lang="en-GB" dirty="0" err="1" smtClean="0"/>
              <a:t>jedan</a:t>
            </a:r>
            <a:r>
              <a:rPr lang="en-GB" dirty="0" smtClean="0"/>
              <a:t> od </a:t>
            </a:r>
            <a:r>
              <a:rPr lang="en-GB" dirty="0" err="1" smtClean="0"/>
              <a:t>faktora</a:t>
            </a:r>
            <a:r>
              <a:rPr lang="en-GB" dirty="0" smtClean="0"/>
              <a:t> </a:t>
            </a:r>
            <a:r>
              <a:rPr lang="en-GB" dirty="0" err="1" smtClean="0"/>
              <a:t>koji</a:t>
            </a:r>
            <a:r>
              <a:rPr lang="en-GB" dirty="0" smtClean="0"/>
              <a:t> </a:t>
            </a:r>
            <a:r>
              <a:rPr lang="en-GB" dirty="0" err="1" smtClean="0"/>
              <a:t>najviše</a:t>
            </a:r>
            <a:r>
              <a:rPr lang="en-GB" dirty="0" smtClean="0"/>
              <a:t> </a:t>
            </a:r>
            <a:r>
              <a:rPr lang="en-GB" dirty="0" err="1" smtClean="0"/>
              <a:t>utiču</a:t>
            </a:r>
            <a:r>
              <a:rPr lang="en-GB" dirty="0" smtClean="0"/>
              <a:t> 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dirty="0" err="1" smtClean="0"/>
              <a:t>ukupne</a:t>
            </a:r>
            <a:r>
              <a:rPr lang="en-GB" dirty="0" smtClean="0"/>
              <a:t> </a:t>
            </a:r>
            <a:r>
              <a:rPr lang="en-GB" dirty="0" err="1" smtClean="0"/>
              <a:t>performanse</a:t>
            </a:r>
            <a:r>
              <a:rPr lang="en-GB" dirty="0" smtClean="0"/>
              <a:t> PC </a:t>
            </a:r>
            <a:r>
              <a:rPr lang="en-GB" dirty="0" err="1" smtClean="0"/>
              <a:t>sistema</a:t>
            </a:r>
            <a:r>
              <a:rPr lang="en-GB" dirty="0" smtClean="0"/>
              <a:t>. </a:t>
            </a:r>
          </a:p>
          <a:p>
            <a:pPr marL="0" indent="0" algn="just">
              <a:buNone/>
            </a:pPr>
            <a:r>
              <a:rPr lang="en-GB" dirty="0" smtClean="0"/>
              <a:t>U </a:t>
            </a:r>
            <a:r>
              <a:rPr lang="en-GB" dirty="0" err="1" smtClean="0"/>
              <a:t>pogledu</a:t>
            </a:r>
            <a:r>
              <a:rPr lang="en-GB" dirty="0" smtClean="0"/>
              <a:t> </a:t>
            </a:r>
            <a:r>
              <a:rPr lang="en-GB" dirty="0" err="1" smtClean="0"/>
              <a:t>protoka</a:t>
            </a:r>
            <a:r>
              <a:rPr lang="en-GB" dirty="0" smtClean="0"/>
              <a:t> </a:t>
            </a:r>
            <a:r>
              <a:rPr lang="en-GB" dirty="0" err="1" smtClean="0"/>
              <a:t>podataka</a:t>
            </a:r>
            <a:r>
              <a:rPr lang="en-GB" dirty="0" smtClean="0"/>
              <a:t>, hard disk </a:t>
            </a:r>
            <a:r>
              <a:rPr lang="en-GB" dirty="0" err="1" smtClean="0"/>
              <a:t>predstavlja</a:t>
            </a:r>
            <a:r>
              <a:rPr lang="en-GB" dirty="0" smtClean="0"/>
              <a:t> </a:t>
            </a:r>
            <a:r>
              <a:rPr lang="en-GB" dirty="0" err="1" smtClean="0"/>
              <a:t>jedno</a:t>
            </a:r>
            <a:r>
              <a:rPr lang="en-GB" dirty="0" smtClean="0"/>
              <a:t> od </a:t>
            </a:r>
            <a:r>
              <a:rPr lang="en-GB" dirty="0" err="1" smtClean="0"/>
              <a:t>uskih</a:t>
            </a:r>
            <a:r>
              <a:rPr lang="en-GB" dirty="0" smtClean="0"/>
              <a:t> </a:t>
            </a:r>
            <a:r>
              <a:rPr lang="en-GB" dirty="0" err="1" smtClean="0"/>
              <a:t>grla</a:t>
            </a:r>
            <a:r>
              <a:rPr lang="en-GB" dirty="0" smtClean="0"/>
              <a:t>, </a:t>
            </a:r>
            <a:r>
              <a:rPr lang="en-GB" dirty="0" err="1" smtClean="0"/>
              <a:t>tako</a:t>
            </a:r>
            <a:r>
              <a:rPr lang="en-GB" dirty="0" smtClean="0"/>
              <a:t> da se </a:t>
            </a:r>
            <a:r>
              <a:rPr lang="en-GB" dirty="0" err="1" smtClean="0"/>
              <a:t>povećanje</a:t>
            </a:r>
            <a:r>
              <a:rPr lang="en-GB" dirty="0" smtClean="0"/>
              <a:t> </a:t>
            </a:r>
            <a:r>
              <a:rPr lang="en-GB" dirty="0" err="1" smtClean="0"/>
              <a:t>njegove</a:t>
            </a:r>
            <a:r>
              <a:rPr lang="en-GB" dirty="0" smtClean="0"/>
              <a:t> </a:t>
            </a:r>
            <a:r>
              <a:rPr lang="en-GB" dirty="0" err="1" smtClean="0"/>
              <a:t>brzine</a:t>
            </a:r>
            <a:r>
              <a:rPr lang="en-GB" dirty="0" smtClean="0"/>
              <a:t> </a:t>
            </a:r>
            <a:r>
              <a:rPr lang="en-GB" dirty="0" err="1" smtClean="0"/>
              <a:t>uvijek</a:t>
            </a:r>
            <a:r>
              <a:rPr lang="en-GB" dirty="0" smtClean="0"/>
              <a:t> </a:t>
            </a:r>
            <a:r>
              <a:rPr lang="en-GB" dirty="0" err="1" smtClean="0"/>
              <a:t>primjećuje</a:t>
            </a:r>
            <a:r>
              <a:rPr lang="en-GB" dirty="0" smtClean="0"/>
              <a:t> u </a:t>
            </a:r>
            <a:r>
              <a:rPr lang="en-GB" dirty="0" err="1" smtClean="0"/>
              <a:t>svakodnevnom</a:t>
            </a:r>
            <a:r>
              <a:rPr lang="en-GB" dirty="0" smtClean="0"/>
              <a:t> </a:t>
            </a:r>
            <a:r>
              <a:rPr lang="en-GB" dirty="0" err="1" smtClean="0"/>
              <a:t>radu</a:t>
            </a:r>
            <a:r>
              <a:rPr lang="en-GB" dirty="0" smtClean="0"/>
              <a:t> (</a:t>
            </a:r>
            <a:r>
              <a:rPr lang="en-GB" dirty="0" err="1" smtClean="0"/>
              <a:t>brže</a:t>
            </a:r>
            <a:r>
              <a:rPr lang="en-GB" dirty="0" smtClean="0"/>
              <a:t> </a:t>
            </a:r>
            <a:r>
              <a:rPr lang="en-GB" dirty="0" err="1" smtClean="0"/>
              <a:t>učitavanje</a:t>
            </a:r>
            <a:r>
              <a:rPr lang="en-GB" dirty="0" smtClean="0"/>
              <a:t> OS i </a:t>
            </a:r>
            <a:r>
              <a:rPr lang="en-GB" dirty="0" err="1" smtClean="0"/>
              <a:t>korisničkih</a:t>
            </a:r>
            <a:r>
              <a:rPr lang="en-GB" dirty="0" smtClean="0"/>
              <a:t> </a:t>
            </a:r>
            <a:r>
              <a:rPr lang="en-GB" dirty="0" err="1" smtClean="0"/>
              <a:t>programa</a:t>
            </a:r>
            <a:r>
              <a:rPr lang="en-GB" dirty="0" smtClean="0"/>
              <a:t>).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1605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484784"/>
            <a:ext cx="8856984" cy="4641379"/>
          </a:xfrm>
        </p:spPr>
        <p:txBody>
          <a:bodyPr/>
          <a:lstStyle/>
          <a:p>
            <a:pPr marL="0" indent="0" algn="just">
              <a:buNone/>
            </a:pPr>
            <a:r>
              <a:rPr lang="en-GB" dirty="0" smtClean="0"/>
              <a:t>Hard disk – HDD (Hard Disc Drive) </a:t>
            </a:r>
            <a:r>
              <a:rPr lang="en-GB" dirty="0" err="1" smtClean="0"/>
              <a:t>predstavlja</a:t>
            </a:r>
            <a:r>
              <a:rPr lang="en-GB" dirty="0"/>
              <a:t> </a:t>
            </a:r>
            <a:r>
              <a:rPr lang="en-GB" dirty="0" err="1" smtClean="0"/>
              <a:t>komponentu</a:t>
            </a:r>
            <a:r>
              <a:rPr lang="en-GB" dirty="0" smtClean="0"/>
              <a:t> </a:t>
            </a:r>
            <a:r>
              <a:rPr lang="en-GB" dirty="0" smtClean="0"/>
              <a:t>u </a:t>
            </a:r>
            <a:r>
              <a:rPr lang="en-GB" dirty="0" err="1" smtClean="0"/>
              <a:t>računaru</a:t>
            </a:r>
            <a:r>
              <a:rPr lang="en-GB" dirty="0" smtClean="0"/>
              <a:t>, </a:t>
            </a:r>
            <a:r>
              <a:rPr lang="en-GB" dirty="0" err="1" smtClean="0"/>
              <a:t>koja</a:t>
            </a:r>
            <a:r>
              <a:rPr lang="en-GB" dirty="0" smtClean="0"/>
              <a:t> je (</a:t>
            </a:r>
            <a:r>
              <a:rPr lang="en-GB" dirty="0" err="1" smtClean="0"/>
              <a:t>osim</a:t>
            </a:r>
            <a:r>
              <a:rPr lang="en-GB" dirty="0" smtClean="0"/>
              <a:t> </a:t>
            </a:r>
            <a:r>
              <a:rPr lang="en-GB" dirty="0" err="1" smtClean="0"/>
              <a:t>procesora</a:t>
            </a:r>
            <a:r>
              <a:rPr lang="en-GB" dirty="0" smtClean="0"/>
              <a:t>) u </a:t>
            </a:r>
            <a:r>
              <a:rPr lang="en-GB" dirty="0" err="1" smtClean="0"/>
              <a:t>posljednjih</a:t>
            </a:r>
            <a:r>
              <a:rPr lang="en-GB" dirty="0" smtClean="0"/>
              <a:t> </a:t>
            </a:r>
            <a:r>
              <a:rPr lang="en-GB" dirty="0" err="1" smtClean="0"/>
              <a:t>dvadesetak</a:t>
            </a:r>
            <a:r>
              <a:rPr lang="en-GB" dirty="0" smtClean="0"/>
              <a:t> </a:t>
            </a:r>
            <a:r>
              <a:rPr lang="en-GB" dirty="0" err="1" smtClean="0"/>
              <a:t>godina</a:t>
            </a:r>
            <a:r>
              <a:rPr lang="en-GB" dirty="0" smtClean="0"/>
              <a:t> </a:t>
            </a:r>
            <a:r>
              <a:rPr lang="en-GB" dirty="0" err="1" smtClean="0"/>
              <a:t>najviše</a:t>
            </a:r>
            <a:r>
              <a:rPr lang="en-GB" dirty="0" smtClean="0"/>
              <a:t> </a:t>
            </a:r>
            <a:r>
              <a:rPr lang="en-GB" dirty="0" err="1" smtClean="0"/>
              <a:t>napredovala</a:t>
            </a:r>
            <a:r>
              <a:rPr lang="en-GB" dirty="0" smtClean="0"/>
              <a:t>, </a:t>
            </a:r>
            <a:r>
              <a:rPr lang="en-GB" dirty="0" err="1" smtClean="0"/>
              <a:t>kako</a:t>
            </a:r>
            <a:r>
              <a:rPr lang="en-GB" dirty="0" smtClean="0"/>
              <a:t> u </a:t>
            </a:r>
            <a:r>
              <a:rPr lang="en-GB" dirty="0" err="1" smtClean="0"/>
              <a:t>smislu</a:t>
            </a:r>
            <a:r>
              <a:rPr lang="en-GB" dirty="0" smtClean="0"/>
              <a:t> </a:t>
            </a:r>
            <a:r>
              <a:rPr lang="en-GB" dirty="0" err="1" smtClean="0"/>
              <a:t>tehnologije</a:t>
            </a:r>
            <a:r>
              <a:rPr lang="en-GB" dirty="0" smtClean="0"/>
              <a:t> </a:t>
            </a:r>
            <a:r>
              <a:rPr lang="en-GB" dirty="0" err="1" smtClean="0"/>
              <a:t>izrade</a:t>
            </a:r>
            <a:r>
              <a:rPr lang="en-GB" dirty="0" smtClean="0"/>
              <a:t>, </a:t>
            </a:r>
            <a:r>
              <a:rPr lang="en-GB" dirty="0" err="1" smtClean="0"/>
              <a:t>tako</a:t>
            </a:r>
            <a:r>
              <a:rPr lang="en-GB" dirty="0" smtClean="0"/>
              <a:t> i u </a:t>
            </a:r>
            <a:r>
              <a:rPr lang="en-GB" dirty="0" err="1" smtClean="0"/>
              <a:t>pogledu</a:t>
            </a:r>
            <a:r>
              <a:rPr lang="en-GB" dirty="0" smtClean="0"/>
              <a:t> </a:t>
            </a:r>
            <a:r>
              <a:rPr lang="en-GB" dirty="0" err="1" smtClean="0"/>
              <a:t>kapaciteta</a:t>
            </a:r>
            <a:r>
              <a:rPr lang="en-GB" dirty="0" smtClean="0"/>
              <a:t>, </a:t>
            </a:r>
            <a:r>
              <a:rPr lang="en-GB" dirty="0" err="1" smtClean="0"/>
              <a:t>performansi</a:t>
            </a:r>
            <a:r>
              <a:rPr lang="en-GB" dirty="0"/>
              <a:t> </a:t>
            </a:r>
            <a:r>
              <a:rPr lang="en-GB" dirty="0" smtClean="0"/>
              <a:t>i </a:t>
            </a:r>
            <a:r>
              <a:rPr lang="en-GB" dirty="0" err="1" smtClean="0"/>
              <a:t>pouzdanosti</a:t>
            </a:r>
            <a:r>
              <a:rPr lang="en-GB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239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08720"/>
            <a:ext cx="8784976" cy="521744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dirty="0" err="1" smtClean="0"/>
              <a:t>Brzina</a:t>
            </a:r>
            <a:r>
              <a:rPr lang="en-GB" dirty="0" smtClean="0"/>
              <a:t> hard </a:t>
            </a:r>
            <a:r>
              <a:rPr lang="en-GB" dirty="0" err="1" smtClean="0"/>
              <a:t>diska</a:t>
            </a:r>
            <a:r>
              <a:rPr lang="en-GB" dirty="0" smtClean="0"/>
              <a:t>, </a:t>
            </a:r>
            <a:r>
              <a:rPr lang="en-GB" dirty="0" err="1" smtClean="0"/>
              <a:t>osim</a:t>
            </a:r>
            <a:r>
              <a:rPr lang="en-GB" dirty="0" smtClean="0"/>
              <a:t> od </a:t>
            </a:r>
            <a:r>
              <a:rPr lang="en-GB" dirty="0" err="1" smtClean="0"/>
              <a:t>primijenjenog</a:t>
            </a:r>
            <a:r>
              <a:rPr lang="en-GB" dirty="0" smtClean="0"/>
              <a:t> </a:t>
            </a:r>
            <a:r>
              <a:rPr lang="en-GB" dirty="0" err="1" smtClean="0"/>
              <a:t>fajl</a:t>
            </a:r>
            <a:r>
              <a:rPr lang="en-GB" dirty="0" smtClean="0"/>
              <a:t> </a:t>
            </a:r>
            <a:r>
              <a:rPr lang="en-GB" dirty="0" err="1" smtClean="0"/>
              <a:t>sistema</a:t>
            </a:r>
            <a:r>
              <a:rPr lang="en-GB" dirty="0" smtClean="0"/>
              <a:t>, </a:t>
            </a:r>
            <a:r>
              <a:rPr lang="en-GB" dirty="0" err="1" smtClean="0"/>
              <a:t>zavisi</a:t>
            </a:r>
            <a:r>
              <a:rPr lang="en-GB" dirty="0" smtClean="0"/>
              <a:t> od </a:t>
            </a:r>
            <a:r>
              <a:rPr lang="en-GB" dirty="0" err="1" smtClean="0"/>
              <a:t>više</a:t>
            </a:r>
            <a:r>
              <a:rPr lang="en-GB" dirty="0" smtClean="0"/>
              <a:t> </a:t>
            </a:r>
            <a:r>
              <a:rPr lang="en-GB" dirty="0" err="1" smtClean="0"/>
              <a:t>parametara</a:t>
            </a:r>
            <a:r>
              <a:rPr lang="en-GB" dirty="0" smtClean="0"/>
              <a:t>: </a:t>
            </a:r>
          </a:p>
          <a:p>
            <a:pPr marL="0" indent="0" algn="just">
              <a:buNone/>
            </a:pPr>
            <a:endParaRPr lang="en-GB" dirty="0" smtClean="0"/>
          </a:p>
          <a:p>
            <a:pPr marL="0" indent="0" algn="just">
              <a:buNone/>
            </a:pPr>
            <a:r>
              <a:rPr lang="en-GB" dirty="0" smtClean="0"/>
              <a:t>– </a:t>
            </a:r>
            <a:r>
              <a:rPr lang="en-GB" dirty="0" err="1" smtClean="0"/>
              <a:t>vremena</a:t>
            </a:r>
            <a:r>
              <a:rPr lang="en-GB" dirty="0" smtClean="0"/>
              <a:t> </a:t>
            </a:r>
            <a:r>
              <a:rPr lang="en-GB" dirty="0" err="1" smtClean="0"/>
              <a:t>pristupa</a:t>
            </a:r>
            <a:r>
              <a:rPr lang="en-GB" dirty="0" smtClean="0"/>
              <a:t> </a:t>
            </a:r>
            <a:r>
              <a:rPr lang="en-GB" dirty="0" err="1" smtClean="0"/>
              <a:t>podacima</a:t>
            </a:r>
            <a:r>
              <a:rPr lang="en-GB" dirty="0" smtClean="0"/>
              <a:t> 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dirty="0" err="1" smtClean="0"/>
              <a:t>ploči</a:t>
            </a:r>
            <a:r>
              <a:rPr lang="en-GB" dirty="0" smtClean="0"/>
              <a:t> </a:t>
            </a:r>
            <a:r>
              <a:rPr lang="en-GB" dirty="0" err="1" smtClean="0"/>
              <a:t>diska</a:t>
            </a:r>
            <a:r>
              <a:rPr lang="en-GB" dirty="0" smtClean="0"/>
              <a:t> </a:t>
            </a:r>
          </a:p>
          <a:p>
            <a:pPr marL="0" indent="0" algn="just">
              <a:buNone/>
            </a:pPr>
            <a:r>
              <a:rPr lang="en-GB" dirty="0" smtClean="0"/>
              <a:t>– interne i </a:t>
            </a:r>
            <a:r>
              <a:rPr lang="en-GB" dirty="0" err="1" smtClean="0"/>
              <a:t>eksterne</a:t>
            </a:r>
            <a:r>
              <a:rPr lang="en-GB" dirty="0" smtClean="0"/>
              <a:t> </a:t>
            </a:r>
            <a:r>
              <a:rPr lang="en-GB" dirty="0" err="1" smtClean="0"/>
              <a:t>brzine</a:t>
            </a:r>
            <a:r>
              <a:rPr lang="en-GB" dirty="0" smtClean="0"/>
              <a:t> </a:t>
            </a:r>
            <a:r>
              <a:rPr lang="en-GB" dirty="0" err="1" smtClean="0"/>
              <a:t>prenosa</a:t>
            </a:r>
            <a:r>
              <a:rPr lang="en-GB" dirty="0" smtClean="0"/>
              <a:t> </a:t>
            </a:r>
            <a:r>
              <a:rPr lang="en-GB" dirty="0" err="1" smtClean="0"/>
              <a:t>podataka</a:t>
            </a:r>
            <a:r>
              <a:rPr lang="en-GB" dirty="0" smtClean="0"/>
              <a:t> </a:t>
            </a:r>
          </a:p>
          <a:p>
            <a:pPr marL="0" indent="0" algn="just">
              <a:buNone/>
            </a:pPr>
            <a:r>
              <a:rPr lang="en-GB" dirty="0" smtClean="0"/>
              <a:t>– </a:t>
            </a:r>
            <a:r>
              <a:rPr lang="en-GB" dirty="0" err="1" smtClean="0"/>
              <a:t>brzine</a:t>
            </a:r>
            <a:r>
              <a:rPr lang="en-GB" dirty="0" smtClean="0"/>
              <a:t> </a:t>
            </a:r>
            <a:r>
              <a:rPr lang="en-GB" dirty="0" err="1" smtClean="0"/>
              <a:t>rotacije</a:t>
            </a:r>
            <a:r>
              <a:rPr lang="en-GB" dirty="0" smtClean="0"/>
              <a:t> </a:t>
            </a:r>
            <a:r>
              <a:rPr lang="en-GB" dirty="0" err="1" smtClean="0"/>
              <a:t>ploča</a:t>
            </a:r>
            <a:r>
              <a:rPr lang="en-GB" dirty="0" smtClean="0"/>
              <a:t> </a:t>
            </a:r>
          </a:p>
          <a:p>
            <a:pPr marL="0" indent="0" algn="just">
              <a:buNone/>
            </a:pPr>
            <a:r>
              <a:rPr lang="en-GB" dirty="0" smtClean="0"/>
              <a:t>– </a:t>
            </a:r>
            <a:r>
              <a:rPr lang="en-GB" dirty="0" err="1" smtClean="0"/>
              <a:t>primijenjenog</a:t>
            </a:r>
            <a:r>
              <a:rPr lang="en-GB" dirty="0" smtClean="0"/>
              <a:t> </a:t>
            </a:r>
            <a:r>
              <a:rPr lang="en-GB" dirty="0" err="1" smtClean="0"/>
              <a:t>interfejsa</a:t>
            </a:r>
            <a:r>
              <a:rPr lang="en-GB" dirty="0" smtClean="0"/>
              <a:t> </a:t>
            </a:r>
          </a:p>
          <a:p>
            <a:pPr marL="0" indent="0" algn="just">
              <a:buNone/>
            </a:pPr>
            <a:r>
              <a:rPr lang="en-GB" dirty="0" smtClean="0"/>
              <a:t>– </a:t>
            </a:r>
            <a:r>
              <a:rPr lang="en-GB" dirty="0" err="1" smtClean="0"/>
              <a:t>gustine</a:t>
            </a:r>
            <a:r>
              <a:rPr lang="en-GB" dirty="0" smtClean="0"/>
              <a:t> </a:t>
            </a:r>
            <a:r>
              <a:rPr lang="en-GB" dirty="0" err="1" smtClean="0"/>
              <a:t>zapisa</a:t>
            </a:r>
            <a:r>
              <a:rPr lang="en-GB" dirty="0" smtClean="0"/>
              <a:t> </a:t>
            </a:r>
            <a:r>
              <a:rPr lang="en-GB" dirty="0" err="1" smtClean="0"/>
              <a:t>podataka</a:t>
            </a:r>
            <a:r>
              <a:rPr lang="en-GB" dirty="0" smtClean="0"/>
              <a:t> </a:t>
            </a:r>
          </a:p>
          <a:p>
            <a:pPr marL="0" indent="0" algn="just">
              <a:buNone/>
            </a:pPr>
            <a:r>
              <a:rPr lang="en-GB" dirty="0" smtClean="0"/>
              <a:t>– </a:t>
            </a:r>
            <a:r>
              <a:rPr lang="en-GB" dirty="0" err="1" smtClean="0"/>
              <a:t>dimenzija</a:t>
            </a:r>
            <a:r>
              <a:rPr lang="en-GB" dirty="0" smtClean="0"/>
              <a:t> </a:t>
            </a:r>
            <a:r>
              <a:rPr lang="en-GB" dirty="0" err="1" smtClean="0"/>
              <a:t>ploča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5754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3792"/>
            <a:ext cx="8229600" cy="1143000"/>
          </a:xfrm>
        </p:spPr>
        <p:txBody>
          <a:bodyPr>
            <a:normAutofit/>
          </a:bodyPr>
          <a:lstStyle/>
          <a:p>
            <a:r>
              <a:rPr lang="en-GB" sz="5400" dirty="0" err="1" smtClean="0"/>
              <a:t>Gustina</a:t>
            </a:r>
            <a:r>
              <a:rPr lang="en-GB" sz="5400" dirty="0" smtClean="0"/>
              <a:t> </a:t>
            </a:r>
            <a:r>
              <a:rPr lang="en-GB" sz="5400" dirty="0" err="1" smtClean="0"/>
              <a:t>zapisa</a:t>
            </a:r>
            <a:r>
              <a:rPr lang="en-GB" sz="5400" dirty="0" smtClean="0"/>
              <a:t> </a:t>
            </a:r>
            <a:r>
              <a:rPr lang="en-GB" sz="5400" dirty="0" err="1" smtClean="0"/>
              <a:t>podataka</a:t>
            </a:r>
            <a:endParaRPr lang="en-GB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060848"/>
            <a:ext cx="8784976" cy="439248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vi-VN" dirty="0" smtClean="0">
                <a:latin typeface="Calibri" pitchFamily="34" charset="0"/>
                <a:cs typeface="Calibri" pitchFamily="34" charset="0"/>
              </a:rPr>
              <a:t>Gustina zapisa podataka po ploči hard diska direktno utiče na njegov kapacitet. </a:t>
            </a:r>
            <a:endParaRPr lang="en-GB" dirty="0">
              <a:latin typeface="Calibri" pitchFamily="34" charset="0"/>
              <a:cs typeface="Calibri" pitchFamily="34" charset="0"/>
            </a:endParaRPr>
          </a:p>
          <a:p>
            <a:pPr marL="0" indent="0" algn="just">
              <a:buNone/>
            </a:pPr>
            <a:r>
              <a:rPr lang="vi-VN" dirty="0" smtClean="0">
                <a:latin typeface="Calibri" pitchFamily="34" charset="0"/>
                <a:cs typeface="Calibri" pitchFamily="34" charset="0"/>
              </a:rPr>
              <a:t>Gustina zapisa se iz godine u godinu drastično povećava, tako da prevazilazi sva ranija optimistična predviđanja. U odnosu na prve IBM diskove, postignuta su poboljšanja reda veličine desetina miliona puta. </a:t>
            </a:r>
            <a:endParaRPr lang="en-GB" dirty="0" smtClean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593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548680"/>
            <a:ext cx="8712968" cy="557748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vi-VN" dirty="0" smtClean="0">
                <a:latin typeface="Calibri" pitchFamily="34" charset="0"/>
                <a:cs typeface="Calibri" pitchFamily="34" charset="0"/>
              </a:rPr>
              <a:t>Od početnih 10MB u 1981. godini, u januaru 2008. godine kapacitet komercijalno dostupnih hard diskova personalnih računara kretao se od 120GB do 1TB, dok je već u julu 2008. godine najveći ostvaren kapacitet bio je od 1.5TB.</a:t>
            </a:r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marL="0" indent="0" algn="just">
              <a:buNone/>
            </a:pPr>
            <a:r>
              <a:rPr lang="pl-PL" dirty="0" smtClean="0">
                <a:latin typeface="Calibri" pitchFamily="34" charset="0"/>
                <a:cs typeface="Calibri" pitchFamily="34" charset="0"/>
              </a:rPr>
              <a:t>Danas najveći kapaciteti su: </a:t>
            </a:r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marL="0" indent="0" algn="just">
              <a:buNone/>
            </a:pPr>
            <a:r>
              <a:rPr lang="pl-PL" dirty="0" smtClean="0">
                <a:latin typeface="Calibri" pitchFamily="34" charset="0"/>
                <a:cs typeface="Calibri" pitchFamily="34" charset="0"/>
              </a:rPr>
              <a:t>– Za 2017 – 12TB </a:t>
            </a:r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marL="0" indent="0" algn="just">
              <a:buNone/>
            </a:pPr>
            <a:r>
              <a:rPr lang="pl-PL" dirty="0" smtClean="0">
                <a:latin typeface="Calibri" pitchFamily="34" charset="0"/>
                <a:cs typeface="Calibri" pitchFamily="34" charset="0"/>
              </a:rPr>
              <a:t>– Za 2018 – 15TB </a:t>
            </a:r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marL="0" indent="0" algn="just">
              <a:buNone/>
            </a:pPr>
            <a:r>
              <a:rPr lang="pl-PL" dirty="0" smtClean="0">
                <a:latin typeface="Calibri" pitchFamily="34" charset="0"/>
                <a:cs typeface="Calibri" pitchFamily="34" charset="0"/>
              </a:rPr>
              <a:t>– Za 2019 – 16TB, 18TB </a:t>
            </a:r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marL="0" indent="0" algn="just">
              <a:buNone/>
            </a:pPr>
            <a:r>
              <a:rPr lang="pl-PL" dirty="0" smtClean="0">
                <a:latin typeface="Calibri" pitchFamily="34" charset="0"/>
                <a:cs typeface="Calibri" pitchFamily="34" charset="0"/>
              </a:rPr>
              <a:t>– Za 2020 – planirano je 20+TB</a:t>
            </a:r>
            <a:endParaRPr lang="en-GB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886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451917"/>
            <a:ext cx="8856984" cy="4857403"/>
          </a:xfrm>
        </p:spPr>
        <p:txBody>
          <a:bodyPr/>
          <a:lstStyle/>
          <a:p>
            <a:pPr marL="0" indent="0" algn="just">
              <a:buNone/>
            </a:pPr>
            <a:r>
              <a:rPr lang="en-GB" dirty="0" err="1" smtClean="0"/>
              <a:t>Prvi</a:t>
            </a:r>
            <a:r>
              <a:rPr lang="en-GB" dirty="0" smtClean="0"/>
              <a:t> </a:t>
            </a:r>
            <a:r>
              <a:rPr lang="en-GB" dirty="0" err="1" smtClean="0"/>
              <a:t>komercijalno</a:t>
            </a:r>
            <a:r>
              <a:rPr lang="en-GB" dirty="0" smtClean="0"/>
              <a:t> </a:t>
            </a:r>
            <a:r>
              <a:rPr lang="en-GB" dirty="0" err="1" smtClean="0"/>
              <a:t>dostupan</a:t>
            </a:r>
            <a:r>
              <a:rPr lang="en-GB" dirty="0" smtClean="0"/>
              <a:t> hard disk, </a:t>
            </a:r>
            <a:r>
              <a:rPr lang="en-GB" dirty="0" err="1" smtClean="0"/>
              <a:t>napravio</a:t>
            </a:r>
            <a:r>
              <a:rPr lang="en-GB" dirty="0" smtClean="0"/>
              <a:t> je IBM 1956. god. </a:t>
            </a:r>
          </a:p>
          <a:p>
            <a:pPr marL="0" indent="0" algn="just">
              <a:buNone/>
            </a:pPr>
            <a:r>
              <a:rPr lang="en-GB" dirty="0" smtClean="0"/>
              <a:t>Disk je </a:t>
            </a:r>
            <a:r>
              <a:rPr lang="en-GB" dirty="0" err="1" smtClean="0"/>
              <a:t>imao</a:t>
            </a:r>
            <a:r>
              <a:rPr lang="en-GB" dirty="0" smtClean="0"/>
              <a:t> </a:t>
            </a:r>
            <a:r>
              <a:rPr lang="en-GB" dirty="0" err="1" smtClean="0"/>
              <a:t>kapacitet</a:t>
            </a:r>
            <a:r>
              <a:rPr lang="en-GB" dirty="0" smtClean="0"/>
              <a:t> od 5MB i </a:t>
            </a:r>
            <a:r>
              <a:rPr lang="en-GB" dirty="0" err="1" smtClean="0"/>
              <a:t>sastojao</a:t>
            </a:r>
            <a:r>
              <a:rPr lang="en-GB" dirty="0" smtClean="0"/>
              <a:t> se od 50 </a:t>
            </a:r>
            <a:r>
              <a:rPr lang="en-GB" dirty="0" err="1" smtClean="0"/>
              <a:t>ploča</a:t>
            </a:r>
            <a:r>
              <a:rPr lang="en-GB" dirty="0" smtClean="0"/>
              <a:t> </a:t>
            </a:r>
            <a:r>
              <a:rPr lang="en-GB" dirty="0" err="1" smtClean="0"/>
              <a:t>prečnika</a:t>
            </a:r>
            <a:r>
              <a:rPr lang="en-GB" dirty="0" smtClean="0"/>
              <a:t> 24 </a:t>
            </a:r>
            <a:r>
              <a:rPr lang="en-GB" dirty="0" err="1" smtClean="0"/>
              <a:t>inča</a:t>
            </a:r>
            <a:r>
              <a:rPr lang="en-GB" dirty="0" smtClean="0"/>
              <a:t>. </a:t>
            </a:r>
            <a:r>
              <a:rPr lang="en-GB" dirty="0" err="1" smtClean="0"/>
              <a:t>Gustina</a:t>
            </a:r>
            <a:r>
              <a:rPr lang="en-GB" dirty="0" smtClean="0"/>
              <a:t> </a:t>
            </a:r>
            <a:r>
              <a:rPr lang="en-GB" dirty="0" err="1" smtClean="0"/>
              <a:t>zapisa</a:t>
            </a:r>
            <a:r>
              <a:rPr lang="en-GB" dirty="0" smtClean="0"/>
              <a:t> </a:t>
            </a:r>
            <a:r>
              <a:rPr lang="en-GB" dirty="0" err="1" smtClean="0"/>
              <a:t>podataka</a:t>
            </a:r>
            <a:r>
              <a:rPr lang="en-GB" dirty="0" smtClean="0"/>
              <a:t> </a:t>
            </a:r>
            <a:r>
              <a:rPr lang="en-GB" dirty="0" err="1" smtClean="0"/>
              <a:t>bila</a:t>
            </a:r>
            <a:r>
              <a:rPr lang="en-GB" dirty="0" smtClean="0"/>
              <a:t> je </a:t>
            </a:r>
            <a:r>
              <a:rPr lang="en-GB" dirty="0" err="1" smtClean="0"/>
              <a:t>oko</a:t>
            </a:r>
            <a:r>
              <a:rPr lang="en-GB" dirty="0" smtClean="0"/>
              <a:t> 2000 </a:t>
            </a:r>
            <a:r>
              <a:rPr lang="en-GB" dirty="0" err="1" smtClean="0"/>
              <a:t>bita</a:t>
            </a:r>
            <a:r>
              <a:rPr lang="en-GB" dirty="0" smtClean="0"/>
              <a:t> </a:t>
            </a:r>
            <a:r>
              <a:rPr lang="en-GB" dirty="0" err="1" smtClean="0"/>
              <a:t>po</a:t>
            </a:r>
            <a:r>
              <a:rPr lang="en-GB" dirty="0" smtClean="0"/>
              <a:t> </a:t>
            </a:r>
            <a:r>
              <a:rPr lang="en-GB" dirty="0" err="1" smtClean="0"/>
              <a:t>kvadratnom</a:t>
            </a:r>
            <a:r>
              <a:rPr lang="en-GB" dirty="0" smtClean="0"/>
              <a:t> </a:t>
            </a:r>
            <a:r>
              <a:rPr lang="en-GB" dirty="0" err="1" smtClean="0"/>
              <a:t>inču</a:t>
            </a:r>
            <a:r>
              <a:rPr lang="en-GB" dirty="0" smtClean="0"/>
              <a:t>, a </a:t>
            </a:r>
            <a:r>
              <a:rPr lang="en-GB" dirty="0" err="1" smtClean="0"/>
              <a:t>brzina</a:t>
            </a:r>
            <a:r>
              <a:rPr lang="en-GB" dirty="0" smtClean="0"/>
              <a:t> </a:t>
            </a:r>
            <a:r>
              <a:rPr lang="en-GB" dirty="0" err="1" smtClean="0"/>
              <a:t>prenosa</a:t>
            </a:r>
            <a:r>
              <a:rPr lang="en-GB" dirty="0" smtClean="0"/>
              <a:t> </a:t>
            </a:r>
            <a:r>
              <a:rPr lang="en-GB" dirty="0" err="1" smtClean="0"/>
              <a:t>podataka</a:t>
            </a:r>
            <a:r>
              <a:rPr lang="en-GB" dirty="0" smtClean="0"/>
              <a:t> </a:t>
            </a:r>
            <a:r>
              <a:rPr lang="en-GB" dirty="0" err="1" smtClean="0"/>
              <a:t>tada</a:t>
            </a:r>
            <a:r>
              <a:rPr lang="en-GB" dirty="0" smtClean="0"/>
              <a:t> </a:t>
            </a:r>
            <a:r>
              <a:rPr lang="en-GB" dirty="0" err="1" smtClean="0"/>
              <a:t>impresivnih</a:t>
            </a:r>
            <a:r>
              <a:rPr lang="en-GB" dirty="0" smtClean="0"/>
              <a:t> 8800B/s.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5213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96752"/>
            <a:ext cx="8784976" cy="4857403"/>
          </a:xfrm>
        </p:spPr>
        <p:txBody>
          <a:bodyPr/>
          <a:lstStyle/>
          <a:p>
            <a:pPr marL="0" indent="0" algn="just">
              <a:buNone/>
            </a:pPr>
            <a:r>
              <a:rPr lang="en-GB" dirty="0" err="1" smtClean="0"/>
              <a:t>Prvi</a:t>
            </a:r>
            <a:r>
              <a:rPr lang="en-GB" dirty="0" smtClean="0"/>
              <a:t> hard </a:t>
            </a:r>
            <a:r>
              <a:rPr lang="en-GB" dirty="0" err="1" smtClean="0"/>
              <a:t>diskovi</a:t>
            </a:r>
            <a:r>
              <a:rPr lang="en-GB" dirty="0" smtClean="0"/>
              <a:t> </a:t>
            </a:r>
            <a:r>
              <a:rPr lang="en-GB" dirty="0" err="1" smtClean="0"/>
              <a:t>su</a:t>
            </a:r>
            <a:r>
              <a:rPr lang="en-GB" dirty="0" smtClean="0"/>
              <a:t> </a:t>
            </a:r>
            <a:r>
              <a:rPr lang="en-GB" dirty="0" err="1" smtClean="0"/>
              <a:t>bili</a:t>
            </a:r>
            <a:r>
              <a:rPr lang="en-GB" dirty="0" smtClean="0"/>
              <a:t> </a:t>
            </a:r>
            <a:r>
              <a:rPr lang="en-GB" dirty="0" err="1" smtClean="0"/>
              <a:t>glomazni</a:t>
            </a:r>
            <a:r>
              <a:rPr lang="en-GB" dirty="0" smtClean="0"/>
              <a:t> i </a:t>
            </a:r>
            <a:r>
              <a:rPr lang="en-GB" dirty="0" err="1" smtClean="0"/>
              <a:t>teški</a:t>
            </a:r>
            <a:r>
              <a:rPr lang="en-GB" dirty="0" smtClean="0"/>
              <a:t> </a:t>
            </a:r>
            <a:r>
              <a:rPr lang="en-GB" dirty="0" err="1" smtClean="0"/>
              <a:t>za</a:t>
            </a:r>
            <a:r>
              <a:rPr lang="en-GB" dirty="0" smtClean="0"/>
              <a:t> </a:t>
            </a:r>
            <a:r>
              <a:rPr lang="en-GB" dirty="0" err="1" smtClean="0"/>
              <a:t>proizvodnju</a:t>
            </a:r>
            <a:r>
              <a:rPr lang="en-GB" dirty="0" smtClean="0"/>
              <a:t>. </a:t>
            </a:r>
          </a:p>
          <a:p>
            <a:pPr marL="0" indent="0" algn="just">
              <a:buNone/>
            </a:pPr>
            <a:r>
              <a:rPr lang="en-GB" dirty="0" err="1" smtClean="0"/>
              <a:t>Imali</a:t>
            </a:r>
            <a:r>
              <a:rPr lang="en-GB" dirty="0" smtClean="0"/>
              <a:t> </a:t>
            </a:r>
            <a:r>
              <a:rPr lang="en-GB" dirty="0" err="1" smtClean="0"/>
              <a:t>su</a:t>
            </a:r>
            <a:r>
              <a:rPr lang="en-GB" dirty="0" smtClean="0"/>
              <a:t> </a:t>
            </a:r>
            <a:r>
              <a:rPr lang="en-GB" dirty="0" err="1" smtClean="0"/>
              <a:t>glave</a:t>
            </a:r>
            <a:r>
              <a:rPr lang="en-GB" dirty="0" smtClean="0"/>
              <a:t> </a:t>
            </a:r>
            <a:r>
              <a:rPr lang="en-GB" dirty="0" err="1" smtClean="0"/>
              <a:t>za</a:t>
            </a:r>
            <a:r>
              <a:rPr lang="en-GB" dirty="0" smtClean="0"/>
              <a:t> </a:t>
            </a:r>
            <a:r>
              <a:rPr lang="en-GB" dirty="0" err="1" smtClean="0"/>
              <a:t>čitanje</a:t>
            </a:r>
            <a:r>
              <a:rPr lang="en-GB" dirty="0" smtClean="0"/>
              <a:t> i </a:t>
            </a:r>
            <a:r>
              <a:rPr lang="en-GB" dirty="0" err="1" smtClean="0"/>
              <a:t>upis</a:t>
            </a:r>
            <a:r>
              <a:rPr lang="en-GB" dirty="0" smtClean="0"/>
              <a:t> </a:t>
            </a:r>
            <a:r>
              <a:rPr lang="en-GB" dirty="0" err="1" smtClean="0"/>
              <a:t>koje</a:t>
            </a:r>
            <a:r>
              <a:rPr lang="en-GB" dirty="0" smtClean="0"/>
              <a:t> </a:t>
            </a:r>
            <a:r>
              <a:rPr lang="en-GB" dirty="0" err="1" smtClean="0"/>
              <a:t>su</a:t>
            </a:r>
            <a:r>
              <a:rPr lang="en-GB" dirty="0" smtClean="0"/>
              <a:t> bile u </a:t>
            </a:r>
            <a:r>
              <a:rPr lang="en-GB" dirty="0" err="1" smtClean="0"/>
              <a:t>fizičkom</a:t>
            </a:r>
            <a:r>
              <a:rPr lang="en-GB" dirty="0" smtClean="0"/>
              <a:t> </a:t>
            </a:r>
            <a:r>
              <a:rPr lang="en-GB" dirty="0" err="1" smtClean="0"/>
              <a:t>kontaktu</a:t>
            </a:r>
            <a:r>
              <a:rPr lang="en-GB" dirty="0" smtClean="0"/>
              <a:t> </a:t>
            </a:r>
            <a:r>
              <a:rPr lang="en-GB" dirty="0" err="1" smtClean="0"/>
              <a:t>sa</a:t>
            </a:r>
            <a:r>
              <a:rPr lang="en-GB" dirty="0" smtClean="0"/>
              <a:t> </a:t>
            </a:r>
            <a:r>
              <a:rPr lang="en-GB" dirty="0" err="1" smtClean="0"/>
              <a:t>površinom</a:t>
            </a:r>
            <a:r>
              <a:rPr lang="en-GB" dirty="0" smtClean="0"/>
              <a:t> </a:t>
            </a:r>
            <a:r>
              <a:rPr lang="en-GB" dirty="0" err="1" smtClean="0"/>
              <a:t>diska</a:t>
            </a:r>
            <a:r>
              <a:rPr lang="en-GB" dirty="0" smtClean="0"/>
              <a:t>, da bi </a:t>
            </a:r>
            <a:r>
              <a:rPr lang="en-GB" dirty="0" err="1" smtClean="0"/>
              <a:t>elektronski</a:t>
            </a:r>
            <a:r>
              <a:rPr lang="en-GB" dirty="0" smtClean="0"/>
              <a:t> </a:t>
            </a:r>
            <a:r>
              <a:rPr lang="en-GB" dirty="0" err="1" smtClean="0"/>
              <a:t>sklop</a:t>
            </a:r>
            <a:r>
              <a:rPr lang="en-GB" dirty="0" smtClean="0"/>
              <a:t> </a:t>
            </a:r>
            <a:r>
              <a:rPr lang="en-GB" dirty="0" err="1" smtClean="0"/>
              <a:t>mogao</a:t>
            </a:r>
            <a:r>
              <a:rPr lang="en-GB" dirty="0" smtClean="0"/>
              <a:t> </a:t>
            </a:r>
            <a:r>
              <a:rPr lang="en-GB" dirty="0" err="1" smtClean="0"/>
              <a:t>bolje</a:t>
            </a:r>
            <a:r>
              <a:rPr lang="en-GB" dirty="0" smtClean="0"/>
              <a:t> da </a:t>
            </a:r>
            <a:r>
              <a:rPr lang="en-GB" dirty="0" err="1" smtClean="0"/>
              <a:t>očita</a:t>
            </a:r>
            <a:r>
              <a:rPr lang="en-GB" dirty="0" smtClean="0"/>
              <a:t> </a:t>
            </a:r>
            <a:r>
              <a:rPr lang="en-GB" dirty="0" err="1" smtClean="0"/>
              <a:t>magnetno</a:t>
            </a:r>
            <a:r>
              <a:rPr lang="en-GB" dirty="0" smtClean="0"/>
              <a:t> </a:t>
            </a:r>
            <a:r>
              <a:rPr lang="en-GB" dirty="0" err="1" smtClean="0"/>
              <a:t>polje</a:t>
            </a:r>
            <a:r>
              <a:rPr lang="en-GB" dirty="0" smtClean="0"/>
              <a:t> </a:t>
            </a:r>
            <a:r>
              <a:rPr lang="en-GB" dirty="0" err="1" smtClean="0"/>
              <a:t>sa</a:t>
            </a:r>
            <a:r>
              <a:rPr lang="en-GB" dirty="0" smtClean="0"/>
              <a:t> </a:t>
            </a:r>
            <a:r>
              <a:rPr lang="en-GB" dirty="0" err="1" smtClean="0"/>
              <a:t>površine</a:t>
            </a:r>
            <a:r>
              <a:rPr lang="en-GB" dirty="0" smtClean="0"/>
              <a:t> </a:t>
            </a:r>
            <a:r>
              <a:rPr lang="en-GB" dirty="0" err="1" smtClean="0"/>
              <a:t>diska</a:t>
            </a:r>
            <a:r>
              <a:rPr lang="en-GB" dirty="0" smtClean="0"/>
              <a:t>. </a:t>
            </a:r>
          </a:p>
          <a:p>
            <a:pPr marL="0" indent="0" algn="just">
              <a:buNone/>
            </a:pPr>
            <a:r>
              <a:rPr lang="en-GB" dirty="0" err="1" smtClean="0"/>
              <a:t>Zbog</a:t>
            </a:r>
            <a:r>
              <a:rPr lang="en-GB" dirty="0" smtClean="0"/>
              <a:t> </a:t>
            </a:r>
            <a:r>
              <a:rPr lang="en-GB" dirty="0" err="1" smtClean="0"/>
              <a:t>ovoga</a:t>
            </a:r>
            <a:r>
              <a:rPr lang="en-GB" dirty="0" smtClean="0"/>
              <a:t>, </a:t>
            </a:r>
            <a:r>
              <a:rPr lang="en-GB" dirty="0" err="1" smtClean="0"/>
              <a:t>glave</a:t>
            </a:r>
            <a:r>
              <a:rPr lang="en-GB" dirty="0" smtClean="0"/>
              <a:t> </a:t>
            </a:r>
            <a:r>
              <a:rPr lang="en-GB" dirty="0" err="1" smtClean="0"/>
              <a:t>su</a:t>
            </a:r>
            <a:r>
              <a:rPr lang="en-GB" dirty="0" smtClean="0"/>
              <a:t> se </a:t>
            </a:r>
            <a:r>
              <a:rPr lang="en-GB" dirty="0" err="1" smtClean="0"/>
              <a:t>brzo</a:t>
            </a:r>
            <a:r>
              <a:rPr lang="en-GB" dirty="0" smtClean="0"/>
              <a:t> </a:t>
            </a:r>
            <a:r>
              <a:rPr lang="en-GB" dirty="0" err="1" smtClean="0"/>
              <a:t>trošile</a:t>
            </a:r>
            <a:r>
              <a:rPr lang="en-GB" dirty="0" smtClean="0"/>
              <a:t> i </a:t>
            </a:r>
            <a:r>
              <a:rPr lang="en-GB" dirty="0" err="1" smtClean="0"/>
              <a:t>uz</a:t>
            </a:r>
            <a:r>
              <a:rPr lang="en-GB" dirty="0" smtClean="0"/>
              <a:t> to </a:t>
            </a:r>
            <a:r>
              <a:rPr lang="en-GB" dirty="0" err="1" smtClean="0"/>
              <a:t>grebale</a:t>
            </a:r>
            <a:r>
              <a:rPr lang="en-GB" dirty="0" smtClean="0"/>
              <a:t> </a:t>
            </a:r>
            <a:r>
              <a:rPr lang="en-GB" dirty="0" err="1" smtClean="0"/>
              <a:t>površinu</a:t>
            </a:r>
            <a:r>
              <a:rPr lang="en-GB" dirty="0" smtClean="0"/>
              <a:t> </a:t>
            </a:r>
            <a:r>
              <a:rPr lang="en-GB" dirty="0" err="1" smtClean="0"/>
              <a:t>diska</a:t>
            </a:r>
            <a:r>
              <a:rPr lang="en-GB" dirty="0" smtClean="0"/>
              <a:t>, </a:t>
            </a:r>
            <a:r>
              <a:rPr lang="en-GB" dirty="0" err="1" smtClean="0"/>
              <a:t>što</a:t>
            </a:r>
            <a:r>
              <a:rPr lang="en-GB" dirty="0" smtClean="0"/>
              <a:t> je </a:t>
            </a:r>
            <a:r>
              <a:rPr lang="en-GB" dirty="0" err="1" smtClean="0"/>
              <a:t>ugrožavalo</a:t>
            </a:r>
            <a:r>
              <a:rPr lang="en-GB" dirty="0" smtClean="0"/>
              <a:t> </a:t>
            </a:r>
            <a:r>
              <a:rPr lang="en-GB" dirty="0" err="1" smtClean="0"/>
              <a:t>sigurnost</a:t>
            </a:r>
            <a:r>
              <a:rPr lang="en-GB" dirty="0" smtClean="0"/>
              <a:t> </a:t>
            </a:r>
            <a:r>
              <a:rPr lang="en-GB" dirty="0" err="1" smtClean="0"/>
              <a:t>podataka</a:t>
            </a:r>
            <a:r>
              <a:rPr lang="en-GB" dirty="0" smtClean="0"/>
              <a:t> 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dirty="0" err="1" smtClean="0"/>
              <a:t>disku</a:t>
            </a:r>
            <a:r>
              <a:rPr lang="en-GB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0957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836712"/>
            <a:ext cx="8784976" cy="5289451"/>
          </a:xfrm>
        </p:spPr>
        <p:txBody>
          <a:bodyPr/>
          <a:lstStyle/>
          <a:p>
            <a:pPr marL="0" indent="0" algn="just">
              <a:buNone/>
            </a:pPr>
            <a:r>
              <a:rPr lang="en-GB" dirty="0" smtClean="0"/>
              <a:t>Do </a:t>
            </a:r>
            <a:r>
              <a:rPr lang="en-GB" dirty="0" err="1" smtClean="0"/>
              <a:t>nastanka</a:t>
            </a:r>
            <a:r>
              <a:rPr lang="en-GB" dirty="0" smtClean="0"/>
              <a:t> </a:t>
            </a:r>
            <a:r>
              <a:rPr lang="en-GB" dirty="0" err="1" smtClean="0"/>
              <a:t>modernih</a:t>
            </a:r>
            <a:r>
              <a:rPr lang="en-GB" dirty="0" smtClean="0"/>
              <a:t> hard </a:t>
            </a:r>
            <a:r>
              <a:rPr lang="en-GB" dirty="0" err="1" smtClean="0"/>
              <a:t>diskova</a:t>
            </a:r>
            <a:r>
              <a:rPr lang="en-GB" dirty="0" smtClean="0"/>
              <a:t> </a:t>
            </a:r>
            <a:r>
              <a:rPr lang="en-GB" dirty="0" err="1" smtClean="0"/>
              <a:t>dovelo</a:t>
            </a:r>
            <a:r>
              <a:rPr lang="en-GB" dirty="0" smtClean="0"/>
              <a:t> je </a:t>
            </a:r>
            <a:r>
              <a:rPr lang="en-GB" dirty="0" err="1" smtClean="0"/>
              <a:t>otkriće</a:t>
            </a:r>
            <a:r>
              <a:rPr lang="en-GB" dirty="0" smtClean="0"/>
              <a:t> IBM-</a:t>
            </a:r>
            <a:r>
              <a:rPr lang="en-GB" dirty="0" err="1" smtClean="0"/>
              <a:t>ovih</a:t>
            </a:r>
            <a:r>
              <a:rPr lang="en-GB" dirty="0" smtClean="0"/>
              <a:t> </a:t>
            </a:r>
            <a:r>
              <a:rPr lang="en-GB" dirty="0" err="1" smtClean="0"/>
              <a:t>inženjera</a:t>
            </a:r>
            <a:r>
              <a:rPr lang="en-GB" dirty="0" smtClean="0"/>
              <a:t>, 50-tih </a:t>
            </a:r>
            <a:r>
              <a:rPr lang="en-GB" dirty="0" err="1" smtClean="0"/>
              <a:t>godina</a:t>
            </a:r>
            <a:r>
              <a:rPr lang="en-GB" dirty="0" smtClean="0"/>
              <a:t> </a:t>
            </a:r>
            <a:r>
              <a:rPr lang="en-GB" dirty="0" err="1" smtClean="0"/>
              <a:t>prošlog</a:t>
            </a:r>
            <a:r>
              <a:rPr lang="en-GB" dirty="0" smtClean="0"/>
              <a:t> </a:t>
            </a:r>
            <a:r>
              <a:rPr lang="en-GB" dirty="0" err="1" smtClean="0"/>
              <a:t>vijeka</a:t>
            </a:r>
            <a:r>
              <a:rPr lang="en-GB" dirty="0" smtClean="0"/>
              <a:t>, </a:t>
            </a:r>
            <a:r>
              <a:rPr lang="en-GB" dirty="0" err="1" smtClean="0"/>
              <a:t>koje</a:t>
            </a:r>
            <a:r>
              <a:rPr lang="en-GB" dirty="0" smtClean="0"/>
              <a:t> je </a:t>
            </a:r>
            <a:r>
              <a:rPr lang="en-GB" dirty="0" err="1" smtClean="0"/>
              <a:t>omogućilo</a:t>
            </a:r>
            <a:r>
              <a:rPr lang="en-GB" dirty="0" smtClean="0"/>
              <a:t> da </a:t>
            </a:r>
            <a:r>
              <a:rPr lang="en-GB" dirty="0" err="1" smtClean="0"/>
              <a:t>glave</a:t>
            </a:r>
            <a:r>
              <a:rPr lang="en-GB" dirty="0" smtClean="0"/>
              <a:t> </a:t>
            </a:r>
            <a:r>
              <a:rPr lang="en-GB" dirty="0" err="1" smtClean="0"/>
              <a:t>lebde</a:t>
            </a:r>
            <a:r>
              <a:rPr lang="en-GB" dirty="0" smtClean="0"/>
              <a:t> </a:t>
            </a:r>
            <a:r>
              <a:rPr lang="en-GB" dirty="0" err="1" smtClean="0"/>
              <a:t>iznad</a:t>
            </a:r>
            <a:r>
              <a:rPr lang="en-GB" dirty="0" smtClean="0"/>
              <a:t> </a:t>
            </a:r>
            <a:r>
              <a:rPr lang="en-GB" dirty="0" err="1" smtClean="0"/>
              <a:t>površine</a:t>
            </a:r>
            <a:r>
              <a:rPr lang="en-GB" dirty="0" smtClean="0"/>
              <a:t> </a:t>
            </a:r>
            <a:r>
              <a:rPr lang="en-GB" dirty="0" err="1" smtClean="0"/>
              <a:t>diska</a:t>
            </a:r>
            <a:r>
              <a:rPr lang="en-GB" dirty="0" smtClean="0"/>
              <a:t> i </a:t>
            </a:r>
            <a:r>
              <a:rPr lang="en-GB" dirty="0" err="1" smtClean="0"/>
              <a:t>pristupaju</a:t>
            </a:r>
            <a:r>
              <a:rPr lang="en-GB" dirty="0" smtClean="0"/>
              <a:t> </a:t>
            </a:r>
            <a:r>
              <a:rPr lang="en-GB" dirty="0" err="1" smtClean="0"/>
              <a:t>podacima</a:t>
            </a:r>
            <a:r>
              <a:rPr lang="en-GB" dirty="0" smtClean="0"/>
              <a:t> </a:t>
            </a:r>
            <a:r>
              <a:rPr lang="en-GB" dirty="0" err="1" smtClean="0"/>
              <a:t>dok</a:t>
            </a:r>
            <a:r>
              <a:rPr lang="en-GB" dirty="0" smtClean="0"/>
              <a:t> </a:t>
            </a:r>
            <a:r>
              <a:rPr lang="en-GB" dirty="0" err="1" smtClean="0"/>
              <a:t>oni</a:t>
            </a:r>
            <a:r>
              <a:rPr lang="en-GB" dirty="0" smtClean="0"/>
              <a:t> </a:t>
            </a:r>
            <a:r>
              <a:rPr lang="en-GB" dirty="0" err="1" smtClean="0"/>
              <a:t>prolaze</a:t>
            </a:r>
            <a:r>
              <a:rPr lang="en-GB" dirty="0" smtClean="0"/>
              <a:t> </a:t>
            </a:r>
            <a:r>
              <a:rPr lang="en-GB" dirty="0" err="1" smtClean="0"/>
              <a:t>ispod</a:t>
            </a:r>
            <a:r>
              <a:rPr lang="en-GB" dirty="0" smtClean="0"/>
              <a:t> </a:t>
            </a:r>
            <a:r>
              <a:rPr lang="en-GB" dirty="0" err="1" smtClean="0"/>
              <a:t>njih</a:t>
            </a:r>
            <a:r>
              <a:rPr lang="en-GB" dirty="0" smtClean="0"/>
              <a:t>.</a:t>
            </a:r>
          </a:p>
          <a:p>
            <a:pPr marL="0" indent="0" algn="just">
              <a:buNone/>
            </a:pPr>
            <a:r>
              <a:rPr lang="vi-VN" dirty="0" smtClean="0">
                <a:latin typeface="Calibri" pitchFamily="34" charset="0"/>
                <a:cs typeface="Calibri" pitchFamily="34" charset="0"/>
              </a:rPr>
              <a:t>Glave služe za upis i čitanje podataka sa hard diska. One u stvari predstavljaju vezu između magnetskog medijuma disketa i elektronskih </a:t>
            </a:r>
            <a:r>
              <a:rPr lang="en-GB" dirty="0" err="1" smtClean="0">
                <a:latin typeface="Calibri" pitchFamily="34" charset="0"/>
                <a:cs typeface="Calibri" pitchFamily="34" charset="0"/>
              </a:rPr>
              <a:t>djelova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diska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.</a:t>
            </a:r>
            <a:endParaRPr lang="en-GB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9047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052736"/>
            <a:ext cx="8784976" cy="507342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vi-VN" dirty="0" smtClean="0">
                <a:latin typeface="Calibri" pitchFamily="34" charset="0"/>
                <a:cs typeface="Calibri" pitchFamily="34" charset="0"/>
              </a:rPr>
              <a:t>Glave predstavljaju kritičnu komponentu u određivanju performansi diska i jedna su od najskupljih komponenata u disku. </a:t>
            </a:r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marL="0" indent="0" algn="just">
              <a:buNone/>
            </a:pPr>
            <a:r>
              <a:rPr lang="vi-VN" dirty="0" smtClean="0">
                <a:latin typeface="Calibri" pitchFamily="34" charset="0"/>
                <a:cs typeface="Calibri" pitchFamily="34" charset="0"/>
              </a:rPr>
              <a:t>Glave rade kao konvertori energije, tj. transformišu električne signale u magnetne i obrnuto. Svaki bit informacije se upisuje na površinu diska koristeći specijalne metode kodiranja koje binarne vr</a:t>
            </a:r>
            <a:r>
              <a:rPr lang="en-GB" dirty="0" err="1" smtClean="0">
                <a:latin typeface="Calibri" pitchFamily="34" charset="0"/>
                <a:cs typeface="Calibri" pitchFamily="34" charset="0"/>
              </a:rPr>
              <a:t>ij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ednosti 0 ili 1 prevode u magnetni fluks.</a:t>
            </a:r>
            <a:endParaRPr lang="en-GB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0219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08720"/>
            <a:ext cx="8784976" cy="5217443"/>
          </a:xfrm>
        </p:spPr>
        <p:txBody>
          <a:bodyPr/>
          <a:lstStyle/>
          <a:p>
            <a:pPr marL="0" indent="0" algn="just">
              <a:buNone/>
            </a:pPr>
            <a:r>
              <a:rPr lang="en-GB" dirty="0" err="1" smtClean="0"/>
              <a:t>Tehnologija</a:t>
            </a:r>
            <a:r>
              <a:rPr lang="en-GB" dirty="0" smtClean="0"/>
              <a:t> </a:t>
            </a:r>
            <a:r>
              <a:rPr lang="en-GB" dirty="0" err="1" smtClean="0"/>
              <a:t>za</a:t>
            </a:r>
            <a:r>
              <a:rPr lang="en-GB" dirty="0" smtClean="0"/>
              <a:t> </a:t>
            </a:r>
            <a:r>
              <a:rPr lang="en-GB" dirty="0" err="1" smtClean="0"/>
              <a:t>izradu</a:t>
            </a:r>
            <a:r>
              <a:rPr lang="en-GB" dirty="0" smtClean="0"/>
              <a:t> </a:t>
            </a:r>
            <a:r>
              <a:rPr lang="en-GB" dirty="0" err="1" smtClean="0"/>
              <a:t>glava</a:t>
            </a:r>
            <a:r>
              <a:rPr lang="en-GB" dirty="0" smtClean="0"/>
              <a:t> </a:t>
            </a:r>
            <a:r>
              <a:rPr lang="en-GB" dirty="0" err="1" smtClean="0"/>
              <a:t>za</a:t>
            </a:r>
            <a:r>
              <a:rPr lang="en-GB" dirty="0" smtClean="0"/>
              <a:t> hard disk je </a:t>
            </a:r>
            <a:r>
              <a:rPr lang="en-GB" dirty="0" err="1" smtClean="0"/>
              <a:t>tzv</a:t>
            </a:r>
            <a:r>
              <a:rPr lang="en-GB" dirty="0" smtClean="0"/>
              <a:t>. MR </a:t>
            </a:r>
            <a:r>
              <a:rPr lang="en-GB" dirty="0" err="1" smtClean="0"/>
              <a:t>tehnologija</a:t>
            </a:r>
            <a:r>
              <a:rPr lang="en-GB" dirty="0" smtClean="0"/>
              <a:t>. </a:t>
            </a:r>
          </a:p>
          <a:p>
            <a:pPr marL="0" indent="0" algn="just">
              <a:buNone/>
            </a:pPr>
            <a:r>
              <a:rPr lang="en-GB" dirty="0" smtClean="0"/>
              <a:t>MR </a:t>
            </a:r>
            <a:r>
              <a:rPr lang="en-GB" dirty="0" err="1" smtClean="0"/>
              <a:t>glave</a:t>
            </a:r>
            <a:r>
              <a:rPr lang="en-GB" dirty="0" smtClean="0"/>
              <a:t> </a:t>
            </a:r>
            <a:r>
              <a:rPr lang="en-GB" dirty="0" err="1" smtClean="0"/>
              <a:t>koriste</a:t>
            </a:r>
            <a:r>
              <a:rPr lang="en-GB" dirty="0" smtClean="0"/>
              <a:t> </a:t>
            </a:r>
            <a:r>
              <a:rPr lang="en-GB" dirty="0" err="1" smtClean="0"/>
              <a:t>princip</a:t>
            </a:r>
            <a:r>
              <a:rPr lang="en-GB" dirty="0" smtClean="0"/>
              <a:t> </a:t>
            </a:r>
            <a:r>
              <a:rPr lang="en-GB" dirty="0" err="1" smtClean="0"/>
              <a:t>magnetorezistivnosti</a:t>
            </a:r>
            <a:r>
              <a:rPr lang="en-GB" dirty="0" smtClean="0"/>
              <a:t>, </a:t>
            </a:r>
            <a:r>
              <a:rPr lang="en-GB" dirty="0" err="1" smtClean="0"/>
              <a:t>tj</a:t>
            </a:r>
            <a:r>
              <a:rPr lang="en-GB" dirty="0" smtClean="0"/>
              <a:t>. </a:t>
            </a:r>
            <a:r>
              <a:rPr lang="en-GB" dirty="0" err="1" smtClean="0"/>
              <a:t>mijenjaju</a:t>
            </a:r>
            <a:r>
              <a:rPr lang="en-GB" dirty="0" smtClean="0"/>
              <a:t> </a:t>
            </a:r>
            <a:r>
              <a:rPr lang="en-GB" dirty="0" err="1" smtClean="0"/>
              <a:t>svoju</a:t>
            </a:r>
            <a:r>
              <a:rPr lang="en-GB" dirty="0" smtClean="0"/>
              <a:t> </a:t>
            </a:r>
            <a:r>
              <a:rPr lang="en-GB" dirty="0" err="1" smtClean="0"/>
              <a:t>otpornost</a:t>
            </a:r>
            <a:r>
              <a:rPr lang="en-GB" dirty="0" smtClean="0"/>
              <a:t> </a:t>
            </a:r>
            <a:r>
              <a:rPr lang="en-GB" dirty="0" err="1" smtClean="0"/>
              <a:t>kada</a:t>
            </a:r>
            <a:r>
              <a:rPr lang="en-GB" dirty="0" smtClean="0"/>
              <a:t> se </a:t>
            </a:r>
            <a:r>
              <a:rPr lang="en-GB" dirty="0" err="1" smtClean="0"/>
              <a:t>podvrgnu</a:t>
            </a:r>
            <a:r>
              <a:rPr lang="en-GB" dirty="0" smtClean="0"/>
              <a:t> </a:t>
            </a:r>
            <a:r>
              <a:rPr lang="en-GB" dirty="0" err="1" smtClean="0"/>
              <a:t>različitim</a:t>
            </a:r>
            <a:r>
              <a:rPr lang="en-GB" dirty="0" smtClean="0"/>
              <a:t> </a:t>
            </a:r>
            <a:r>
              <a:rPr lang="en-GB" dirty="0" err="1" smtClean="0"/>
              <a:t>magnetnim</a:t>
            </a:r>
            <a:r>
              <a:rPr lang="en-GB" dirty="0" smtClean="0"/>
              <a:t> </a:t>
            </a:r>
            <a:r>
              <a:rPr lang="en-GB" dirty="0" err="1" smtClean="0"/>
              <a:t>poljima</a:t>
            </a:r>
            <a:r>
              <a:rPr lang="en-GB" dirty="0" smtClean="0"/>
              <a:t>. </a:t>
            </a:r>
          </a:p>
          <a:p>
            <a:pPr marL="0" indent="0" algn="just">
              <a:buNone/>
            </a:pPr>
            <a:r>
              <a:rPr lang="en-GB" dirty="0" err="1" smtClean="0"/>
              <a:t>Upotrebom</a:t>
            </a:r>
            <a:r>
              <a:rPr lang="en-GB" dirty="0" smtClean="0"/>
              <a:t> MR </a:t>
            </a:r>
            <a:r>
              <a:rPr lang="en-GB" dirty="0" err="1" smtClean="0"/>
              <a:t>glava</a:t>
            </a:r>
            <a:r>
              <a:rPr lang="en-GB" dirty="0" smtClean="0"/>
              <a:t> </a:t>
            </a:r>
            <a:r>
              <a:rPr lang="en-GB" dirty="0" err="1" smtClean="0"/>
              <a:t>omogućena</a:t>
            </a:r>
            <a:r>
              <a:rPr lang="en-GB" dirty="0" smtClean="0"/>
              <a:t> je </a:t>
            </a:r>
            <a:r>
              <a:rPr lang="en-GB" dirty="0" err="1" smtClean="0"/>
              <a:t>mnogo</a:t>
            </a:r>
            <a:r>
              <a:rPr lang="en-GB" dirty="0" smtClean="0"/>
              <a:t> </a:t>
            </a:r>
            <a:r>
              <a:rPr lang="en-GB" dirty="0" err="1" smtClean="0"/>
              <a:t>veća</a:t>
            </a:r>
            <a:r>
              <a:rPr lang="en-GB" dirty="0" smtClean="0"/>
              <a:t> </a:t>
            </a:r>
            <a:r>
              <a:rPr lang="en-GB" dirty="0" err="1" smtClean="0"/>
              <a:t>gustina</a:t>
            </a:r>
            <a:r>
              <a:rPr lang="en-GB" dirty="0" smtClean="0"/>
              <a:t> </a:t>
            </a:r>
            <a:r>
              <a:rPr lang="en-GB" dirty="0" err="1" smtClean="0"/>
              <a:t>zapisa</a:t>
            </a:r>
            <a:r>
              <a:rPr lang="en-GB" dirty="0" smtClean="0"/>
              <a:t> </a:t>
            </a:r>
            <a:r>
              <a:rPr lang="en-GB" dirty="0" err="1" smtClean="0"/>
              <a:t>jer</a:t>
            </a:r>
            <a:r>
              <a:rPr lang="en-GB" dirty="0" smtClean="0"/>
              <a:t> </a:t>
            </a:r>
            <a:r>
              <a:rPr lang="en-GB" dirty="0" err="1" smtClean="0"/>
              <a:t>su</a:t>
            </a:r>
            <a:r>
              <a:rPr lang="en-GB" dirty="0" smtClean="0"/>
              <a:t> </a:t>
            </a:r>
            <a:r>
              <a:rPr lang="en-GB" dirty="0" err="1" smtClean="0"/>
              <a:t>veoma</a:t>
            </a:r>
            <a:r>
              <a:rPr lang="en-GB" dirty="0" smtClean="0"/>
              <a:t> </a:t>
            </a:r>
            <a:r>
              <a:rPr lang="en-GB" dirty="0" err="1" smtClean="0"/>
              <a:t>osjetljive</a:t>
            </a:r>
            <a:r>
              <a:rPr lang="en-GB" dirty="0" smtClean="0"/>
              <a:t>, </a:t>
            </a:r>
            <a:r>
              <a:rPr lang="en-GB" dirty="0" err="1" smtClean="0"/>
              <a:t>što</a:t>
            </a:r>
            <a:r>
              <a:rPr lang="en-GB" dirty="0" smtClean="0"/>
              <a:t> </a:t>
            </a:r>
            <a:r>
              <a:rPr lang="en-GB" dirty="0" err="1" smtClean="0"/>
              <a:t>znači</a:t>
            </a:r>
            <a:r>
              <a:rPr lang="en-GB" dirty="0" smtClean="0"/>
              <a:t> da se </a:t>
            </a:r>
            <a:r>
              <a:rPr lang="en-GB" dirty="0" err="1" smtClean="0"/>
              <a:t>biti</a:t>
            </a:r>
            <a:r>
              <a:rPr lang="en-GB" dirty="0" smtClean="0"/>
              <a:t> </a:t>
            </a:r>
            <a:r>
              <a:rPr lang="en-GB" dirty="0" err="1" smtClean="0"/>
              <a:t>podataka</a:t>
            </a:r>
            <a:r>
              <a:rPr lang="en-GB" dirty="0" smtClean="0"/>
              <a:t> </a:t>
            </a:r>
            <a:r>
              <a:rPr lang="en-GB" dirty="0" err="1" smtClean="0"/>
              <a:t>mogu</a:t>
            </a:r>
            <a:r>
              <a:rPr lang="en-GB" dirty="0" smtClean="0"/>
              <a:t> </a:t>
            </a:r>
            <a:r>
              <a:rPr lang="en-GB" dirty="0" err="1" smtClean="0"/>
              <a:t>postaviti</a:t>
            </a:r>
            <a:r>
              <a:rPr lang="en-GB" dirty="0" smtClean="0"/>
              <a:t> </a:t>
            </a:r>
            <a:r>
              <a:rPr lang="en-GB" dirty="0" err="1" smtClean="0"/>
              <a:t>bliže</a:t>
            </a:r>
            <a:r>
              <a:rPr lang="en-GB" dirty="0" smtClean="0"/>
              <a:t> </a:t>
            </a:r>
            <a:r>
              <a:rPr lang="en-GB" dirty="0" err="1" smtClean="0"/>
              <a:t>jedan</a:t>
            </a:r>
            <a:r>
              <a:rPr lang="en-GB" dirty="0" smtClean="0"/>
              <a:t> </a:t>
            </a:r>
            <a:r>
              <a:rPr lang="en-GB" dirty="0" err="1" smtClean="0"/>
              <a:t>drugom</a:t>
            </a:r>
            <a:r>
              <a:rPr lang="en-GB" dirty="0" smtClean="0"/>
              <a:t> (</a:t>
            </a:r>
            <a:r>
              <a:rPr lang="en-GB" dirty="0" err="1" smtClean="0"/>
              <a:t>povećava</a:t>
            </a:r>
            <a:r>
              <a:rPr lang="en-GB" dirty="0" smtClean="0"/>
              <a:t> se </a:t>
            </a:r>
            <a:r>
              <a:rPr lang="en-GB" dirty="0" err="1" smtClean="0"/>
              <a:t>gustina</a:t>
            </a:r>
            <a:r>
              <a:rPr lang="en-GB" dirty="0" smtClean="0"/>
              <a:t>, a time i </a:t>
            </a:r>
            <a:r>
              <a:rPr lang="en-GB" dirty="0" err="1" smtClean="0"/>
              <a:t>kapacitet</a:t>
            </a:r>
            <a:r>
              <a:rPr lang="en-GB" dirty="0" smtClean="0"/>
              <a:t> </a:t>
            </a:r>
            <a:r>
              <a:rPr lang="en-GB" dirty="0" err="1" smtClean="0"/>
              <a:t>diska</a:t>
            </a:r>
            <a:r>
              <a:rPr lang="en-GB" dirty="0" smtClean="0"/>
              <a:t>).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13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52128"/>
          </a:xfrm>
        </p:spPr>
        <p:txBody>
          <a:bodyPr>
            <a:normAutofit/>
          </a:bodyPr>
          <a:lstStyle/>
          <a:p>
            <a:r>
              <a:rPr lang="en-GB" sz="5400" dirty="0" err="1" smtClean="0"/>
              <a:t>Kontrolerska</a:t>
            </a:r>
            <a:r>
              <a:rPr lang="en-GB" sz="5400" dirty="0" smtClean="0"/>
              <a:t> </a:t>
            </a:r>
            <a:r>
              <a:rPr lang="en-GB" sz="5400" dirty="0" err="1" smtClean="0"/>
              <a:t>logika</a:t>
            </a:r>
            <a:endParaRPr lang="en-GB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96752"/>
            <a:ext cx="8712968" cy="566124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dirty="0" smtClean="0"/>
              <a:t>Sa </a:t>
            </a:r>
            <a:r>
              <a:rPr lang="en-GB" dirty="0" err="1" smtClean="0"/>
              <a:t>donje</a:t>
            </a:r>
            <a:r>
              <a:rPr lang="en-GB" dirty="0" smtClean="0"/>
              <a:t> </a:t>
            </a:r>
            <a:r>
              <a:rPr lang="en-GB" dirty="0" err="1" smtClean="0"/>
              <a:t>strane</a:t>
            </a:r>
            <a:r>
              <a:rPr lang="en-GB" dirty="0" smtClean="0"/>
              <a:t> hard </a:t>
            </a:r>
            <a:r>
              <a:rPr lang="en-GB" dirty="0" err="1" smtClean="0"/>
              <a:t>diska</a:t>
            </a:r>
            <a:r>
              <a:rPr lang="en-GB" dirty="0" smtClean="0"/>
              <a:t> </a:t>
            </a:r>
            <a:r>
              <a:rPr lang="en-GB" dirty="0" err="1" smtClean="0"/>
              <a:t>nalazi</a:t>
            </a:r>
            <a:r>
              <a:rPr lang="en-GB" dirty="0" smtClean="0"/>
              <a:t> se </a:t>
            </a:r>
            <a:r>
              <a:rPr lang="en-GB" dirty="0" err="1" smtClean="0"/>
              <a:t>štampana</a:t>
            </a:r>
            <a:r>
              <a:rPr lang="en-GB" dirty="0" smtClean="0"/>
              <a:t> </a:t>
            </a:r>
            <a:r>
              <a:rPr lang="en-GB" dirty="0" err="1" smtClean="0"/>
              <a:t>ploča</a:t>
            </a:r>
            <a:r>
              <a:rPr lang="en-GB" dirty="0" smtClean="0"/>
              <a:t> 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dirty="0" err="1" smtClean="0"/>
              <a:t>koju</a:t>
            </a:r>
            <a:r>
              <a:rPr lang="en-GB" dirty="0" smtClean="0"/>
              <a:t> je </a:t>
            </a:r>
            <a:r>
              <a:rPr lang="en-GB" dirty="0" err="1" smtClean="0"/>
              <a:t>smještena</a:t>
            </a:r>
            <a:r>
              <a:rPr lang="en-GB" dirty="0" smtClean="0"/>
              <a:t> </a:t>
            </a:r>
            <a:r>
              <a:rPr lang="en-GB" dirty="0" err="1" smtClean="0"/>
              <a:t>integrisana</a:t>
            </a:r>
            <a:r>
              <a:rPr lang="en-GB" dirty="0" smtClean="0"/>
              <a:t> </a:t>
            </a:r>
            <a:r>
              <a:rPr lang="en-GB" dirty="0" err="1" smtClean="0"/>
              <a:t>inteligentna</a:t>
            </a:r>
            <a:r>
              <a:rPr lang="en-GB" dirty="0" smtClean="0"/>
              <a:t> </a:t>
            </a:r>
            <a:r>
              <a:rPr lang="en-GB" dirty="0" err="1" smtClean="0"/>
              <a:t>kontrolerska</a:t>
            </a:r>
            <a:r>
              <a:rPr lang="en-GB" dirty="0" smtClean="0"/>
              <a:t> </a:t>
            </a:r>
            <a:r>
              <a:rPr lang="en-GB" dirty="0" err="1" smtClean="0"/>
              <a:t>logika</a:t>
            </a:r>
            <a:r>
              <a:rPr lang="en-GB" dirty="0" smtClean="0"/>
              <a:t>. </a:t>
            </a:r>
            <a:r>
              <a:rPr lang="en-GB" dirty="0" err="1" smtClean="0"/>
              <a:t>Njena</a:t>
            </a:r>
            <a:r>
              <a:rPr lang="en-GB" dirty="0" smtClean="0"/>
              <a:t> </a:t>
            </a:r>
            <a:r>
              <a:rPr lang="en-GB" dirty="0" err="1" smtClean="0"/>
              <a:t>uloga</a:t>
            </a:r>
            <a:r>
              <a:rPr lang="en-GB" dirty="0" smtClean="0"/>
              <a:t> je da </a:t>
            </a:r>
            <a:r>
              <a:rPr lang="en-GB" dirty="0" err="1" smtClean="0"/>
              <a:t>kontroliše</a:t>
            </a:r>
            <a:r>
              <a:rPr lang="en-GB" dirty="0" smtClean="0"/>
              <a:t> rad </a:t>
            </a:r>
            <a:r>
              <a:rPr lang="en-GB" dirty="0" err="1" smtClean="0"/>
              <a:t>svih</a:t>
            </a:r>
            <a:r>
              <a:rPr lang="en-GB" dirty="0" smtClean="0"/>
              <a:t> </a:t>
            </a:r>
            <a:r>
              <a:rPr lang="en-GB" dirty="0" err="1" smtClean="0"/>
              <a:t>komponenata</a:t>
            </a:r>
            <a:r>
              <a:rPr lang="en-GB" dirty="0" smtClean="0"/>
              <a:t> </a:t>
            </a:r>
            <a:r>
              <a:rPr lang="en-GB" dirty="0" err="1" smtClean="0"/>
              <a:t>diska</a:t>
            </a:r>
            <a:r>
              <a:rPr lang="en-GB" dirty="0" smtClean="0"/>
              <a:t>, </a:t>
            </a:r>
            <a:r>
              <a:rPr lang="en-GB" dirty="0" err="1" smtClean="0"/>
              <a:t>kao</a:t>
            </a:r>
            <a:r>
              <a:rPr lang="en-GB" dirty="0" smtClean="0"/>
              <a:t> i da </a:t>
            </a:r>
            <a:r>
              <a:rPr lang="en-GB" dirty="0" err="1" smtClean="0"/>
              <a:t>komunicira</a:t>
            </a:r>
            <a:r>
              <a:rPr lang="en-GB" dirty="0" smtClean="0"/>
              <a:t> </a:t>
            </a:r>
            <a:r>
              <a:rPr lang="en-GB" dirty="0" err="1" smtClean="0"/>
              <a:t>sa</a:t>
            </a:r>
            <a:r>
              <a:rPr lang="en-GB" dirty="0" smtClean="0"/>
              <a:t> </a:t>
            </a:r>
            <a:r>
              <a:rPr lang="en-GB" dirty="0" err="1" smtClean="0"/>
              <a:t>ostatkom</a:t>
            </a:r>
            <a:r>
              <a:rPr lang="en-GB" dirty="0" smtClean="0"/>
              <a:t> </a:t>
            </a:r>
            <a:r>
              <a:rPr lang="en-GB" dirty="0" err="1" smtClean="0"/>
              <a:t>računara</a:t>
            </a:r>
            <a:r>
              <a:rPr lang="en-GB" dirty="0" smtClean="0"/>
              <a:t>. </a:t>
            </a:r>
          </a:p>
          <a:p>
            <a:pPr marL="0" indent="0" algn="just">
              <a:buNone/>
            </a:pPr>
            <a:r>
              <a:rPr lang="en-GB" dirty="0" err="1" smtClean="0"/>
              <a:t>Štampana</a:t>
            </a:r>
            <a:r>
              <a:rPr lang="en-GB" dirty="0" smtClean="0"/>
              <a:t> </a:t>
            </a:r>
            <a:r>
              <a:rPr lang="en-GB" dirty="0" err="1" smtClean="0"/>
              <a:t>ploča</a:t>
            </a:r>
            <a:r>
              <a:rPr lang="en-GB" dirty="0" smtClean="0"/>
              <a:t> </a:t>
            </a:r>
            <a:r>
              <a:rPr lang="en-GB" dirty="0" err="1" smtClean="0"/>
              <a:t>kontrolera</a:t>
            </a:r>
            <a:r>
              <a:rPr lang="en-GB" dirty="0" smtClean="0"/>
              <a:t> 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dirty="0" err="1" smtClean="0"/>
              <a:t>disku</a:t>
            </a:r>
            <a:r>
              <a:rPr lang="en-GB" dirty="0" smtClean="0"/>
              <a:t> </a:t>
            </a:r>
            <a:r>
              <a:rPr lang="en-GB" dirty="0" err="1" smtClean="0"/>
              <a:t>sadrži</a:t>
            </a:r>
            <a:r>
              <a:rPr lang="en-GB" dirty="0" smtClean="0"/>
              <a:t> </a:t>
            </a:r>
            <a:r>
              <a:rPr lang="en-GB" dirty="0" err="1" smtClean="0"/>
              <a:t>mikroprocesor</a:t>
            </a:r>
            <a:r>
              <a:rPr lang="en-GB" dirty="0" smtClean="0"/>
              <a:t>, </a:t>
            </a:r>
            <a:r>
              <a:rPr lang="en-GB" dirty="0" err="1" smtClean="0"/>
              <a:t>internu</a:t>
            </a:r>
            <a:r>
              <a:rPr lang="en-GB" dirty="0" smtClean="0"/>
              <a:t> </a:t>
            </a:r>
            <a:r>
              <a:rPr lang="en-GB" dirty="0" err="1" smtClean="0"/>
              <a:t>memoriju</a:t>
            </a:r>
            <a:r>
              <a:rPr lang="en-GB" dirty="0" smtClean="0"/>
              <a:t> i </a:t>
            </a:r>
            <a:r>
              <a:rPr lang="en-GB" dirty="0" err="1" smtClean="0"/>
              <a:t>ostale</a:t>
            </a:r>
            <a:r>
              <a:rPr lang="en-GB" dirty="0" smtClean="0"/>
              <a:t> </a:t>
            </a:r>
            <a:r>
              <a:rPr lang="en-GB" dirty="0" err="1" smtClean="0"/>
              <a:t>komponente</a:t>
            </a:r>
            <a:r>
              <a:rPr lang="en-GB" dirty="0" smtClean="0"/>
              <a:t> </a:t>
            </a:r>
            <a:r>
              <a:rPr lang="en-GB" dirty="0" err="1" smtClean="0"/>
              <a:t>koje</a:t>
            </a:r>
            <a:r>
              <a:rPr lang="en-GB" dirty="0" smtClean="0"/>
              <a:t> </a:t>
            </a:r>
            <a:r>
              <a:rPr lang="en-GB" dirty="0" err="1" smtClean="0"/>
              <a:t>kontrolišu</a:t>
            </a:r>
            <a:r>
              <a:rPr lang="en-GB" dirty="0" smtClean="0"/>
              <a:t> rad </a:t>
            </a:r>
            <a:r>
              <a:rPr lang="en-GB" dirty="0" err="1" smtClean="0"/>
              <a:t>diska</a:t>
            </a:r>
            <a:r>
              <a:rPr lang="en-GB" dirty="0" smtClean="0"/>
              <a:t>. </a:t>
            </a:r>
            <a:r>
              <a:rPr lang="en-GB" dirty="0" err="1" smtClean="0"/>
              <a:t>Ona</a:t>
            </a:r>
            <a:r>
              <a:rPr lang="en-GB" dirty="0" smtClean="0"/>
              <a:t> </a:t>
            </a:r>
            <a:r>
              <a:rPr lang="en-GB" dirty="0" err="1" smtClean="0"/>
              <a:t>predstavlja</a:t>
            </a:r>
            <a:r>
              <a:rPr lang="en-GB" dirty="0" smtClean="0"/>
              <a:t> </a:t>
            </a:r>
            <a:r>
              <a:rPr lang="en-GB" dirty="0" err="1" smtClean="0"/>
              <a:t>pravi</a:t>
            </a:r>
            <a:r>
              <a:rPr lang="en-GB" dirty="0" smtClean="0"/>
              <a:t> </a:t>
            </a:r>
            <a:r>
              <a:rPr lang="en-GB" dirty="0" err="1" smtClean="0"/>
              <a:t>računar</a:t>
            </a:r>
            <a:r>
              <a:rPr lang="en-GB" dirty="0" smtClean="0"/>
              <a:t> u </a:t>
            </a:r>
            <a:r>
              <a:rPr lang="en-GB" dirty="0" err="1" smtClean="0"/>
              <a:t>malom</a:t>
            </a:r>
            <a:r>
              <a:rPr lang="en-GB" dirty="0" smtClean="0"/>
              <a:t>. </a:t>
            </a:r>
            <a:r>
              <a:rPr lang="en-GB" dirty="0" err="1" smtClean="0"/>
              <a:t>Kako</a:t>
            </a:r>
            <a:r>
              <a:rPr lang="en-GB" dirty="0" smtClean="0"/>
              <a:t> </a:t>
            </a:r>
            <a:r>
              <a:rPr lang="en-GB" dirty="0" err="1" smtClean="0"/>
              <a:t>diskovi</a:t>
            </a:r>
            <a:r>
              <a:rPr lang="en-GB" dirty="0" smtClean="0"/>
              <a:t> </a:t>
            </a:r>
            <a:r>
              <a:rPr lang="en-GB" dirty="0" err="1" smtClean="0"/>
              <a:t>postaju</a:t>
            </a:r>
            <a:r>
              <a:rPr lang="en-GB" dirty="0" smtClean="0"/>
              <a:t> </a:t>
            </a:r>
            <a:r>
              <a:rPr lang="en-GB" dirty="0" err="1" smtClean="0"/>
              <a:t>napredniji</a:t>
            </a:r>
            <a:r>
              <a:rPr lang="en-GB" dirty="0" smtClean="0"/>
              <a:t> i </a:t>
            </a:r>
            <a:r>
              <a:rPr lang="en-GB" dirty="0" err="1" smtClean="0"/>
              <a:t>brži</a:t>
            </a:r>
            <a:r>
              <a:rPr lang="en-GB" dirty="0" smtClean="0"/>
              <a:t>, </a:t>
            </a:r>
            <a:r>
              <a:rPr lang="en-GB" dirty="0" err="1" smtClean="0"/>
              <a:t>sve</a:t>
            </a:r>
            <a:r>
              <a:rPr lang="en-GB" dirty="0" smtClean="0"/>
              <a:t> </a:t>
            </a:r>
            <a:r>
              <a:rPr lang="en-GB" dirty="0" err="1" smtClean="0"/>
              <a:t>više</a:t>
            </a:r>
            <a:r>
              <a:rPr lang="en-GB" dirty="0" smtClean="0"/>
              <a:t> </a:t>
            </a:r>
            <a:r>
              <a:rPr lang="en-GB" dirty="0" err="1" smtClean="0"/>
              <a:t>funkcija</a:t>
            </a:r>
            <a:r>
              <a:rPr lang="en-GB" dirty="0" smtClean="0"/>
              <a:t> se </a:t>
            </a:r>
            <a:r>
              <a:rPr lang="en-GB" dirty="0" err="1" smtClean="0"/>
              <a:t>dodaje</a:t>
            </a:r>
            <a:r>
              <a:rPr lang="en-GB" dirty="0" smtClean="0"/>
              <a:t> </a:t>
            </a:r>
            <a:r>
              <a:rPr lang="en-GB" dirty="0" err="1" smtClean="0"/>
              <a:t>kontrolerskoj</a:t>
            </a:r>
            <a:r>
              <a:rPr lang="en-GB" dirty="0" smtClean="0"/>
              <a:t> </a:t>
            </a:r>
            <a:r>
              <a:rPr lang="en-GB" dirty="0" err="1" smtClean="0"/>
              <a:t>logici</a:t>
            </a:r>
            <a:r>
              <a:rPr lang="en-GB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7823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875853"/>
            <a:ext cx="8784976" cy="550547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dirty="0" err="1" smtClean="0"/>
              <a:t>Osnovne</a:t>
            </a:r>
            <a:r>
              <a:rPr lang="en-GB" dirty="0" smtClean="0"/>
              <a:t> </a:t>
            </a:r>
            <a:r>
              <a:rPr lang="en-GB" dirty="0" err="1" smtClean="0"/>
              <a:t>funkcije</a:t>
            </a:r>
            <a:r>
              <a:rPr lang="en-GB" dirty="0" smtClean="0"/>
              <a:t> </a:t>
            </a:r>
            <a:r>
              <a:rPr lang="en-GB" dirty="0" err="1" smtClean="0"/>
              <a:t>mikroprocesora</a:t>
            </a:r>
            <a:r>
              <a:rPr lang="en-GB" dirty="0" smtClean="0"/>
              <a:t> hard </a:t>
            </a:r>
            <a:r>
              <a:rPr lang="en-GB" dirty="0" err="1" smtClean="0"/>
              <a:t>diska</a:t>
            </a:r>
            <a:r>
              <a:rPr lang="en-GB" dirty="0" smtClean="0"/>
              <a:t> </a:t>
            </a:r>
            <a:r>
              <a:rPr lang="en-GB" dirty="0" err="1" smtClean="0"/>
              <a:t>su</a:t>
            </a:r>
            <a:r>
              <a:rPr lang="en-GB" dirty="0" smtClean="0"/>
              <a:t>: </a:t>
            </a:r>
          </a:p>
          <a:p>
            <a:pPr marL="0" indent="0" algn="just">
              <a:buNone/>
            </a:pPr>
            <a:endParaRPr lang="en-GB" dirty="0" smtClean="0"/>
          </a:p>
          <a:p>
            <a:pPr marL="0" indent="0" algn="just">
              <a:buNone/>
            </a:pPr>
            <a:r>
              <a:rPr lang="en-GB" dirty="0" smtClean="0"/>
              <a:t>– </a:t>
            </a:r>
            <a:r>
              <a:rPr lang="en-GB" dirty="0" err="1" smtClean="0"/>
              <a:t>kontrola</a:t>
            </a:r>
            <a:r>
              <a:rPr lang="en-GB" dirty="0" smtClean="0"/>
              <a:t> </a:t>
            </a:r>
            <a:r>
              <a:rPr lang="en-GB" dirty="0" err="1" smtClean="0"/>
              <a:t>rada</a:t>
            </a:r>
            <a:r>
              <a:rPr lang="en-GB" dirty="0" smtClean="0"/>
              <a:t> spindle </a:t>
            </a:r>
            <a:r>
              <a:rPr lang="en-GB" dirty="0" err="1" smtClean="0"/>
              <a:t>motora</a:t>
            </a:r>
            <a:r>
              <a:rPr lang="en-GB" dirty="0" smtClean="0"/>
              <a:t> </a:t>
            </a:r>
          </a:p>
          <a:p>
            <a:pPr marL="0" indent="0" algn="just">
              <a:buNone/>
            </a:pPr>
            <a:r>
              <a:rPr lang="en-GB" dirty="0" smtClean="0"/>
              <a:t>– </a:t>
            </a:r>
            <a:r>
              <a:rPr lang="en-GB" dirty="0" err="1" smtClean="0"/>
              <a:t>kontrola</a:t>
            </a:r>
            <a:r>
              <a:rPr lang="en-GB" dirty="0" smtClean="0"/>
              <a:t> </a:t>
            </a:r>
            <a:r>
              <a:rPr lang="en-GB" dirty="0" err="1" smtClean="0"/>
              <a:t>rada</a:t>
            </a:r>
            <a:r>
              <a:rPr lang="en-GB" dirty="0" smtClean="0"/>
              <a:t> </a:t>
            </a:r>
            <a:r>
              <a:rPr lang="en-GB" dirty="0" err="1" smtClean="0"/>
              <a:t>aktuatora</a:t>
            </a:r>
            <a:r>
              <a:rPr lang="en-GB" dirty="0" smtClean="0"/>
              <a:t> </a:t>
            </a:r>
          </a:p>
          <a:p>
            <a:pPr marL="0" indent="0" algn="just">
              <a:buNone/>
            </a:pPr>
            <a:r>
              <a:rPr lang="en-GB" dirty="0" smtClean="0"/>
              <a:t>– </a:t>
            </a:r>
            <a:r>
              <a:rPr lang="en-GB" dirty="0" err="1" smtClean="0"/>
              <a:t>upravljanje</a:t>
            </a:r>
            <a:r>
              <a:rPr lang="en-GB" dirty="0" smtClean="0"/>
              <a:t> </a:t>
            </a:r>
            <a:r>
              <a:rPr lang="en-GB" dirty="0" err="1" smtClean="0"/>
              <a:t>vremenskim</a:t>
            </a:r>
            <a:r>
              <a:rPr lang="en-GB" dirty="0" smtClean="0"/>
              <a:t> </a:t>
            </a:r>
            <a:r>
              <a:rPr lang="en-GB" dirty="0" err="1" smtClean="0"/>
              <a:t>signalima</a:t>
            </a:r>
            <a:r>
              <a:rPr lang="en-GB" dirty="0" smtClean="0"/>
              <a:t> </a:t>
            </a:r>
            <a:r>
              <a:rPr lang="en-GB" dirty="0" err="1" smtClean="0"/>
              <a:t>za</a:t>
            </a:r>
            <a:r>
              <a:rPr lang="en-GB" dirty="0" smtClean="0"/>
              <a:t> </a:t>
            </a:r>
            <a:r>
              <a:rPr lang="en-GB" dirty="0" err="1" smtClean="0"/>
              <a:t>operacije</a:t>
            </a:r>
            <a:r>
              <a:rPr lang="en-GB" dirty="0" smtClean="0"/>
              <a:t> </a:t>
            </a:r>
            <a:r>
              <a:rPr lang="en-GB" dirty="0" err="1" smtClean="0"/>
              <a:t>čitanja</a:t>
            </a:r>
            <a:r>
              <a:rPr lang="en-GB" dirty="0" smtClean="0"/>
              <a:t> i </a:t>
            </a:r>
            <a:r>
              <a:rPr lang="en-GB" dirty="0" err="1" smtClean="0"/>
              <a:t>upisa</a:t>
            </a:r>
            <a:r>
              <a:rPr lang="en-GB" dirty="0" smtClean="0"/>
              <a:t> </a:t>
            </a:r>
          </a:p>
          <a:p>
            <a:pPr marL="0" indent="0" algn="just">
              <a:buNone/>
            </a:pPr>
            <a:r>
              <a:rPr lang="en-GB" dirty="0" smtClean="0"/>
              <a:t>– </a:t>
            </a:r>
            <a:r>
              <a:rPr lang="en-GB" dirty="0" err="1" smtClean="0"/>
              <a:t>keširanje</a:t>
            </a:r>
            <a:r>
              <a:rPr lang="en-GB" dirty="0" smtClean="0"/>
              <a:t> </a:t>
            </a:r>
            <a:r>
              <a:rPr lang="en-GB" dirty="0" err="1" smtClean="0"/>
              <a:t>podataka</a:t>
            </a:r>
            <a:r>
              <a:rPr lang="en-GB" dirty="0" smtClean="0"/>
              <a:t> </a:t>
            </a:r>
            <a:r>
              <a:rPr lang="en-GB" dirty="0" err="1" smtClean="0"/>
              <a:t>koji</a:t>
            </a:r>
            <a:r>
              <a:rPr lang="en-GB" dirty="0" smtClean="0"/>
              <a:t> se </a:t>
            </a:r>
            <a:r>
              <a:rPr lang="en-GB" dirty="0" err="1" smtClean="0"/>
              <a:t>čitaju</a:t>
            </a:r>
            <a:r>
              <a:rPr lang="en-GB" dirty="0" smtClean="0"/>
              <a:t> </a:t>
            </a:r>
            <a:r>
              <a:rPr lang="en-GB" dirty="0" err="1" smtClean="0"/>
              <a:t>sa</a:t>
            </a:r>
            <a:r>
              <a:rPr lang="en-GB" dirty="0" smtClean="0"/>
              <a:t> </a:t>
            </a:r>
            <a:r>
              <a:rPr lang="en-GB" dirty="0" err="1" smtClean="0"/>
              <a:t>ili</a:t>
            </a:r>
            <a:r>
              <a:rPr lang="en-GB" dirty="0" smtClean="0"/>
              <a:t> </a:t>
            </a:r>
            <a:r>
              <a:rPr lang="en-GB" dirty="0" err="1" smtClean="0"/>
              <a:t>upisuju</a:t>
            </a:r>
            <a:r>
              <a:rPr lang="en-GB" dirty="0" smtClean="0"/>
              <a:t> </a:t>
            </a:r>
            <a:r>
              <a:rPr lang="en-GB" dirty="0" err="1" smtClean="0"/>
              <a:t>na</a:t>
            </a:r>
            <a:r>
              <a:rPr lang="en-GB" dirty="0" smtClean="0"/>
              <a:t> hard disk </a:t>
            </a:r>
          </a:p>
          <a:p>
            <a:pPr marL="0" indent="0" algn="just">
              <a:buNone/>
            </a:pPr>
            <a:r>
              <a:rPr lang="en-GB" dirty="0" smtClean="0"/>
              <a:t>– </a:t>
            </a:r>
            <a:r>
              <a:rPr lang="en-GB" dirty="0" err="1" smtClean="0"/>
              <a:t>implementacija</a:t>
            </a:r>
            <a:r>
              <a:rPr lang="en-GB" dirty="0" smtClean="0"/>
              <a:t> power management </a:t>
            </a:r>
            <a:r>
              <a:rPr lang="en-GB" dirty="0" err="1" smtClean="0"/>
              <a:t>funkcije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80798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1172</Words>
  <Application>Microsoft Office PowerPoint</Application>
  <PresentationFormat>On-screen Show (4:3)</PresentationFormat>
  <Paragraphs>64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Hard disk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Kontrolerska logika</vt:lpstr>
      <vt:lpstr>PowerPoint Presentation</vt:lpstr>
      <vt:lpstr>PowerPoint Presentation</vt:lpstr>
      <vt:lpstr>PowerPoint Presentation</vt:lpstr>
      <vt:lpstr>Organizacija podataka</vt:lpstr>
      <vt:lpstr>PowerPoint Presentation</vt:lpstr>
      <vt:lpstr>PowerPoint Presentation</vt:lpstr>
      <vt:lpstr>ZBR tehnologija</vt:lpstr>
      <vt:lpstr>PowerPoint Presentation</vt:lpstr>
      <vt:lpstr>Cylinder skew tehnologija</vt:lpstr>
      <vt:lpstr>PowerPoint Presentation</vt:lpstr>
      <vt:lpstr>Performanse hard diska</vt:lpstr>
      <vt:lpstr>PowerPoint Presentation</vt:lpstr>
      <vt:lpstr>Gustina zapisa podataka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Hard disk</dc:title>
  <dc:creator>Windows User</dc:creator>
  <cp:lastModifiedBy>Windows User</cp:lastModifiedBy>
  <cp:revision>5</cp:revision>
  <dcterms:created xsi:type="dcterms:W3CDTF">2021-02-26T15:45:39Z</dcterms:created>
  <dcterms:modified xsi:type="dcterms:W3CDTF">2021-02-26T16:35:59Z</dcterms:modified>
</cp:coreProperties>
</file>