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3" r:id="rId4"/>
    <p:sldId id="291" r:id="rId5"/>
    <p:sldId id="292" r:id="rId6"/>
    <p:sldId id="276" r:id="rId7"/>
    <p:sldId id="293" r:id="rId8"/>
    <p:sldId id="294" r:id="rId9"/>
    <p:sldId id="284" r:id="rId10"/>
    <p:sldId id="277" r:id="rId11"/>
    <p:sldId id="285" r:id="rId12"/>
    <p:sldId id="278" r:id="rId13"/>
    <p:sldId id="282" r:id="rId14"/>
    <p:sldId id="286" r:id="rId15"/>
    <p:sldId id="295" r:id="rId16"/>
    <p:sldId id="296" r:id="rId17"/>
  </p:sldIdLst>
  <p:sldSz cx="10058400" cy="7772400"/>
  <p:notesSz cx="10058400" cy="7772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614"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505203" y="1352804"/>
            <a:ext cx="7047992" cy="69596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2309876" y="4364227"/>
            <a:ext cx="5438647" cy="1581150"/>
          </a:xfrm>
          <a:prstGeom prst="rect">
            <a:avLst/>
          </a:prstGeom>
        </p:spPr>
        <p:txBody>
          <a:bodyPr wrap="square" lIns="0" tIns="0" rIns="0" bIns="0">
            <a:spAutoFit/>
          </a:bodyPr>
          <a:lstStyle>
            <a:lvl1pPr>
              <a:defRPr sz="32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2/20/2021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2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2/20/2021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tx1"/>
                </a:solidFill>
                <a:latin typeface="Arial"/>
                <a:cs typeface="Arial"/>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2/20/2021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2/20/2021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2/20/2021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628012" y="666241"/>
            <a:ext cx="6802374" cy="1245235"/>
          </a:xfrm>
          <a:prstGeom prst="rect">
            <a:avLst/>
          </a:prstGeom>
        </p:spPr>
        <p:txBody>
          <a:bodyPr wrap="square" lIns="0" tIns="0" rIns="0" bIns="0">
            <a:spAutoFit/>
          </a:bodyPr>
          <a:lstStyle>
            <a:lvl1pPr>
              <a:defRPr sz="4000" b="0" i="0">
                <a:solidFill>
                  <a:schemeClr val="tx1"/>
                </a:solidFill>
                <a:latin typeface="Arial"/>
                <a:cs typeface="Arial"/>
              </a:defRPr>
            </a:lvl1pPr>
          </a:lstStyle>
          <a:p>
            <a:endParaRPr/>
          </a:p>
        </p:txBody>
      </p:sp>
      <p:sp>
        <p:nvSpPr>
          <p:cNvPr id="3" name="Holder 3"/>
          <p:cNvSpPr>
            <a:spLocks noGrp="1"/>
          </p:cNvSpPr>
          <p:nvPr>
            <p:ph type="body" idx="1"/>
          </p:nvPr>
        </p:nvSpPr>
        <p:spPr>
          <a:xfrm>
            <a:off x="993874" y="2456914"/>
            <a:ext cx="8017509" cy="4406265"/>
          </a:xfrm>
          <a:prstGeom prst="rect">
            <a:avLst/>
          </a:prstGeom>
        </p:spPr>
        <p:txBody>
          <a:bodyPr wrap="square" lIns="0" tIns="0" rIns="0" bIns="0">
            <a:spAutoFit/>
          </a:bodyPr>
          <a:lstStyle>
            <a:lvl1pPr>
              <a:defRPr sz="22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419856" y="7228332"/>
            <a:ext cx="3218688" cy="3886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2/20/2021</a:t>
            </a:fld>
            <a:endParaRPr lang="en-US"/>
          </a:p>
        </p:txBody>
      </p:sp>
      <p:sp>
        <p:nvSpPr>
          <p:cNvPr id="6" name="Holder 6"/>
          <p:cNvSpPr>
            <a:spLocks noGrp="1"/>
          </p:cNvSpPr>
          <p:nvPr>
            <p:ph type="sldNum" sz="quarter" idx="7"/>
          </p:nvPr>
        </p:nvSpPr>
        <p:spPr>
          <a:xfrm>
            <a:off x="7242048" y="7228332"/>
            <a:ext cx="2313432"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ubTitle" idx="4"/>
          </p:nvPr>
        </p:nvSpPr>
        <p:spPr>
          <a:xfrm>
            <a:off x="1752600" y="2971800"/>
            <a:ext cx="6529324" cy="1673535"/>
          </a:xfrm>
          <a:prstGeom prst="rect">
            <a:avLst/>
          </a:prstGeom>
        </p:spPr>
        <p:txBody>
          <a:bodyPr vert="horz" wrap="square" lIns="0" tIns="11430" rIns="0" bIns="0" rtlCol="0">
            <a:spAutoFit/>
          </a:bodyPr>
          <a:lstStyle/>
          <a:p>
            <a:pPr marL="10795" marR="5080" indent="-1905" algn="ctr">
              <a:lnSpc>
                <a:spcPct val="100099"/>
              </a:lnSpc>
              <a:spcBef>
                <a:spcPts val="90"/>
              </a:spcBef>
            </a:pPr>
            <a:r>
              <a:rPr lang="en-US" sz="5400" b="1" i="1" u="sng" spc="-5">
                <a:solidFill>
                  <a:srgbClr val="FF0000"/>
                </a:solidFill>
                <a:effectLst>
                  <a:outerShdw blurRad="38100" dist="38100" dir="2700000" algn="tl">
                    <a:srgbClr val="000000">
                      <a:alpha val="43137"/>
                    </a:srgbClr>
                  </a:outerShdw>
                </a:effectLst>
                <a:latin typeface="Adobe Heiti Std R" pitchFamily="34" charset="-128"/>
                <a:ea typeface="Adobe Heiti Std R" pitchFamily="34" charset="-128"/>
              </a:rPr>
              <a:t>Mre</a:t>
            </a:r>
            <a:r>
              <a:rPr lang="sr-Latn-ME" sz="5400" b="1" i="1" u="sng" spc="-5">
                <a:solidFill>
                  <a:srgbClr val="FF0000"/>
                </a:solidFill>
                <a:effectLst>
                  <a:outerShdw blurRad="38100" dist="38100" dir="2700000" algn="tl">
                    <a:srgbClr val="000000">
                      <a:alpha val="43137"/>
                    </a:srgbClr>
                  </a:outerShdw>
                </a:effectLst>
                <a:latin typeface="Adobe Heiti Std R" pitchFamily="34" charset="-128"/>
                <a:ea typeface="Adobe Heiti Std R" pitchFamily="34" charset="-128"/>
              </a:rPr>
              <a:t>žni servisi i njihova primjena</a:t>
            </a:r>
          </a:p>
        </p:txBody>
      </p:sp>
      <p:sp>
        <p:nvSpPr>
          <p:cNvPr id="4" name="Subtitle 2"/>
          <p:cNvSpPr>
            <a:spLocks noGrp="1"/>
          </p:cNvSpPr>
          <p:nvPr/>
        </p:nvSpPr>
        <p:spPr>
          <a:xfrm>
            <a:off x="2209800" y="6172200"/>
            <a:ext cx="6400800" cy="609600"/>
          </a:xfrm>
          <a:prstGeom prst="rect">
            <a:avLst/>
          </a:prstGeom>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sr-Latn-ME" dirty="0"/>
          </a:p>
          <a:p>
            <a:pPr algn="r"/>
            <a:r>
              <a:rPr lang="en-US"/>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1628012" y="666241"/>
            <a:ext cx="6802374" cy="615553"/>
          </a:xfrm>
        </p:spPr>
        <p:txBody>
          <a:bodyPr/>
          <a:lstStyle/>
          <a:p>
            <a:pPr algn="ctr"/>
            <a:r>
              <a:rPr lang="sr-Latn-ME" b="1" i="1">
                <a:solidFill>
                  <a:srgbClr val="FF0000"/>
                </a:solidFill>
                <a:effectLst>
                  <a:outerShdw blurRad="38100" dist="38100" dir="2700000" algn="tl">
                    <a:srgbClr val="000000">
                      <a:alpha val="43137"/>
                    </a:srgbClr>
                  </a:outerShdw>
                </a:effectLst>
              </a:rPr>
              <a:t>SSH protokol</a:t>
            </a:r>
            <a:endParaRPr lang="en-US" b="1" i="1">
              <a:solidFill>
                <a:srgbClr val="FF0000"/>
              </a:solidFill>
              <a:effectLst>
                <a:outerShdw blurRad="38100" dist="38100" dir="2700000" algn="tl">
                  <a:srgbClr val="000000">
                    <a:alpha val="43137"/>
                  </a:srgbClr>
                </a:outerShdw>
              </a:effectLst>
            </a:endParaRPr>
          </a:p>
        </p:txBody>
      </p:sp>
      <p:sp>
        <p:nvSpPr>
          <p:cNvPr id="4" name="object 3"/>
          <p:cNvSpPr txBox="1"/>
          <p:nvPr/>
        </p:nvSpPr>
        <p:spPr>
          <a:xfrm>
            <a:off x="533400" y="2286000"/>
            <a:ext cx="9140728" cy="2237151"/>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b="1"/>
              <a:t>SSH (Secure Shell)</a:t>
            </a:r>
            <a:r>
              <a:rPr lang="en-US" sz="2000"/>
              <a:t> je kriptografski mrežni protokol za zaštićen rad mrežnih servisa koristeći nezaštićenu mrežu. </a:t>
            </a:r>
            <a:endParaRPr lang="sr-Latn-ME" sz="2000"/>
          </a:p>
          <a:p>
            <a:pPr marL="342900" indent="-342900" algn="just">
              <a:buFont typeface="Arial" panose="020B0604020202020204" pitchFamily="34" charset="0"/>
              <a:buChar char="•"/>
            </a:pPr>
            <a:r>
              <a:rPr lang="en-US" sz="2000"/>
              <a:t>SSH pruža siguran kanal preko nesigurne mreže u klijent-server arhitekturi, tj. vrši spajanje SSH klijenta sa SSH serverom. </a:t>
            </a:r>
            <a:endParaRPr lang="sr-Latn-ME" sz="2000"/>
          </a:p>
          <a:p>
            <a:pPr marL="342900" indent="-342900" algn="just">
              <a:buFont typeface="Arial" panose="020B0604020202020204" pitchFamily="34" charset="0"/>
              <a:buChar char="•"/>
            </a:pPr>
            <a:r>
              <a:rPr lang="en-US" sz="2000"/>
              <a:t>Najčešće aplikacije su login putem komandne linije sa udaljenog računara, te izvršavanje komandi sa udaljenog računara, ipak, bilo koji mrežni servis može biti kriptiran sa SSH-om</a:t>
            </a:r>
            <a:r>
              <a:rPr lang="sr-Latn-ME" sz="2000"/>
              <a:t>.</a:t>
            </a:r>
          </a:p>
        </p:txBody>
      </p:sp>
    </p:spTree>
    <p:extLst>
      <p:ext uri="{BB962C8B-B14F-4D97-AF65-F5344CB8AC3E}">
        <p14:creationId xmlns:p14="http://schemas.microsoft.com/office/powerpoint/2010/main" val="4143222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p:nvPr/>
        </p:nvSpPr>
        <p:spPr>
          <a:xfrm>
            <a:off x="533400" y="2362200"/>
            <a:ext cx="9140728" cy="2852704"/>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Instant messaging (IM) – trenutna razmjena poruka je tip online chata koji omogućava prenos poruka u realnom vremenu putem interneta. Kratke poruke se prenose dvosmjerno između dva korisnika. Najčešće rade na principu slanja poruka, nakon što jedan od korisnika odluči da pošalje poruku. Takođe postoje i aplikacije koje rade na 'push' tehnologiji, to jest prenose karatker po karakter dok ih korisnik unosi sa tastature.</a:t>
            </a:r>
            <a:endParaRPr lang="sr-Latn-ME" sz="2000"/>
          </a:p>
          <a:p>
            <a:pPr marL="342900" indent="-342900" algn="just">
              <a:buFont typeface="Arial" panose="020B0604020202020204" pitchFamily="34" charset="0"/>
              <a:buChar char="•"/>
            </a:pPr>
            <a:r>
              <a:rPr lang="en-US" sz="2000"/>
              <a:t>IM na višem nivou takođe uključuje i razmjenu fajlova među korisnicima,</a:t>
            </a:r>
            <a:r>
              <a:rPr lang="sr-Latn-ME" sz="2000"/>
              <a:t> </a:t>
            </a:r>
            <a:r>
              <a:rPr lang="en-US" sz="2000"/>
              <a:t>hyperlinkove na koje se može kliknuti, VOIP (Voice Over IP) ili video chat.</a:t>
            </a:r>
          </a:p>
          <a:p>
            <a:pPr marL="342900" indent="-342900" algn="just">
              <a:buFont typeface="Arial" panose="020B0604020202020204" pitchFamily="34" charset="0"/>
              <a:buChar char="•"/>
            </a:pPr>
            <a:endParaRPr lang="sr-Latn-ME" sz="2000"/>
          </a:p>
        </p:txBody>
      </p:sp>
      <p:sp>
        <p:nvSpPr>
          <p:cNvPr id="3" name="Title 1"/>
          <p:cNvSpPr>
            <a:spLocks noGrp="1"/>
          </p:cNvSpPr>
          <p:nvPr>
            <p:ph type="title"/>
          </p:nvPr>
        </p:nvSpPr>
        <p:spPr>
          <a:xfrm>
            <a:off x="1628012" y="666241"/>
            <a:ext cx="6802374" cy="615553"/>
          </a:xfrm>
        </p:spPr>
        <p:txBody>
          <a:bodyPr/>
          <a:lstStyle/>
          <a:p>
            <a:pPr algn="ctr"/>
            <a:r>
              <a:rPr lang="sr-Latn-ME" b="1" i="1">
                <a:solidFill>
                  <a:srgbClr val="FF0000"/>
                </a:solidFill>
                <a:effectLst>
                  <a:outerShdw blurRad="38100" dist="38100" dir="2700000" algn="tl">
                    <a:srgbClr val="000000">
                      <a:alpha val="43137"/>
                    </a:srgbClr>
                  </a:outerShdw>
                </a:effectLst>
              </a:rPr>
              <a:t>Servis za razmjenu poruka</a:t>
            </a:r>
            <a:endParaRPr lang="en-US" b="1" i="1">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14285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p:nvPr/>
        </p:nvSpPr>
        <p:spPr>
          <a:xfrm>
            <a:off x="533400" y="2286000"/>
            <a:ext cx="9140728" cy="2852704"/>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VoIP (Voice Over IP) je servis koji omogućava prenos zvuka, tj. glasa putem interneta, u realnom vremenu. </a:t>
            </a:r>
            <a:endParaRPr lang="sr-Latn-ME" sz="2000"/>
          </a:p>
          <a:p>
            <a:pPr marL="342900" indent="-342900" algn="just">
              <a:buFont typeface="Arial" panose="020B0604020202020204" pitchFamily="34" charset="0"/>
              <a:buChar char="•"/>
            </a:pPr>
            <a:r>
              <a:rPr lang="en-US" sz="2000"/>
              <a:t>Koraci i principi koji se koriste u VoIP telefonskim pozivima slični su tradicionalnoj digitalnoj telefoniji i uključuju uspostavu signala, uspostavu kanala, digitalizaciju analognog zvučnog signala i kodiranje. </a:t>
            </a:r>
            <a:endParaRPr lang="sr-Latn-ME" sz="2000"/>
          </a:p>
          <a:p>
            <a:pPr marL="342900" indent="-342900" algn="just">
              <a:buFont typeface="Arial" panose="020B0604020202020204" pitchFamily="34" charset="0"/>
              <a:buChar char="•"/>
            </a:pPr>
            <a:r>
              <a:rPr lang="en-US" sz="2000"/>
              <a:t>Tradicionalni prenos zvuka koristi sklopke i prenos zvuka se vrši putem telefonskih linija, dok VoIP digitalizuje zvuk, te ga rasparčava u pakete i prenos se odvija putem interneta</a:t>
            </a:r>
            <a:r>
              <a:rPr lang="sr-Latn-ME" sz="2000"/>
              <a:t>.</a:t>
            </a:r>
            <a:endParaRPr lang="en-US" sz="2000"/>
          </a:p>
          <a:p>
            <a:pPr marL="342900" indent="-342900" fontAlgn="base">
              <a:buFont typeface="Arial" panose="020B0604020202020204" pitchFamily="34" charset="0"/>
              <a:buChar char="•"/>
            </a:pPr>
            <a:endParaRPr lang="en-US" sz="2000"/>
          </a:p>
        </p:txBody>
      </p:sp>
      <p:sp>
        <p:nvSpPr>
          <p:cNvPr id="3" name="Title 1"/>
          <p:cNvSpPr>
            <a:spLocks noGrp="1"/>
          </p:cNvSpPr>
          <p:nvPr>
            <p:ph type="title"/>
          </p:nvPr>
        </p:nvSpPr>
        <p:spPr>
          <a:xfrm>
            <a:off x="1628012" y="666241"/>
            <a:ext cx="6802374" cy="615553"/>
          </a:xfrm>
        </p:spPr>
        <p:txBody>
          <a:bodyPr/>
          <a:lstStyle/>
          <a:p>
            <a:pPr algn="ctr"/>
            <a:r>
              <a:rPr lang="sr-Latn-ME" b="1" i="1">
                <a:solidFill>
                  <a:srgbClr val="FF0000"/>
                </a:solidFill>
                <a:effectLst>
                  <a:outerShdw blurRad="38100" dist="38100" dir="2700000" algn="tl">
                    <a:srgbClr val="000000">
                      <a:alpha val="43137"/>
                    </a:srgbClr>
                  </a:outerShdw>
                </a:effectLst>
              </a:rPr>
              <a:t>Internet telefonija</a:t>
            </a:r>
            <a:endParaRPr lang="en-US" b="1" i="1">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57911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p:nvPr/>
        </p:nvSpPr>
        <p:spPr>
          <a:xfrm>
            <a:off x="495299" y="2505075"/>
            <a:ext cx="9140728" cy="3468257"/>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(World Wide Web) je 'prostor' u kojem su dokumenti i drugi resursi na internetu definisani sa URL-ovima (Unifrom Resource Locators). Oni su međusobno povezani hypertext linkovima i pristupa im se putem inerneta</a:t>
            </a:r>
            <a:r>
              <a:rPr lang="sr-Latn-ME" sz="2000"/>
              <a:t>.</a:t>
            </a:r>
          </a:p>
          <a:p>
            <a:pPr marL="342900" indent="-342900" algn="just">
              <a:buFont typeface="Arial" panose="020B0604020202020204" pitchFamily="34" charset="0"/>
              <a:buChar char="•"/>
            </a:pPr>
            <a:r>
              <a:rPr lang="en-US" sz="2000"/>
              <a:t>Web stranice su tekstualni dokumenti koje su formatirane i obilježene sa HTML-om</a:t>
            </a:r>
            <a:r>
              <a:rPr lang="sr-Latn-ME" sz="2000"/>
              <a:t>.</a:t>
            </a:r>
          </a:p>
          <a:p>
            <a:pPr marL="342900" indent="-342900" algn="just">
              <a:buFont typeface="Arial" panose="020B0604020202020204" pitchFamily="34" charset="0"/>
              <a:buChar char="•"/>
            </a:pPr>
            <a:r>
              <a:rPr lang="en-US" sz="2000"/>
              <a:t>Nekoliko web stranica sa zajedničkom temom, zajedničkom domenom čine website</a:t>
            </a:r>
            <a:r>
              <a:rPr lang="sr-Latn-ME" sz="2000"/>
              <a:t>.</a:t>
            </a:r>
          </a:p>
          <a:p>
            <a:pPr marL="342900" indent="-342900" algn="just">
              <a:buFont typeface="Arial" panose="020B0604020202020204" pitchFamily="34" charset="0"/>
              <a:buChar char="•"/>
            </a:pPr>
            <a:r>
              <a:rPr lang="en-US" sz="2000"/>
              <a:t>Web pretraživač je softverski sistem koji je dizajniran da traži informacije na WWW-u. Rezultati pretraga se najčešće prezentuju u listi na nekoliko stranica. Informacije mogu biti kombinacije web stranica, slika i drugih vrsta fajlova. Postoje i web pretraživači koji imaju mogućnost pretraživanja informacija u bazama podataka ili drugim dostupnim fajlovima</a:t>
            </a:r>
            <a:r>
              <a:rPr lang="sr-Latn-ME" sz="2000"/>
              <a:t>.</a:t>
            </a:r>
            <a:r>
              <a:rPr lang="en-US" sz="2000"/>
              <a:t> </a:t>
            </a:r>
          </a:p>
          <a:p>
            <a:pPr marL="342900" indent="-342900" fontAlgn="base">
              <a:buFont typeface="Arial" panose="020B0604020202020204" pitchFamily="34" charset="0"/>
              <a:buChar char="•"/>
            </a:pPr>
            <a:endParaRPr lang="en-US" sz="2000"/>
          </a:p>
        </p:txBody>
      </p:sp>
      <p:sp>
        <p:nvSpPr>
          <p:cNvPr id="3" name="Title 1"/>
          <p:cNvSpPr>
            <a:spLocks noGrp="1"/>
          </p:cNvSpPr>
          <p:nvPr>
            <p:ph type="title"/>
          </p:nvPr>
        </p:nvSpPr>
        <p:spPr>
          <a:xfrm>
            <a:off x="1628012" y="666241"/>
            <a:ext cx="6802374" cy="615553"/>
          </a:xfrm>
        </p:spPr>
        <p:txBody>
          <a:bodyPr/>
          <a:lstStyle/>
          <a:p>
            <a:pPr algn="ctr"/>
            <a:r>
              <a:rPr lang="sr-Latn-ME" b="1" i="1">
                <a:solidFill>
                  <a:srgbClr val="FF0000"/>
                </a:solidFill>
                <a:effectLst>
                  <a:outerShdw blurRad="38100" dist="38100" dir="2700000" algn="tl">
                    <a:srgbClr val="000000">
                      <a:alpha val="43137"/>
                    </a:srgbClr>
                  </a:outerShdw>
                </a:effectLst>
              </a:rPr>
              <a:t>World Wide Web</a:t>
            </a:r>
            <a:endParaRPr lang="en-US" b="1" i="1">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32543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p:cNvSpPr txBox="1"/>
          <p:nvPr/>
        </p:nvSpPr>
        <p:spPr>
          <a:xfrm>
            <a:off x="481012" y="1447800"/>
            <a:ext cx="9140728" cy="5007140"/>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Web pretraživač obavlja ovaj proces u realnom vremenu:</a:t>
            </a:r>
            <a:endParaRPr lang="sr-Latn-ME" sz="2000"/>
          </a:p>
          <a:p>
            <a:pPr marL="800100" lvl="1" indent="-342900" algn="just">
              <a:buFont typeface="Wingdings" panose="05000000000000000000" pitchFamily="2" charset="2"/>
              <a:buChar char="v"/>
            </a:pPr>
            <a:r>
              <a:rPr lang="en-US" sz="2000">
                <a:solidFill>
                  <a:srgbClr val="FF0000"/>
                </a:solidFill>
              </a:rPr>
              <a:t>Web Crawling – </a:t>
            </a:r>
            <a:r>
              <a:rPr lang="sr-Latn-ME" sz="2000">
                <a:solidFill>
                  <a:srgbClr val="FF0000"/>
                </a:solidFill>
              </a:rPr>
              <a:t>Ovom metodom se </a:t>
            </a:r>
            <a:r>
              <a:rPr lang="en-US" sz="2000">
                <a:solidFill>
                  <a:srgbClr val="FF0000"/>
                </a:solidFill>
              </a:rPr>
              <a:t>pretražuje internet u svrhu pravljenja baze podataka sa listama stranica i fajlova</a:t>
            </a:r>
            <a:endParaRPr lang="sr-Latn-ME" sz="2000">
              <a:solidFill>
                <a:srgbClr val="FF0000"/>
              </a:solidFill>
            </a:endParaRPr>
          </a:p>
          <a:p>
            <a:pPr marL="800100" lvl="1" indent="-342900" algn="just">
              <a:buFont typeface="Wingdings" panose="05000000000000000000" pitchFamily="2" charset="2"/>
              <a:buChar char="v"/>
            </a:pPr>
            <a:r>
              <a:rPr lang="en-US" sz="2000">
                <a:solidFill>
                  <a:srgbClr val="FF0000"/>
                </a:solidFill>
              </a:rPr>
              <a:t>Indeksiranje – sakupljanje, rasparčavanje i spašavanje informacija o stranicama i fajlovima u svrhu omogućavanja što bržeg i tačnijeg pronalaska rezultata pretrage</a:t>
            </a:r>
            <a:endParaRPr lang="sr-Latn-ME" sz="2000">
              <a:solidFill>
                <a:srgbClr val="FF0000"/>
              </a:solidFill>
            </a:endParaRPr>
          </a:p>
          <a:p>
            <a:pPr marL="800100" lvl="1" indent="-342900" algn="just">
              <a:buFont typeface="Wingdings" panose="05000000000000000000" pitchFamily="2" charset="2"/>
              <a:buChar char="v"/>
            </a:pPr>
            <a:r>
              <a:rPr lang="en-US" sz="2000">
                <a:solidFill>
                  <a:srgbClr val="FF0000"/>
                </a:solidFill>
              </a:rPr>
              <a:t>Pretraživanje – tekst ili informacije koje korisnik unosi u polje za pretraživanje.</a:t>
            </a:r>
            <a:endParaRPr lang="sr-Latn-ME" sz="2000">
              <a:solidFill>
                <a:srgbClr val="FF0000"/>
              </a:solidFill>
            </a:endParaRPr>
          </a:p>
          <a:p>
            <a:pPr marL="800100" lvl="1" indent="-342900" algn="just">
              <a:buFont typeface="Wingdings" panose="05000000000000000000" pitchFamily="2" charset="2"/>
              <a:buChar char="v"/>
            </a:pPr>
            <a:endParaRPr lang="sr-Latn-ME" sz="2000">
              <a:solidFill>
                <a:srgbClr val="FF0000"/>
              </a:solidFill>
            </a:endParaRPr>
          </a:p>
          <a:p>
            <a:pPr marL="285750" indent="-285750" algn="just">
              <a:buFont typeface="Arial" panose="020B0604020202020204" pitchFamily="34" charset="0"/>
              <a:buChar char="•"/>
            </a:pPr>
            <a:r>
              <a:rPr lang="en-US" sz="2000"/>
              <a:t>Web preglednik (browser) je softverska aplikacija za pronalaženje, pregled i 'šetnju' informacijama na WWW-u. Izvor informacija se identificira sa URL-om i može biti web stranica, slika, video ili bilo koji drugi sadržaj.</a:t>
            </a:r>
            <a:endParaRPr lang="sr-Latn-ME" sz="2000"/>
          </a:p>
          <a:p>
            <a:pPr marL="285750" indent="-285750" algn="just">
              <a:buFont typeface="Arial" panose="020B0604020202020204" pitchFamily="34" charset="0"/>
              <a:buChar char="•"/>
            </a:pPr>
            <a:r>
              <a:rPr lang="en-US" sz="2000"/>
              <a:t>Pored standardnih mogućnosti za pretraživanje interneta i dobavljanje rezultata, neki preglednici omogućavaju i potupuno anonimno pretraživanje interneta. Najpoznatiji preglednik koji omogućava potpuno anoniman pristup stranicama je Tor Browser</a:t>
            </a:r>
            <a:r>
              <a:rPr lang="sr-Latn-ME" sz="2000"/>
              <a:t>.</a:t>
            </a:r>
            <a:endParaRPr lang="en-US" sz="2000"/>
          </a:p>
          <a:p>
            <a:pPr lvl="1" algn="just"/>
            <a:endParaRPr lang="en-US" sz="2000">
              <a:solidFill>
                <a:srgbClr val="FF0000"/>
              </a:solidFill>
            </a:endParaRPr>
          </a:p>
          <a:p>
            <a:pPr marL="342900" indent="-342900">
              <a:buFont typeface="Arial" panose="020B0604020202020204" pitchFamily="34" charset="0"/>
              <a:buChar char="•"/>
            </a:pPr>
            <a:endParaRPr lang="en-US" sz="2000"/>
          </a:p>
        </p:txBody>
      </p:sp>
    </p:spTree>
    <p:extLst>
      <p:ext uri="{BB962C8B-B14F-4D97-AF65-F5344CB8AC3E}">
        <p14:creationId xmlns:p14="http://schemas.microsoft.com/office/powerpoint/2010/main" val="3826370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628012" y="666241"/>
            <a:ext cx="6802374" cy="615553"/>
          </a:xfrm>
        </p:spPr>
        <p:txBody>
          <a:bodyPr/>
          <a:lstStyle/>
          <a:p>
            <a:pPr algn="ctr"/>
            <a:r>
              <a:rPr lang="sr-Latn-ME" b="1" i="1">
                <a:solidFill>
                  <a:srgbClr val="FF0000"/>
                </a:solidFill>
                <a:effectLst>
                  <a:outerShdw blurRad="38100" dist="38100" dir="2700000" algn="tl">
                    <a:srgbClr val="000000">
                      <a:alpha val="43137"/>
                    </a:srgbClr>
                  </a:outerShdw>
                </a:effectLst>
              </a:rPr>
              <a:t>Konferencijski poziv</a:t>
            </a:r>
            <a:endParaRPr lang="en-US" b="1" i="1">
              <a:solidFill>
                <a:srgbClr val="FF0000"/>
              </a:solidFill>
              <a:effectLst>
                <a:outerShdw blurRad="38100" dist="38100" dir="2700000" algn="tl">
                  <a:srgbClr val="000000">
                    <a:alpha val="43137"/>
                  </a:srgbClr>
                </a:outerShdw>
              </a:effectLst>
            </a:endParaRPr>
          </a:p>
        </p:txBody>
      </p:sp>
      <p:sp>
        <p:nvSpPr>
          <p:cNvPr id="5" name="object 3"/>
          <p:cNvSpPr txBox="1"/>
          <p:nvPr/>
        </p:nvSpPr>
        <p:spPr>
          <a:xfrm>
            <a:off x="495299" y="2505075"/>
            <a:ext cx="9140728" cy="4053033"/>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Servis video-konferencija omogućava prenos audio i video materijala u realnom vremenu sa ciljem omogućavanja održavanja sastanaka između osoba koje se nalaze na dvije ili više udaljenih lokacija. Svi učesnici video-konferencija su opremljeni displejima, zvučnicima za reprezentovanje materijala koji druga strana šalje kao i kamerama sa mikrofonima za slanje poruka drugoj strani. Učesnici video-konferencija mogu biti pojedinci sa ličnom opremom, ali i grupe u specijalno opremljenim salama</a:t>
            </a:r>
            <a:r>
              <a:rPr lang="sr-Latn-ME" sz="2000"/>
              <a:t>.</a:t>
            </a:r>
          </a:p>
          <a:p>
            <a:pPr marL="342900" indent="-342900" algn="just">
              <a:buFont typeface="Arial" panose="020B0604020202020204" pitchFamily="34" charset="0"/>
              <a:buChar char="•"/>
            </a:pPr>
            <a:r>
              <a:rPr lang="en-US" sz="2000"/>
              <a:t>Za korištenje usluge video-konferencije je osim adekvatnog hardvera i softvera potrebno imati i vezu sa drugom stranom (ili drugim stranama) koja omogućava prenos audio i video poruka u realnom vremenu. Softver i uređaji koji se koriste kod videokonferencija uglavnom podržavaju kompresiju/dekompresiju audio i video materijala u cilju što efikasnijeg iskorištenja komunikacionog kanala</a:t>
            </a:r>
            <a:endParaRPr lang="sr-Latn-ME" sz="2000"/>
          </a:p>
          <a:p>
            <a:pPr marL="342900" indent="-342900" algn="just">
              <a:buFont typeface="Arial" panose="020B0604020202020204" pitchFamily="34" charset="0"/>
              <a:buChar char="•"/>
            </a:pPr>
            <a:r>
              <a:rPr lang="en-US" sz="2000"/>
              <a:t>Kako bi se ostvarila prezentovana konferencija neophodno je koristiti </a:t>
            </a:r>
            <a:r>
              <a:rPr lang="en-US" sz="2000" b="1">
                <a:effectLst>
                  <a:outerShdw blurRad="38100" dist="38100" dir="2700000" algn="tl">
                    <a:srgbClr val="000000">
                      <a:alpha val="43137"/>
                    </a:srgbClr>
                  </a:outerShdw>
                </a:effectLst>
              </a:rPr>
              <a:t>NFS sistem</a:t>
            </a:r>
            <a:r>
              <a:rPr lang="en-US" sz="2000"/>
              <a:t>.</a:t>
            </a:r>
          </a:p>
          <a:p>
            <a:pPr marL="342900" indent="-342900" algn="just">
              <a:buFont typeface="Arial" panose="020B0604020202020204" pitchFamily="34" charset="0"/>
              <a:buChar char="•"/>
            </a:pPr>
            <a:endParaRPr lang="en-US" sz="2000"/>
          </a:p>
        </p:txBody>
      </p:sp>
    </p:spTree>
    <p:extLst>
      <p:ext uri="{BB962C8B-B14F-4D97-AF65-F5344CB8AC3E}">
        <p14:creationId xmlns:p14="http://schemas.microsoft.com/office/powerpoint/2010/main" val="26664127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628012" y="666241"/>
            <a:ext cx="6802374" cy="615553"/>
          </a:xfrm>
        </p:spPr>
        <p:txBody>
          <a:bodyPr/>
          <a:lstStyle/>
          <a:p>
            <a:pPr algn="ctr"/>
            <a:r>
              <a:rPr lang="sr-Latn-ME" b="1" i="1">
                <a:solidFill>
                  <a:srgbClr val="FF0000"/>
                </a:solidFill>
                <a:effectLst>
                  <a:outerShdw blurRad="38100" dist="38100" dir="2700000" algn="tl">
                    <a:srgbClr val="000000">
                      <a:alpha val="43137"/>
                    </a:srgbClr>
                  </a:outerShdw>
                </a:effectLst>
              </a:rPr>
              <a:t>NFS sistem</a:t>
            </a:r>
            <a:endParaRPr lang="en-US" b="1" i="1">
              <a:solidFill>
                <a:srgbClr val="FF0000"/>
              </a:solidFill>
              <a:effectLst>
                <a:outerShdw blurRad="38100" dist="38100" dir="2700000" algn="tl">
                  <a:srgbClr val="000000">
                    <a:alpha val="43137"/>
                  </a:srgbClr>
                </a:outerShdw>
              </a:effectLst>
            </a:endParaRPr>
          </a:p>
        </p:txBody>
      </p:sp>
      <p:sp>
        <p:nvSpPr>
          <p:cNvPr id="5" name="object 3"/>
          <p:cNvSpPr txBox="1"/>
          <p:nvPr/>
        </p:nvSpPr>
        <p:spPr>
          <a:xfrm>
            <a:off x="495299" y="2505075"/>
            <a:ext cx="9140728" cy="698268"/>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b="1"/>
              <a:t>NFS (Network File System) je protokol</a:t>
            </a:r>
            <a:r>
              <a:rPr lang="en-US" sz="2000"/>
              <a:t> za razmjenu fajlova koji omogućava korisniku da putem klijenta ima pristup fajlovima na drugim umreženim računarima</a:t>
            </a:r>
            <a:r>
              <a:rPr lang="sr-Latn-ME" sz="2000"/>
              <a:t>.</a:t>
            </a:r>
            <a:endParaRPr lang="en-US" sz="2000"/>
          </a:p>
        </p:txBody>
      </p:sp>
    </p:spTree>
    <p:extLst>
      <p:ext uri="{BB962C8B-B14F-4D97-AF65-F5344CB8AC3E}">
        <p14:creationId xmlns:p14="http://schemas.microsoft.com/office/powerpoint/2010/main" val="1923808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533400" y="1676400"/>
            <a:ext cx="9140728" cy="3776034"/>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Mrežne tehnologije pretvaraju vaš računar u djelić velike mreže računara, gdje možete vaše datoteke i informacije dijeliti sa drugima. Najčešće korišteni internet servisi su: www </a:t>
            </a:r>
            <a:r>
              <a:rPr lang="sr-Latn-ME" sz="2000"/>
              <a:t>i</a:t>
            </a:r>
            <a:r>
              <a:rPr lang="en-US" sz="2000"/>
              <a:t> e-mail. </a:t>
            </a:r>
            <a:endParaRPr lang="sr-Latn-ME" sz="2000"/>
          </a:p>
          <a:p>
            <a:pPr marL="342900" indent="-342900" algn="just">
              <a:buFont typeface="Arial" panose="020B0604020202020204" pitchFamily="34" charset="0"/>
              <a:buChar char="•"/>
            </a:pPr>
            <a:r>
              <a:rPr lang="en-US" sz="2000"/>
              <a:t>Pojam mrežnih servisa se odnosi na način na koji korisnik može ili pomoću kojeg može da pristupi internetu. Mrežni servisi predstavljaju tehnologiju za prenos i razmjenu podataka preko mreže i pristup mreži prema utvrđenim pravilima i protokolima.</a:t>
            </a:r>
            <a:endParaRPr lang="sr-Latn-ME" sz="2000"/>
          </a:p>
          <a:p>
            <a:pPr marL="342900" indent="-342900" algn="just">
              <a:buFont typeface="Arial" panose="020B0604020202020204" pitchFamily="34" charset="0"/>
              <a:buChar char="•"/>
            </a:pPr>
            <a:r>
              <a:rPr lang="en-US" sz="2000"/>
              <a:t>Prenos, razmjenu i pristup mreži omogućavaju provajderi poput T Com-a, Telenora, Mtel-a koji programiraju te servise i koji povezuju računar na internet, odnosno njihov zadatak je prilikom prenosa podataka, modem vrši modulaciju i demodulaciju digitalnih signala, te da ih proslijedi računaru u digitalnom obiku, te da mu putem protokola i servisa omogući povezivanje na internet.</a:t>
            </a:r>
            <a:endParaRPr lang="sr-Latn-ME"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p:cNvSpPr txBox="1"/>
          <p:nvPr/>
        </p:nvSpPr>
        <p:spPr>
          <a:xfrm>
            <a:off x="533400" y="1676400"/>
            <a:ext cx="9140728" cy="5622693"/>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Usluge mrežnih servisa omogućavaju provajderi ili tzv. davatelji internet usluga koji su sa satelitskom ili optičkom vezom povezani na glavni internet čvor. Usluge mrežnih servisa aktivira korisnik preko svog računara na poslu ili kod kuće, neke od tih usluga su:</a:t>
            </a:r>
          </a:p>
          <a:p>
            <a:pPr marL="800100" lvl="1" indent="-342900" algn="just">
              <a:buFont typeface="Wingdings" panose="05000000000000000000" pitchFamily="2" charset="2"/>
              <a:buChar char="v"/>
            </a:pPr>
            <a:r>
              <a:rPr lang="en-US" sz="2000">
                <a:solidFill>
                  <a:srgbClr val="FF0000"/>
                </a:solidFill>
              </a:rPr>
              <a:t>Razmjenjivanje elektronske pošte sa bilo kojim korisnikom interneta na bilo kojoj lokaciji na planeti.</a:t>
            </a:r>
            <a:endParaRPr lang="sr-Latn-ME" sz="2000">
              <a:solidFill>
                <a:srgbClr val="FF0000"/>
              </a:solidFill>
            </a:endParaRPr>
          </a:p>
          <a:p>
            <a:pPr marL="800100" lvl="1" indent="-342900" algn="just">
              <a:buFont typeface="Wingdings" panose="05000000000000000000" pitchFamily="2" charset="2"/>
              <a:buChar char="v"/>
            </a:pPr>
            <a:r>
              <a:rPr lang="en-US" sz="2000">
                <a:solidFill>
                  <a:srgbClr val="FF0000"/>
                </a:solidFill>
              </a:rPr>
              <a:t>Učestvovanje u live razgovoru s drugom osobom putem video poziva, ili u audio-video razgovoru između više osoba, pomoću za to namijenjene programske potpore i opreme.</a:t>
            </a:r>
            <a:endParaRPr lang="sr-Latn-ME" sz="2000">
              <a:solidFill>
                <a:srgbClr val="FF0000"/>
              </a:solidFill>
            </a:endParaRPr>
          </a:p>
          <a:p>
            <a:pPr marL="800100" lvl="1" indent="-342900" algn="just">
              <a:buFont typeface="Wingdings" panose="05000000000000000000" pitchFamily="2" charset="2"/>
              <a:buChar char="v"/>
            </a:pPr>
            <a:r>
              <a:rPr lang="en-US" sz="2000">
                <a:solidFill>
                  <a:srgbClr val="FF0000"/>
                </a:solidFill>
              </a:rPr>
              <a:t>Učestvovanje u off-line (indirektno, ne u realnom vremenu) raspravama putem elektronske pošte s osobama sličnih interesa putem mailing list</a:t>
            </a:r>
            <a:r>
              <a:rPr lang="sr-Latn-ME" sz="2000">
                <a:solidFill>
                  <a:srgbClr val="FF0000"/>
                </a:solidFill>
              </a:rPr>
              <a:t>.</a:t>
            </a:r>
          </a:p>
          <a:p>
            <a:pPr marL="800100" lvl="1" indent="-342900" algn="just">
              <a:buFont typeface="Wingdings" panose="05000000000000000000" pitchFamily="2" charset="2"/>
              <a:buChar char="v"/>
            </a:pPr>
            <a:r>
              <a:rPr lang="en-US" sz="2000">
                <a:solidFill>
                  <a:srgbClr val="FF0000"/>
                </a:solidFill>
              </a:rPr>
              <a:t>Plaćanje računa posredstvom internet bankarstva.</a:t>
            </a:r>
            <a:endParaRPr lang="sr-Latn-ME" sz="2000">
              <a:solidFill>
                <a:srgbClr val="FF0000"/>
              </a:solidFill>
            </a:endParaRPr>
          </a:p>
          <a:p>
            <a:pPr marL="800100" lvl="1" indent="-342900" algn="just">
              <a:buFont typeface="Wingdings" panose="05000000000000000000" pitchFamily="2" charset="2"/>
              <a:buChar char="v"/>
            </a:pPr>
            <a:r>
              <a:rPr lang="en-US" sz="2000">
                <a:solidFill>
                  <a:srgbClr val="FF0000"/>
                </a:solidFill>
              </a:rPr>
              <a:t>Pretraživanje web dokumenata uz pomoć pretraživača.</a:t>
            </a:r>
            <a:endParaRPr lang="sr-Latn-ME" sz="2000">
              <a:solidFill>
                <a:srgbClr val="FF0000"/>
              </a:solidFill>
            </a:endParaRPr>
          </a:p>
          <a:p>
            <a:pPr marL="800100" lvl="1" indent="-342900" algn="just">
              <a:buFont typeface="Wingdings" panose="05000000000000000000" pitchFamily="2" charset="2"/>
              <a:buChar char="v"/>
            </a:pPr>
            <a:r>
              <a:rPr lang="en-US" sz="2000">
                <a:solidFill>
                  <a:srgbClr val="FF0000"/>
                </a:solidFill>
              </a:rPr>
              <a:t>Reklamiranje svoje djelatnosti, postavljanjem videa ili pravljenjem vlastite web stranice.</a:t>
            </a:r>
            <a:endParaRPr lang="sr-Latn-ME" sz="2000">
              <a:solidFill>
                <a:srgbClr val="FF0000"/>
              </a:solidFill>
            </a:endParaRPr>
          </a:p>
          <a:p>
            <a:pPr marL="800100" lvl="1" indent="-342900" algn="just">
              <a:buFont typeface="Wingdings" panose="05000000000000000000" pitchFamily="2" charset="2"/>
              <a:buChar char="v"/>
            </a:pPr>
            <a:r>
              <a:rPr lang="en-US" sz="2000">
                <a:solidFill>
                  <a:srgbClr val="FF0000"/>
                </a:solidFill>
              </a:rPr>
              <a:t>Preuzimanje datoteke s udaljenih računara i dostavljanje datoteke na njih uz pomoć </a:t>
            </a:r>
            <a:r>
              <a:rPr lang="en-US" sz="2000" b="1">
                <a:solidFill>
                  <a:srgbClr val="FF0000"/>
                </a:solidFill>
                <a:effectLst>
                  <a:outerShdw blurRad="38100" dist="38100" dir="2700000" algn="tl">
                    <a:srgbClr val="000000">
                      <a:alpha val="43137"/>
                    </a:srgbClr>
                  </a:outerShdw>
                </a:effectLst>
              </a:rPr>
              <a:t>FTP (File Transfer Protocol) usluge</a:t>
            </a:r>
            <a:r>
              <a:rPr lang="en-US" sz="2000">
                <a:solidFill>
                  <a:srgbClr val="FF0000"/>
                </a:solidFill>
              </a:rPr>
              <a:t>.</a:t>
            </a:r>
          </a:p>
          <a:p>
            <a:pPr marL="800100" lvl="1" indent="-342900">
              <a:buFont typeface="Wingdings" panose="05000000000000000000" pitchFamily="2" charset="2"/>
              <a:buChar char="v"/>
            </a:pPr>
            <a:endParaRPr lang="en-US" sz="2000"/>
          </a:p>
        </p:txBody>
      </p:sp>
    </p:spTree>
    <p:extLst>
      <p:ext uri="{BB962C8B-B14F-4D97-AF65-F5344CB8AC3E}">
        <p14:creationId xmlns:p14="http://schemas.microsoft.com/office/powerpoint/2010/main" val="668917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8012" y="666241"/>
            <a:ext cx="6802374" cy="615553"/>
          </a:xfrm>
        </p:spPr>
        <p:txBody>
          <a:bodyPr/>
          <a:lstStyle/>
          <a:p>
            <a:pPr algn="ctr"/>
            <a:r>
              <a:rPr lang="sr-Latn-ME" b="1" i="1">
                <a:solidFill>
                  <a:srgbClr val="FF0000"/>
                </a:solidFill>
                <a:effectLst>
                  <a:outerShdw blurRad="38100" dist="38100" dir="2700000" algn="tl">
                    <a:srgbClr val="000000">
                      <a:alpha val="43137"/>
                    </a:srgbClr>
                  </a:outerShdw>
                </a:effectLst>
              </a:rPr>
              <a:t>FTP protokol</a:t>
            </a:r>
            <a:endParaRPr lang="en-US" b="1" i="1">
              <a:solidFill>
                <a:srgbClr val="FF0000"/>
              </a:solidFill>
              <a:effectLst>
                <a:outerShdw blurRad="38100" dist="38100" dir="2700000" algn="tl">
                  <a:srgbClr val="000000">
                    <a:alpha val="43137"/>
                  </a:srgbClr>
                </a:outerShdw>
              </a:effectLst>
            </a:endParaRPr>
          </a:p>
        </p:txBody>
      </p:sp>
      <p:sp>
        <p:nvSpPr>
          <p:cNvPr id="4" name="object 3"/>
          <p:cNvSpPr txBox="1"/>
          <p:nvPr/>
        </p:nvSpPr>
        <p:spPr>
          <a:xfrm>
            <a:off x="509587" y="3200400"/>
            <a:ext cx="9140728" cy="1929374"/>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b="1"/>
              <a:t>FTP (File Transfer Protocol)</a:t>
            </a:r>
            <a:r>
              <a:rPr lang="en-US" sz="2000"/>
              <a:t> je standardni mrežni protokol koji se koristi za prebacivanje fajlova između korisnika i severa na mreži. </a:t>
            </a:r>
            <a:endParaRPr lang="sr-Latn-ME" sz="2000"/>
          </a:p>
          <a:p>
            <a:pPr marL="342900" indent="-342900" algn="just">
              <a:buFont typeface="Arial" panose="020B0604020202020204" pitchFamily="34" charset="0"/>
              <a:buChar char="•"/>
            </a:pPr>
            <a:r>
              <a:rPr lang="en-US" sz="2000"/>
              <a:t>FTP je zasnovan na klijent-server arhitekturi i koristi različite konekcije za kontrolu i prenos podataka između klijenta i servera. </a:t>
            </a:r>
            <a:endParaRPr lang="sr-Latn-ME" sz="2000"/>
          </a:p>
          <a:p>
            <a:pPr marL="342900" indent="-342900" algn="just">
              <a:buFont typeface="Arial" panose="020B0604020202020204" pitchFamily="34" charset="0"/>
              <a:buChar char="•"/>
            </a:pPr>
            <a:r>
              <a:rPr lang="en-US" sz="2000"/>
              <a:t>FTP korisnici se identificiraju putem korisničkog imena i šifre, mada se mogu spojiti i anonimno ukoliko to server dozvoljava.</a:t>
            </a:r>
            <a:endParaRPr lang="sr-Latn-ME" sz="2000"/>
          </a:p>
        </p:txBody>
      </p:sp>
    </p:spTree>
    <p:extLst>
      <p:ext uri="{BB962C8B-B14F-4D97-AF65-F5344CB8AC3E}">
        <p14:creationId xmlns:p14="http://schemas.microsoft.com/office/powerpoint/2010/main" val="1716257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628012" y="666241"/>
            <a:ext cx="6802374" cy="615553"/>
          </a:xfrm>
        </p:spPr>
        <p:txBody>
          <a:bodyPr/>
          <a:lstStyle/>
          <a:p>
            <a:pPr algn="ctr"/>
            <a:r>
              <a:rPr lang="sr-Latn-ME" b="1" i="1">
                <a:solidFill>
                  <a:srgbClr val="FF0000"/>
                </a:solidFill>
                <a:effectLst>
                  <a:outerShdw blurRad="38100" dist="38100" dir="2700000" algn="tl">
                    <a:srgbClr val="000000">
                      <a:alpha val="43137"/>
                    </a:srgbClr>
                  </a:outerShdw>
                </a:effectLst>
              </a:rPr>
              <a:t>Elektronska pošta</a:t>
            </a:r>
            <a:endParaRPr lang="en-US" b="1" i="1">
              <a:solidFill>
                <a:srgbClr val="FF0000"/>
              </a:solidFill>
              <a:effectLst>
                <a:outerShdw blurRad="38100" dist="38100" dir="2700000" algn="tl">
                  <a:srgbClr val="000000">
                    <a:alpha val="43137"/>
                  </a:srgbClr>
                </a:outerShdw>
              </a:effectLst>
            </a:endParaRPr>
          </a:p>
        </p:txBody>
      </p:sp>
      <p:sp>
        <p:nvSpPr>
          <p:cNvPr id="5" name="object 3"/>
          <p:cNvSpPr txBox="1"/>
          <p:nvPr/>
        </p:nvSpPr>
        <p:spPr>
          <a:xfrm>
            <a:off x="533400" y="2971800"/>
            <a:ext cx="9140728" cy="2544927"/>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Kao i svi drugi servisi e-mail se sastoji od protokola koji omogućavaju komunikaciju između dva krajnja korisnika. Podaci, bez obzira da li su samo tekstualni ili se uz njih nalazi neki fajl, se dijele u pakete i šalju prema serveru. Za slanje paketa prema serveru korsiti se SMTP (Simple Media Transfer Protocol), pa se samim tim i server koji prima te pakete zove SMTP server.</a:t>
            </a:r>
            <a:endParaRPr lang="sr-Latn-ME" sz="2000"/>
          </a:p>
          <a:p>
            <a:pPr marL="342900" indent="-342900" algn="just">
              <a:buFont typeface="Arial" panose="020B0604020202020204" pitchFamily="34" charset="0"/>
              <a:buChar char="•"/>
            </a:pPr>
            <a:r>
              <a:rPr lang="en-US" sz="2000"/>
              <a:t>Taj server ima zadatak da iz zaglavlja paketa koji dolaze pronađe e-mail adresu primaoca te da potrebne pakete pošalje POP3 (Post Office Protocol) serveru koji je najbliži primaocu.</a:t>
            </a: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533400" y="1676400"/>
            <a:ext cx="9296400" cy="5867400"/>
          </a:xfrm>
          <a:prstGeom prst="rect">
            <a:avLst/>
          </a:prstGeom>
          <a:noFill/>
        </p:spPr>
      </p:pic>
    </p:spTree>
    <p:extLst>
      <p:ext uri="{BB962C8B-B14F-4D97-AF65-F5344CB8AC3E}">
        <p14:creationId xmlns:p14="http://schemas.microsoft.com/office/powerpoint/2010/main" val="2583932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33400" y="1676400"/>
            <a:ext cx="9140728" cy="4699363"/>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Ipak postoje razlike pri prenosu podataka između korisnika koji koriste isti e-mail domen, i korisnika koji koriste različite e-mail domene. Ukoliko oba korisnika koriste isti e-mail domen, vrši se upload podataka na SMTP server, nakon toga server komunicira sa drugim SMTP serverima te pronalazi put do POP3 servera koji je najbliži primaocu.</a:t>
            </a:r>
            <a:endParaRPr lang="sr-Latn-ME" sz="2000"/>
          </a:p>
          <a:p>
            <a:pPr marL="342900" indent="-342900" algn="just">
              <a:buFont typeface="Arial" panose="020B0604020202020204" pitchFamily="34" charset="0"/>
              <a:buChar char="•"/>
            </a:pPr>
            <a:r>
              <a:rPr lang="en-US" sz="2000"/>
              <a:t>Međutim ukoliko korisnici koriste različite e-mail domene, SMTP server pošiljaoca, treba da komunicira sa SMTP serverom koji koristi servis primaoca, te se proces nastavlja normalnim tokom.</a:t>
            </a:r>
            <a:endParaRPr lang="sr-Latn-ME" sz="2000"/>
          </a:p>
          <a:p>
            <a:pPr marL="342900" indent="-342900" algn="just">
              <a:buFont typeface="Arial" panose="020B0604020202020204" pitchFamily="34" charset="0"/>
              <a:buChar char="•"/>
            </a:pPr>
            <a:endParaRPr lang="en-US" sz="2000"/>
          </a:p>
          <a:p>
            <a:pPr marL="342900" indent="-342900" algn="just">
              <a:buFont typeface="Wingdings" panose="05000000000000000000" pitchFamily="2" charset="2"/>
              <a:buChar char="v"/>
            </a:pPr>
            <a:r>
              <a:rPr lang="en-US" sz="2000">
                <a:solidFill>
                  <a:srgbClr val="FF0000"/>
                </a:solidFill>
              </a:rPr>
              <a:t>Najveći nedostatak POP3 servera</a:t>
            </a:r>
            <a:r>
              <a:rPr lang="en-US" sz="2000"/>
              <a:t> je taj što nakon skidanja e-maila, na lokalni klijent korisnika, e-mail prestaje da postoji na serveru i nemoguće mu je ponovo pristupiti sa drugog uređaja. Da bi se izbjegao ovaj problem, razvijen je </a:t>
            </a:r>
            <a:r>
              <a:rPr lang="en-US" sz="2000" b="1">
                <a:effectLst>
                  <a:outerShdw blurRad="38100" dist="38100" dir="2700000" algn="tl">
                    <a:srgbClr val="000000">
                      <a:alpha val="43137"/>
                    </a:srgbClr>
                  </a:outerShdw>
                </a:effectLst>
              </a:rPr>
              <a:t>IMAP (Internet Message Access Protocol) </a:t>
            </a:r>
            <a:r>
              <a:rPr lang="en-US" sz="2000"/>
              <a:t>koji čuva kopiju poruke na serveru i omogućava primaocu da pristupi e-mailu sa više uređaja bez gubitka podataka.</a:t>
            </a:r>
          </a:p>
          <a:p>
            <a:pPr marL="342900" indent="-342900" algn="just">
              <a:buFont typeface="Arial" panose="020B0604020202020204" pitchFamily="34" charset="0"/>
              <a:buChar char="•"/>
            </a:pPr>
            <a:endParaRPr lang="sr-Latn-ME" sz="2000"/>
          </a:p>
        </p:txBody>
      </p:sp>
    </p:spTree>
    <p:extLst>
      <p:ext uri="{BB962C8B-B14F-4D97-AF65-F5344CB8AC3E}">
        <p14:creationId xmlns:p14="http://schemas.microsoft.com/office/powerpoint/2010/main" val="2476937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628012" y="666241"/>
            <a:ext cx="6802374" cy="615553"/>
          </a:xfrm>
        </p:spPr>
        <p:txBody>
          <a:bodyPr/>
          <a:lstStyle/>
          <a:p>
            <a:pPr algn="ctr"/>
            <a:r>
              <a:rPr lang="sr-Latn-ME" b="1" i="1">
                <a:solidFill>
                  <a:srgbClr val="FF0000"/>
                </a:solidFill>
                <a:effectLst>
                  <a:outerShdw blurRad="38100" dist="38100" dir="2700000" algn="tl">
                    <a:srgbClr val="000000">
                      <a:alpha val="43137"/>
                    </a:srgbClr>
                  </a:outerShdw>
                </a:effectLst>
              </a:rPr>
              <a:t>PGP protokol</a:t>
            </a:r>
            <a:endParaRPr lang="en-US" b="1" i="1">
              <a:solidFill>
                <a:srgbClr val="FF0000"/>
              </a:solidFill>
              <a:effectLst>
                <a:outerShdw blurRad="38100" dist="38100" dir="2700000" algn="tl">
                  <a:srgbClr val="000000">
                    <a:alpha val="43137"/>
                  </a:srgbClr>
                </a:outerShdw>
              </a:effectLst>
            </a:endParaRPr>
          </a:p>
        </p:txBody>
      </p:sp>
      <p:sp>
        <p:nvSpPr>
          <p:cNvPr id="5" name="object 3"/>
          <p:cNvSpPr txBox="1"/>
          <p:nvPr/>
        </p:nvSpPr>
        <p:spPr>
          <a:xfrm>
            <a:off x="509587" y="3200400"/>
            <a:ext cx="9140728" cy="2544927"/>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Kako bi se e-mail prenio sa jednog korisni</a:t>
            </a:r>
            <a:r>
              <a:rPr lang="sr-Latn-ME" sz="2000"/>
              <a:t>čkog uređaja na drugi, neophodno je izvršiti  kriptografiju odnosno kriptoanalizu date poruke. Kriptografija se bavi proučavanjem metoda za slanje poruka u takvom obliku da ih samo onaj kome su namenjene može pročitati dok se</a:t>
            </a:r>
            <a:r>
              <a:rPr lang="en-US" sz="2000"/>
              <a:t> </a:t>
            </a:r>
            <a:r>
              <a:rPr lang="sr-Latn-ME" sz="2000"/>
              <a:t>kriptoanaliza bavi proučavanjem postupaka za čitanje skrivenih podataka bez poznavanja zaštitnog ključa.</a:t>
            </a:r>
          </a:p>
          <a:p>
            <a:pPr marL="342900" indent="-342900" algn="just">
              <a:buFont typeface="Arial" panose="020B0604020202020204" pitchFamily="34" charset="0"/>
              <a:buChar char="•"/>
            </a:pPr>
            <a:endParaRPr lang="sr-Latn-ME" sz="2000"/>
          </a:p>
          <a:p>
            <a:pPr marL="342900" indent="-342900" algn="just">
              <a:buFont typeface="Arial" panose="020B0604020202020204" pitchFamily="34" charset="0"/>
              <a:buChar char="•"/>
            </a:pPr>
            <a:r>
              <a:rPr lang="en-US" sz="2000"/>
              <a:t>PGP (Pretty Good Privacy) protokol</a:t>
            </a:r>
            <a:r>
              <a:rPr lang="sr-Latn-ME" sz="2000"/>
              <a:t> zaštite posjeduje ključ </a:t>
            </a:r>
            <a:r>
              <a:rPr lang="sr-Latn-ME" sz="2000" b="1">
                <a:effectLst>
                  <a:outerShdw blurRad="38100" dist="38100" dir="2700000" algn="tl">
                    <a:srgbClr val="000000">
                      <a:alpha val="43137"/>
                    </a:srgbClr>
                  </a:outerShdw>
                </a:effectLst>
              </a:rPr>
              <a:t>enkripcije</a:t>
            </a:r>
            <a:r>
              <a:rPr lang="sr-Latn-ME" sz="2000"/>
              <a:t> poruke koji se razlikuje od ključa za dekripciju poruke. </a:t>
            </a:r>
          </a:p>
        </p:txBody>
      </p:sp>
    </p:spTree>
    <p:extLst>
      <p:ext uri="{BB962C8B-B14F-4D97-AF65-F5344CB8AC3E}">
        <p14:creationId xmlns:p14="http://schemas.microsoft.com/office/powerpoint/2010/main" val="1841802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762000"/>
            <a:ext cx="8915400" cy="5232202"/>
          </a:xfrm>
        </p:spPr>
        <p:txBody>
          <a:bodyPr/>
          <a:lstStyle/>
          <a:p>
            <a:pPr marL="342900" indent="-342900" algn="just">
              <a:buFont typeface="Arial" panose="020B0604020202020204" pitchFamily="34" charset="0"/>
              <a:buChar char="•"/>
            </a:pPr>
            <a:r>
              <a:rPr lang="sr-Latn-ME" sz="2000">
                <a:latin typeface="+mj-lt"/>
              </a:rPr>
              <a:t>Princip rada RGP algoritma opisan je sledećim koracima</a:t>
            </a:r>
            <a:r>
              <a:rPr lang="en-US" sz="2000">
                <a:latin typeface="+mj-lt"/>
              </a:rPr>
              <a:t>:</a:t>
            </a:r>
            <a:endParaRPr lang="sr-Latn-ME" sz="2000">
              <a:latin typeface="+mj-lt"/>
            </a:endParaRPr>
          </a:p>
          <a:p>
            <a:pPr algn="just"/>
            <a:endParaRPr lang="sr-Latn-ME" sz="2000">
              <a:latin typeface="+mj-lt"/>
            </a:endParaRPr>
          </a:p>
          <a:p>
            <a:pPr marL="457200" indent="-457200" algn="just">
              <a:buFont typeface="+mj-lt"/>
              <a:buAutoNum type="arabicPeriod"/>
            </a:pPr>
            <a:r>
              <a:rPr lang="sr-Latn-ME" sz="2000">
                <a:solidFill>
                  <a:srgbClr val="FF0000"/>
                </a:solidFill>
                <a:latin typeface="+mj-lt"/>
              </a:rPr>
              <a:t>Vrši se kompresija podataka, čime se dodatno jača zaštita podataka. </a:t>
            </a:r>
          </a:p>
          <a:p>
            <a:pPr marL="457200" indent="-457200" algn="just">
              <a:buFont typeface="+mj-lt"/>
              <a:buAutoNum type="arabicPeriod"/>
            </a:pPr>
            <a:r>
              <a:rPr lang="sr-Latn-ME" sz="2000">
                <a:solidFill>
                  <a:srgbClr val="FF0000"/>
                </a:solidFill>
                <a:latin typeface="+mj-lt"/>
              </a:rPr>
              <a:t>Generiše se slučajni 128-bitni ključ sesije (eng. session key) uz pomoć kojeg se vrši enkripcija podataka. </a:t>
            </a:r>
          </a:p>
          <a:p>
            <a:pPr marL="457200" indent="-457200" algn="just">
              <a:buFont typeface="+mj-lt"/>
              <a:buAutoNum type="arabicPeriod"/>
            </a:pPr>
            <a:r>
              <a:rPr lang="sr-Latn-ME" sz="2000">
                <a:solidFill>
                  <a:srgbClr val="FF0000"/>
                </a:solidFill>
                <a:latin typeface="+mj-lt"/>
              </a:rPr>
              <a:t>Pomoću javnog ključa primaoca </a:t>
            </a:r>
            <a:r>
              <a:rPr lang="en-US" sz="2000">
                <a:solidFill>
                  <a:srgbClr val="FF0000"/>
                </a:solidFill>
                <a:latin typeface="+mj-lt"/>
              </a:rPr>
              <a:t>i </a:t>
            </a:r>
            <a:r>
              <a:rPr lang="sr-Latn-ME" sz="2000">
                <a:solidFill>
                  <a:srgbClr val="FF0000"/>
                </a:solidFill>
                <a:latin typeface="+mj-lt"/>
              </a:rPr>
              <a:t>RSA algoritma vrši enkripcija ključa sesije koji se šalje zajedno sa enkriptovanim podacima. </a:t>
            </a:r>
          </a:p>
          <a:p>
            <a:pPr algn="just"/>
            <a:endParaRPr lang="sr-Latn-ME" sz="2000">
              <a:latin typeface="+mj-lt"/>
            </a:endParaRPr>
          </a:p>
          <a:p>
            <a:pPr marL="342900" indent="-342900" algn="just">
              <a:buFont typeface="Arial" panose="020B0604020202020204" pitchFamily="34" charset="0"/>
              <a:buChar char="•"/>
            </a:pPr>
            <a:r>
              <a:rPr lang="sr-Latn-ME" sz="2000">
                <a:latin typeface="+mj-lt"/>
              </a:rPr>
              <a:t>Osim zaštite kriptografskim algoritmima, PGP nudi zaštitu podataka koristeći digitalni potpis. </a:t>
            </a:r>
          </a:p>
          <a:p>
            <a:pPr marL="342900" indent="-342900" algn="just">
              <a:buFont typeface="Arial" panose="020B0604020202020204" pitchFamily="34" charset="0"/>
              <a:buChar char="•"/>
            </a:pPr>
            <a:r>
              <a:rPr lang="sr-Latn-ME" sz="2000">
                <a:latin typeface="+mj-lt"/>
              </a:rPr>
              <a:t>Njegova svrha je utvrđivanje autentičnosti sadržaja zaštićenih podataka, kao i potvrda identiteta pošaljioca.</a:t>
            </a:r>
          </a:p>
          <a:p>
            <a:pPr marL="342900" indent="-342900" algn="just">
              <a:buFont typeface="Arial" panose="020B0604020202020204" pitchFamily="34" charset="0"/>
              <a:buChar char="•"/>
            </a:pPr>
            <a:r>
              <a:rPr lang="sr-Latn-ME" sz="2000">
                <a:latin typeface="+mj-lt"/>
              </a:rPr>
              <a:t>Poruka se prvo pomoću hash funkcije pretovri u zapis fiksne dužine a zatim enkriptuje tajnim ključem pošaljioca. Da bi se izbjegla situacija da treće lice pošalje nečiji digitalni potpis tvderći da je njegov, PGP koristi digitalne sertifikate zarad dokazivanja autentičnosti koje potvrđuje jedna ili više pouzdanih osoba ili organizacija. </a:t>
            </a:r>
            <a:endParaRPr lang="en-US" sz="2000">
              <a:latin typeface="+mj-lt"/>
            </a:endParaRPr>
          </a:p>
        </p:txBody>
      </p:sp>
    </p:spTree>
    <p:extLst>
      <p:ext uri="{BB962C8B-B14F-4D97-AF65-F5344CB8AC3E}">
        <p14:creationId xmlns:p14="http://schemas.microsoft.com/office/powerpoint/2010/main" val="1955013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1628012" y="666241"/>
            <a:ext cx="6802374" cy="615553"/>
          </a:xfrm>
        </p:spPr>
        <p:txBody>
          <a:bodyPr/>
          <a:lstStyle/>
          <a:p>
            <a:pPr algn="ctr"/>
            <a:r>
              <a:rPr lang="sr-Latn-ME" b="1" i="1">
                <a:solidFill>
                  <a:srgbClr val="FF0000"/>
                </a:solidFill>
                <a:effectLst>
                  <a:outerShdw blurRad="38100" dist="38100" dir="2700000" algn="tl">
                    <a:srgbClr val="000000">
                      <a:alpha val="43137"/>
                    </a:srgbClr>
                  </a:outerShdw>
                </a:effectLst>
              </a:rPr>
              <a:t>Telnet servis</a:t>
            </a:r>
            <a:endParaRPr lang="en-US" b="1" i="1">
              <a:solidFill>
                <a:srgbClr val="FF0000"/>
              </a:solidFill>
              <a:effectLst>
                <a:outerShdw blurRad="38100" dist="38100" dir="2700000" algn="tl">
                  <a:srgbClr val="000000">
                    <a:alpha val="43137"/>
                  </a:srgbClr>
                </a:outerShdw>
              </a:effectLst>
            </a:endParaRPr>
          </a:p>
        </p:txBody>
      </p:sp>
      <p:sp>
        <p:nvSpPr>
          <p:cNvPr id="4" name="object 3"/>
          <p:cNvSpPr txBox="1"/>
          <p:nvPr/>
        </p:nvSpPr>
        <p:spPr>
          <a:xfrm>
            <a:off x="509587" y="3200400"/>
            <a:ext cx="9140728" cy="2852704"/>
          </a:xfrm>
          <a:prstGeom prst="rect">
            <a:avLst/>
          </a:prstGeom>
        </p:spPr>
        <p:txBody>
          <a:bodyPr vert="horz" wrap="square" lIns="0" tIns="81915" rIns="0" bIns="0" rtlCol="0">
            <a:spAutoFit/>
          </a:bodyPr>
          <a:lstStyle/>
          <a:p>
            <a:pPr marL="342900" indent="-342900" algn="just">
              <a:buFont typeface="Arial" panose="020B0604020202020204" pitchFamily="34" charset="0"/>
              <a:buChar char="•"/>
            </a:pPr>
            <a:r>
              <a:rPr lang="en-US" sz="2000"/>
              <a:t>Telnet je protkol koji se koristi na internetu ili na lokalnim mrežama, koji omogućava dvosmjernu interaktivnu tekstualnu komunikaciju koja koristi virtualno konekciju terminala. Informacije su raštrkane u podatke i prenose se preko 8-bitne konekcije koja koristi TCP (Transmission Control Protocol).</a:t>
            </a:r>
            <a:endParaRPr lang="sr-Latn-ME" sz="2000"/>
          </a:p>
          <a:p>
            <a:pPr marL="342900" indent="-342900" algn="just">
              <a:buFont typeface="Arial" panose="020B0604020202020204" pitchFamily="34" charset="0"/>
              <a:buChar char="•"/>
            </a:pPr>
            <a:r>
              <a:rPr lang="en-US" sz="2000"/>
              <a:t>Telnet je omogućavao pristup komandnoj liniji (operativnog sistema) na udaljenom računaru, te većini mrežne opreme i na operativnim sistemima sa konfiguracijskim opcijama. Ipak, zbog velikih sigurnosnih problema korištenje Telneta putem interneta nije nikad zaživjelo, te je umjesto njega korišten </a:t>
            </a:r>
            <a:r>
              <a:rPr lang="en-US" sz="2000" b="1">
                <a:effectLst>
                  <a:outerShdw blurRad="38100" dist="38100" dir="2700000" algn="tl">
                    <a:srgbClr val="000000">
                      <a:alpha val="43137"/>
                    </a:srgbClr>
                  </a:outerShdw>
                </a:effectLst>
              </a:rPr>
              <a:t>SSH (Secure Shell) kriptografski protokol.</a:t>
            </a:r>
          </a:p>
        </p:txBody>
      </p:sp>
    </p:spTree>
    <p:extLst>
      <p:ext uri="{BB962C8B-B14F-4D97-AF65-F5344CB8AC3E}">
        <p14:creationId xmlns:p14="http://schemas.microsoft.com/office/powerpoint/2010/main" val="13653253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746</TotalTime>
  <Words>1625</Words>
  <Application>Microsoft Office PowerPoint</Application>
  <PresentationFormat>Custom</PresentationFormat>
  <Paragraphs>70</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Adobe Heiti Std R</vt:lpstr>
      <vt:lpstr>Arial</vt:lpstr>
      <vt:lpstr>Calibri</vt:lpstr>
      <vt:lpstr>Wingdings</vt:lpstr>
      <vt:lpstr>Office Theme</vt:lpstr>
      <vt:lpstr>PowerPoint Presentation</vt:lpstr>
      <vt:lpstr>PowerPoint Presentation</vt:lpstr>
      <vt:lpstr>PowerPoint Presentation</vt:lpstr>
      <vt:lpstr>FTP protokol</vt:lpstr>
      <vt:lpstr>Elektronska pošta</vt:lpstr>
      <vt:lpstr>PowerPoint Presentation</vt:lpstr>
      <vt:lpstr>PGP protokol</vt:lpstr>
      <vt:lpstr>PowerPoint Presentation</vt:lpstr>
      <vt:lpstr>Telnet servis</vt:lpstr>
      <vt:lpstr>SSH protokol</vt:lpstr>
      <vt:lpstr>Servis za razmjenu poruka</vt:lpstr>
      <vt:lpstr>Internet telefonija</vt:lpstr>
      <vt:lpstr>World Wide Web</vt:lpstr>
      <vt:lpstr>PowerPoint Presentation</vt:lpstr>
      <vt:lpstr>Konferencijski poziv</vt:lpstr>
      <vt:lpstr>NFS sistem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ITT_p5.ppt</dc:title>
  <dc:creator>Administrator</dc:creator>
  <cp:lastModifiedBy>MILENTIJEVIC DRAGICA</cp:lastModifiedBy>
  <cp:revision>48</cp:revision>
  <dcterms:created xsi:type="dcterms:W3CDTF">2018-11-17T15:21:04Z</dcterms:created>
  <dcterms:modified xsi:type="dcterms:W3CDTF">2021-02-20T06:51:08Z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2016-04-03T00:00:00Z</vt:filetime>
  </property>
  <property fmtid="{D5CDD505-2E9C-101B-9397-08002B2CF9AE}" pid="3" name="Creator">
    <vt:lpwstr>PScript5.dll Version 5.2.2</vt:lpwstr>
  </property>
  <property fmtid="{D5CDD505-2E9C-101B-9397-08002B2CF9AE}" pid="4" name="LastSaved">
    <vt:filetime>2018-11-17T00:00:00Z</vt:filetime>
  </property>
</Properties>
</file>