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EC766-EE8F-498E-8820-99061457C485}" type="datetimeFigureOut">
              <a:rPr lang="en-US" smtClean="0"/>
              <a:t>08.11.2020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32EA3-63BD-484B-9CF0-181E908C9C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7477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EC766-EE8F-498E-8820-99061457C485}" type="datetimeFigureOut">
              <a:rPr lang="en-US" smtClean="0"/>
              <a:t>08.11.2020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32EA3-63BD-484B-9CF0-181E908C9C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10740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EC766-EE8F-498E-8820-99061457C485}" type="datetimeFigureOut">
              <a:rPr lang="en-US" smtClean="0"/>
              <a:t>08.11.2020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32EA3-63BD-484B-9CF0-181E908C9C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85780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EC766-EE8F-498E-8820-99061457C485}" type="datetimeFigureOut">
              <a:rPr lang="en-US" smtClean="0"/>
              <a:t>08.11.2020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32EA3-63BD-484B-9CF0-181E908C9C53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558717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EC766-EE8F-498E-8820-99061457C485}" type="datetimeFigureOut">
              <a:rPr lang="en-US" smtClean="0"/>
              <a:t>08.11.2020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32EA3-63BD-484B-9CF0-181E908C9C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0985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EC766-EE8F-498E-8820-99061457C485}" type="datetimeFigureOut">
              <a:rPr lang="en-US" smtClean="0"/>
              <a:t>08.11.2020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32EA3-63BD-484B-9CF0-181E908C9C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8375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EC766-EE8F-498E-8820-99061457C485}" type="datetimeFigureOut">
              <a:rPr lang="en-US" smtClean="0"/>
              <a:t>08.11.2020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32EA3-63BD-484B-9CF0-181E908C9C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77032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EC766-EE8F-498E-8820-99061457C485}" type="datetimeFigureOut">
              <a:rPr lang="en-US" smtClean="0"/>
              <a:t>08.11.2020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32EA3-63BD-484B-9CF0-181E908C9C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79757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EC766-EE8F-498E-8820-99061457C485}" type="datetimeFigureOut">
              <a:rPr lang="en-US" smtClean="0"/>
              <a:t>08.11.2020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32EA3-63BD-484B-9CF0-181E908C9C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7278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EC766-EE8F-498E-8820-99061457C485}" type="datetimeFigureOut">
              <a:rPr lang="en-US" smtClean="0"/>
              <a:t>08.11.2020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32EA3-63BD-484B-9CF0-181E908C9C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2776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EC766-EE8F-498E-8820-99061457C485}" type="datetimeFigureOut">
              <a:rPr lang="en-US" smtClean="0"/>
              <a:t>08.11.2020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32EA3-63BD-484B-9CF0-181E908C9C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3268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EC766-EE8F-498E-8820-99061457C485}" type="datetimeFigureOut">
              <a:rPr lang="en-US" smtClean="0"/>
              <a:t>08.11.2020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32EA3-63BD-484B-9CF0-181E908C9C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63285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EC766-EE8F-498E-8820-99061457C485}" type="datetimeFigureOut">
              <a:rPr lang="en-US" smtClean="0"/>
              <a:t>08.11.2020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32EA3-63BD-484B-9CF0-181E908C9C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3522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EC766-EE8F-498E-8820-99061457C485}" type="datetimeFigureOut">
              <a:rPr lang="en-US" smtClean="0"/>
              <a:t>08.11.2020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32EA3-63BD-484B-9CF0-181E908C9C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14322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EC766-EE8F-498E-8820-99061457C485}" type="datetimeFigureOut">
              <a:rPr lang="en-US" smtClean="0"/>
              <a:t>08.11.2020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32EA3-63BD-484B-9CF0-181E908C9C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9743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EC766-EE8F-498E-8820-99061457C485}" type="datetimeFigureOut">
              <a:rPr lang="en-US" smtClean="0"/>
              <a:t>08.11.2020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32EA3-63BD-484B-9CF0-181E908C9C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3569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EC766-EE8F-498E-8820-99061457C485}" type="datetimeFigureOut">
              <a:rPr lang="en-US" smtClean="0"/>
              <a:t>08.11.2020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32EA3-63BD-484B-9CF0-181E908C9C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7354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947EC766-EE8F-498E-8820-99061457C485}" type="datetimeFigureOut">
              <a:rPr lang="en-US" smtClean="0"/>
              <a:t>08.11.2020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F4E32EA3-63BD-484B-9CF0-181E908C9C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5861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  <p:sldLayoutId id="2147483705" r:id="rId15"/>
    <p:sldLayoutId id="2147483706" r:id="rId16"/>
    <p:sldLayoutId id="2147483707" r:id="rId17"/>
  </p:sldLayoutIdLst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test-english.com/grammar-points/b1-b2/quantifiers/" TargetMode="External"/><Relationship Id="rId2" Type="http://schemas.openxmlformats.org/officeDocument/2006/relationships/hyperlink" Target="https://www.english-grammar.at/online_exercises/quantifiers/qf014-quanitifiers.ht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AF835D-7969-4039-9126-E5B1F39058C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9600" dirty="0">
                <a:latin typeface="Algerian" panose="04020705040A02060702" pitchFamily="82" charset="0"/>
              </a:rPr>
              <a:t>QUANTIFIERS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17DF898-8834-412E-9625-48FCA3FAF1F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en-US" sz="1400" dirty="0" err="1"/>
              <a:t>marKOVIC</a:t>
            </a:r>
            <a:r>
              <a:rPr lang="en-US" sz="1400" dirty="0"/>
              <a:t> </a:t>
            </a:r>
            <a:r>
              <a:rPr lang="en-US" sz="1400" dirty="0" err="1"/>
              <a:t>anA</a:t>
            </a:r>
            <a:endParaRPr lang="en-US" sz="1400" dirty="0"/>
          </a:p>
          <a:p>
            <a:pPr algn="r"/>
            <a:r>
              <a:rPr lang="en-US" sz="1400" dirty="0" err="1"/>
              <a:t>Rastoder</a:t>
            </a:r>
            <a:r>
              <a:rPr lang="en-US" sz="1400" dirty="0"/>
              <a:t> Elida</a:t>
            </a:r>
          </a:p>
          <a:p>
            <a:pPr algn="r"/>
            <a:r>
              <a:rPr lang="en-US" sz="1400" dirty="0" err="1"/>
              <a:t>Radusinovic</a:t>
            </a:r>
            <a:r>
              <a:rPr lang="en-US" sz="1400" dirty="0"/>
              <a:t> Sanja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10591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93FE1EA7-4475-4F37-87EE-7C7A56C7AB0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0355342"/>
              </p:ext>
            </p:extLst>
          </p:nvPr>
        </p:nvGraphicFramePr>
        <p:xfrm>
          <a:off x="95251" y="922020"/>
          <a:ext cx="12001498" cy="579120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3989070">
                  <a:extLst>
                    <a:ext uri="{9D8B030D-6E8A-4147-A177-3AD203B41FA5}">
                      <a16:colId xmlns:a16="http://schemas.microsoft.com/office/drawing/2014/main" val="2930869939"/>
                    </a:ext>
                  </a:extLst>
                </a:gridCol>
                <a:gridCol w="4006214">
                  <a:extLst>
                    <a:ext uri="{9D8B030D-6E8A-4147-A177-3AD203B41FA5}">
                      <a16:colId xmlns:a16="http://schemas.microsoft.com/office/drawing/2014/main" val="1474754479"/>
                    </a:ext>
                  </a:extLst>
                </a:gridCol>
                <a:gridCol w="4006214">
                  <a:extLst>
                    <a:ext uri="{9D8B030D-6E8A-4147-A177-3AD203B41FA5}">
                      <a16:colId xmlns:a16="http://schemas.microsoft.com/office/drawing/2014/main" val="21337607"/>
                    </a:ext>
                  </a:extLst>
                </a:gridCol>
              </a:tblGrid>
              <a:tr h="361869">
                <a:tc>
                  <a:txBody>
                    <a:bodyPr/>
                    <a:lstStyle/>
                    <a:p>
                      <a:r>
                        <a:rPr lang="en-US" dirty="0"/>
                        <a:t>Quantifiers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Countable nouns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Uncountable nouns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216087"/>
                  </a:ext>
                </a:extLst>
              </a:tr>
              <a:tr h="1176074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Every, each, all</a:t>
                      </a:r>
                      <a:endParaRPr lang="en-US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each/every</a:t>
                      </a:r>
                    </a:p>
                    <a:p>
                      <a:r>
                        <a:rPr lang="en-US" dirty="0"/>
                        <a:t>Each/every book cost $10.</a:t>
                      </a:r>
                    </a:p>
                    <a:p>
                      <a:r>
                        <a:rPr lang="en-US" b="1" dirty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all</a:t>
                      </a:r>
                    </a:p>
                    <a:p>
                      <a:r>
                        <a:rPr lang="en-US" dirty="0"/>
                        <a:t>All the books were quite cheap.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r>
                        <a:rPr lang="en-US" dirty="0"/>
                        <a:t>All the furniture were quite cheap.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1936302"/>
                  </a:ext>
                </a:extLst>
              </a:tr>
              <a:tr h="633271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Most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most</a:t>
                      </a:r>
                    </a:p>
                    <a:p>
                      <a:r>
                        <a:rPr lang="en-US" dirty="0"/>
                        <a:t>Most books were quite expensive.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  <a:p>
                      <a:r>
                        <a:rPr lang="en-US" dirty="0"/>
                        <a:t>Most of the furniture were quite cheap.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3062904"/>
                  </a:ext>
                </a:extLst>
              </a:tr>
              <a:tr h="174903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Many, much, a great deal of, a lot of, lots of, loads of, plenty of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many</a:t>
                      </a:r>
                    </a:p>
                    <a:p>
                      <a:r>
                        <a:rPr lang="en-US" dirty="0"/>
                        <a:t>Have you got many books?</a:t>
                      </a:r>
                    </a:p>
                    <a:p>
                      <a:r>
                        <a:rPr lang="en-US" dirty="0"/>
                        <a:t>I haven’t got many books.</a:t>
                      </a:r>
                    </a:p>
                    <a:p>
                      <a:r>
                        <a:rPr lang="en-US" b="1" dirty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a lot of, lots of, loads of, plenty of</a:t>
                      </a:r>
                    </a:p>
                    <a:p>
                      <a:r>
                        <a:rPr lang="en-US" sz="1400" dirty="0"/>
                        <a:t>I’ve got a lot of/lots of/loads of/plenty of books.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Much/a great deal of</a:t>
                      </a:r>
                    </a:p>
                    <a:p>
                      <a:r>
                        <a:rPr lang="en-US" sz="1600" dirty="0"/>
                        <a:t>Have you got much/a great deal of furniture?</a:t>
                      </a:r>
                    </a:p>
                    <a:p>
                      <a:r>
                        <a:rPr lang="en-US" sz="1600" dirty="0"/>
                        <a:t>I haven’t got much/a great deal of furniture.</a:t>
                      </a:r>
                      <a:endParaRPr lang="en-US" sz="14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a lot of, lots of, loads of, plenty of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I’ve got a lot of/lots of/loads of/plenty of furniture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/>
                    </a:p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1668053"/>
                  </a:ext>
                </a:extLst>
              </a:tr>
              <a:tr h="633271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whole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whole</a:t>
                      </a:r>
                    </a:p>
                    <a:p>
                      <a:r>
                        <a:rPr lang="en-US" dirty="0"/>
                        <a:t>I’ve read the whole book.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3583294"/>
                  </a:ext>
                </a:extLst>
              </a:tr>
              <a:tr h="1115763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A number of, several, a few, a couple of, a little, some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a number of, several, a few, a couple of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I’ve got a number of/ several/ a few/ a couple of books.</a:t>
                      </a:r>
                    </a:p>
                    <a:p>
                      <a:r>
                        <a:rPr lang="en-US" b="1" dirty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some</a:t>
                      </a:r>
                    </a:p>
                    <a:p>
                      <a:r>
                        <a:rPr lang="en-US" dirty="0"/>
                        <a:t>I’ve got some books.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a little</a:t>
                      </a:r>
                    </a:p>
                    <a:p>
                      <a:r>
                        <a:rPr lang="en-US" sz="1400" dirty="0"/>
                        <a:t>I’ve got a little furniture.</a:t>
                      </a:r>
                    </a:p>
                    <a:p>
                      <a:endParaRPr lang="en-US" dirty="0"/>
                    </a:p>
                    <a:p>
                      <a:r>
                        <a:rPr lang="en-US" dirty="0"/>
                        <a:t>I’ve got some furniture.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75441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310970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10B47F5A-3AE1-4119-84CD-B42EDA4932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6219373"/>
              </p:ext>
            </p:extLst>
          </p:nvPr>
        </p:nvGraphicFramePr>
        <p:xfrm>
          <a:off x="0" y="1428326"/>
          <a:ext cx="11940539" cy="411988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3826276">
                  <a:extLst>
                    <a:ext uri="{9D8B030D-6E8A-4147-A177-3AD203B41FA5}">
                      <a16:colId xmlns:a16="http://schemas.microsoft.com/office/drawing/2014/main" val="532443000"/>
                    </a:ext>
                  </a:extLst>
                </a:gridCol>
                <a:gridCol w="4045070">
                  <a:extLst>
                    <a:ext uri="{9D8B030D-6E8A-4147-A177-3AD203B41FA5}">
                      <a16:colId xmlns:a16="http://schemas.microsoft.com/office/drawing/2014/main" val="352875032"/>
                    </a:ext>
                  </a:extLst>
                </a:gridCol>
                <a:gridCol w="4069193">
                  <a:extLst>
                    <a:ext uri="{9D8B030D-6E8A-4147-A177-3AD203B41FA5}">
                      <a16:colId xmlns:a16="http://schemas.microsoft.com/office/drawing/2014/main" val="212816039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quantifiers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Countable nouns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Uncountable nouns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21663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Few, little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few</a:t>
                      </a:r>
                    </a:p>
                    <a:p>
                      <a:r>
                        <a:rPr lang="en-US" dirty="0"/>
                        <a:t>I’ve got few books.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little</a:t>
                      </a:r>
                    </a:p>
                    <a:p>
                      <a:r>
                        <a:rPr lang="en-US" dirty="0"/>
                        <a:t>I’ve got little furniture.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56406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Both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both</a:t>
                      </a:r>
                    </a:p>
                    <a:p>
                      <a:r>
                        <a:rPr lang="en-US" dirty="0"/>
                        <a:t>Both these books are mine.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29805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Neither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neither</a:t>
                      </a:r>
                    </a:p>
                    <a:p>
                      <a:r>
                        <a:rPr lang="en-US" dirty="0"/>
                        <a:t>Neither book was expensive.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36004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Either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either</a:t>
                      </a:r>
                    </a:p>
                    <a:p>
                      <a:r>
                        <a:rPr lang="en-US" dirty="0"/>
                        <a:t>You can buy either book.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83795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No, none of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no</a:t>
                      </a:r>
                    </a:p>
                    <a:p>
                      <a:r>
                        <a:rPr lang="en-US" dirty="0"/>
                        <a:t>I’ve got no books.</a:t>
                      </a:r>
                    </a:p>
                    <a:p>
                      <a:r>
                        <a:rPr lang="en-US" b="1" dirty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none of</a:t>
                      </a:r>
                    </a:p>
                    <a:p>
                      <a:r>
                        <a:rPr lang="en-US" dirty="0"/>
                        <a:t>None of the books belongs to me.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  <a:p>
                      <a:r>
                        <a:rPr lang="en-US" dirty="0"/>
                        <a:t>I’ve got no furniture.</a:t>
                      </a:r>
                    </a:p>
                    <a:p>
                      <a:endParaRPr lang="en-US" dirty="0"/>
                    </a:p>
                    <a:p>
                      <a:r>
                        <a:rPr lang="en-US" dirty="0"/>
                        <a:t>None of the furniture belongs to me.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72110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09269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2E12F6-F718-442B-8149-CE463175D2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577823"/>
          </a:xfrm>
        </p:spPr>
        <p:txBody>
          <a:bodyPr>
            <a:normAutofit fontScale="90000"/>
          </a:bodyPr>
          <a:lstStyle/>
          <a:p>
            <a:r>
              <a:rPr lang="en-US" dirty="0"/>
              <a:t>Note: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147B17-8827-46A4-AD35-F0F48DFD1F06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0960" y="1196340"/>
            <a:ext cx="11742420" cy="54864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b="1" cap="none" dirty="0">
                <a:solidFill>
                  <a:srgbClr val="C00000"/>
                </a:solidFill>
              </a:rPr>
              <a:t>A FEW </a:t>
            </a:r>
            <a:r>
              <a:rPr lang="en-US" cap="none" dirty="0"/>
              <a:t>and </a:t>
            </a:r>
            <a:r>
              <a:rPr lang="en-US" b="1" cap="none" dirty="0">
                <a:solidFill>
                  <a:srgbClr val="C00000"/>
                </a:solidFill>
              </a:rPr>
              <a:t>A LITTLE </a:t>
            </a:r>
            <a:r>
              <a:rPr lang="en-US" cap="none" dirty="0"/>
              <a:t>have a similar meaning to some.</a:t>
            </a:r>
          </a:p>
          <a:p>
            <a:pPr marL="0" indent="0">
              <a:buNone/>
            </a:pPr>
            <a:r>
              <a:rPr lang="en-US" cap="none" dirty="0"/>
              <a:t>    *We are staying in London for </a:t>
            </a:r>
            <a:r>
              <a:rPr lang="en-US" u="sng" cap="none" dirty="0"/>
              <a:t>a few </a:t>
            </a:r>
            <a:r>
              <a:rPr lang="en-US" cap="none" dirty="0"/>
              <a:t>days.</a:t>
            </a:r>
          </a:p>
          <a:p>
            <a:pPr marL="0" indent="0">
              <a:buNone/>
            </a:pPr>
            <a:r>
              <a:rPr lang="en-US" i="1" cap="none" dirty="0"/>
              <a:t>BUT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b="1" cap="none" dirty="0">
                <a:solidFill>
                  <a:srgbClr val="C00000"/>
                </a:solidFill>
              </a:rPr>
              <a:t>FEW</a:t>
            </a:r>
            <a:r>
              <a:rPr lang="en-US" cap="none" dirty="0"/>
              <a:t> and </a:t>
            </a:r>
            <a:r>
              <a:rPr lang="en-US" b="1" cap="none" dirty="0">
                <a:solidFill>
                  <a:srgbClr val="C00000"/>
                </a:solidFill>
              </a:rPr>
              <a:t>LITTLE</a:t>
            </a:r>
            <a:r>
              <a:rPr lang="en-US" cap="none" dirty="0"/>
              <a:t> mean ‘not as many or as much as we’d like’</a:t>
            </a:r>
          </a:p>
          <a:p>
            <a:pPr marL="0" indent="0">
              <a:buNone/>
            </a:pPr>
            <a:r>
              <a:rPr lang="en-US" cap="none" dirty="0"/>
              <a:t>   *Unfortunately, there is </a:t>
            </a:r>
            <a:r>
              <a:rPr lang="en-US" u="sng" cap="none" dirty="0"/>
              <a:t>little</a:t>
            </a:r>
            <a:r>
              <a:rPr lang="en-US" cap="none" dirty="0"/>
              <a:t> hope of success.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cap="none" dirty="0"/>
              <a:t>The following quantifiers are always used with the preposition OF:</a:t>
            </a:r>
          </a:p>
          <a:p>
            <a:pPr marL="0" indent="0">
              <a:buNone/>
            </a:pPr>
            <a:r>
              <a:rPr lang="en-US" cap="none" dirty="0"/>
              <a:t>  *</a:t>
            </a:r>
            <a:r>
              <a:rPr lang="en-US" b="1" i="1" cap="none" dirty="0">
                <a:solidFill>
                  <a:srgbClr val="C00000"/>
                </a:solidFill>
              </a:rPr>
              <a:t>a number of, a couple of, a great deal of, a lot of, lots of, loads of, plenty of, none of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cap="none" dirty="0"/>
              <a:t>These quantifiers are used particularly with abstract nouns such as time, money and trouble:</a:t>
            </a:r>
          </a:p>
          <a:p>
            <a:pPr marL="0" indent="0">
              <a:buNone/>
            </a:pPr>
            <a:r>
              <a:rPr lang="en-US" cap="none" dirty="0"/>
              <a:t>   *</a:t>
            </a:r>
            <a:r>
              <a:rPr lang="en-US" b="1" i="1" cap="none" dirty="0">
                <a:solidFill>
                  <a:srgbClr val="C00000"/>
                </a:solidFill>
              </a:rPr>
              <a:t>a great deal of</a:t>
            </a:r>
            <a:r>
              <a:rPr lang="en-US" cap="none" dirty="0"/>
              <a:t>	                     </a:t>
            </a:r>
            <a:r>
              <a:rPr lang="en-US" b="1" i="1" cap="none" dirty="0">
                <a:solidFill>
                  <a:srgbClr val="C00000"/>
                </a:solidFill>
              </a:rPr>
              <a:t>a good deal of</a:t>
            </a:r>
          </a:p>
          <a:p>
            <a:pPr marL="0" indent="0">
              <a:buNone/>
            </a:pPr>
            <a:r>
              <a:rPr lang="en-US" cap="none" dirty="0"/>
              <a:t>  *It will probably cost a </a:t>
            </a:r>
            <a:r>
              <a:rPr lang="en-US" u="sng" cap="none" dirty="0"/>
              <a:t>great deal of money.</a:t>
            </a:r>
          </a:p>
          <a:p>
            <a:pPr marL="0" indent="0">
              <a:buNone/>
            </a:pPr>
            <a:r>
              <a:rPr lang="en-US" cap="none" dirty="0"/>
              <a:t>  *He spent </a:t>
            </a:r>
            <a:r>
              <a:rPr lang="en-US" u="sng" cap="none" dirty="0"/>
              <a:t>a good deal of time </a:t>
            </a:r>
            <a:r>
              <a:rPr lang="en-US" cap="none" dirty="0"/>
              <a:t>watching television.</a:t>
            </a:r>
          </a:p>
        </p:txBody>
      </p:sp>
    </p:spTree>
    <p:extLst>
      <p:ext uri="{BB962C8B-B14F-4D97-AF65-F5344CB8AC3E}">
        <p14:creationId xmlns:p14="http://schemas.microsoft.com/office/powerpoint/2010/main" val="6074396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027955-9476-4487-ABBF-D36D3B08EA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373381"/>
            <a:ext cx="10364451" cy="739140"/>
          </a:xfrm>
        </p:spPr>
        <p:txBody>
          <a:bodyPr>
            <a:normAutofit/>
          </a:bodyPr>
          <a:lstStyle/>
          <a:p>
            <a:r>
              <a:rPr lang="en-US" dirty="0"/>
              <a:t>Note: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773EF7-DCC2-4957-B0F1-97BE1D9F6012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0" y="937260"/>
            <a:ext cx="12192000" cy="592074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cap="none" dirty="0"/>
              <a:t>All other quantifiers  (except no and every)can be used with the preposition </a:t>
            </a:r>
            <a:r>
              <a:rPr lang="en-US" b="1" cap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OF,</a:t>
            </a:r>
            <a:r>
              <a:rPr lang="en-US" cap="none" dirty="0"/>
              <a:t> if it is followed by a personal pronoun, a pronoun (possessive or demonstrative)+noun/definite article the</a:t>
            </a:r>
          </a:p>
          <a:p>
            <a:pPr marL="0" indent="0">
              <a:buNone/>
            </a:pPr>
            <a:r>
              <a:rPr lang="en-US" cap="none" dirty="0"/>
              <a:t>      *</a:t>
            </a:r>
            <a:r>
              <a:rPr lang="en-US" sz="1600" u="sng" cap="none" dirty="0"/>
              <a:t>Most shops/most of the shops </a:t>
            </a:r>
            <a:r>
              <a:rPr lang="en-US" sz="1600" cap="none" dirty="0"/>
              <a:t>were open.</a:t>
            </a:r>
          </a:p>
          <a:p>
            <a:pPr marL="0" indent="0">
              <a:buNone/>
            </a:pPr>
            <a:r>
              <a:rPr lang="en-US" sz="1600" cap="none" dirty="0"/>
              <a:t>        *John spent </a:t>
            </a:r>
            <a:r>
              <a:rPr lang="en-US" sz="1600" u="sng" cap="none" dirty="0"/>
              <a:t>most of his life </a:t>
            </a:r>
            <a:r>
              <a:rPr lang="en-US" sz="1600" cap="none" dirty="0"/>
              <a:t>on the farm.</a:t>
            </a:r>
          </a:p>
          <a:p>
            <a:pPr marL="0" indent="0">
              <a:buNone/>
            </a:pPr>
            <a:r>
              <a:rPr lang="en-US" sz="1600" cap="none" dirty="0"/>
              <a:t>        *</a:t>
            </a:r>
            <a:r>
              <a:rPr lang="en-US" sz="1600" u="sng" cap="none" dirty="0"/>
              <a:t>A few of us </a:t>
            </a:r>
            <a:r>
              <a:rPr lang="en-US" sz="1600" cap="none" dirty="0"/>
              <a:t>took a taxi home.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b="1" i="1" cap="none" dirty="0">
                <a:solidFill>
                  <a:srgbClr val="C00000"/>
                </a:solidFill>
              </a:rPr>
              <a:t>Members of groups</a:t>
            </a:r>
          </a:p>
          <a:p>
            <a:pPr marL="0" indent="0">
              <a:buNone/>
            </a:pPr>
            <a:r>
              <a:rPr lang="en-US" sz="1800" cap="none" dirty="0"/>
              <a:t>*We put a noun directly after a quantifier when we are talking about members of a group in general:</a:t>
            </a:r>
          </a:p>
          <a:p>
            <a:pPr marL="0" indent="0">
              <a:buNone/>
            </a:pPr>
            <a:endParaRPr lang="en-US" sz="1800" cap="none" dirty="0"/>
          </a:p>
          <a:p>
            <a:pPr marL="0" indent="0">
              <a:buNone/>
            </a:pPr>
            <a:r>
              <a:rPr lang="en-US" cap="none" dirty="0"/>
              <a:t>*but if we are talking about members of a specific group, we use </a:t>
            </a:r>
            <a:r>
              <a:rPr lang="en-US" b="1" cap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 THE </a:t>
            </a:r>
            <a:r>
              <a:rPr lang="en-US" cap="none" dirty="0"/>
              <a:t>as well:</a:t>
            </a:r>
          </a:p>
          <a:p>
            <a:endParaRPr lang="en-US" cap="none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cap="none" dirty="0"/>
              <a:t>Note:</a:t>
            </a:r>
          </a:p>
          <a:p>
            <a:pPr marL="0" indent="0">
              <a:buNone/>
            </a:pPr>
            <a:r>
              <a:rPr lang="en-US" cap="none" dirty="0"/>
              <a:t> with </a:t>
            </a:r>
            <a:r>
              <a:rPr lang="en-US" b="1" cap="none" dirty="0">
                <a:solidFill>
                  <a:srgbClr val="C00000"/>
                </a:solidFill>
              </a:rPr>
              <a:t>ALL </a:t>
            </a:r>
            <a:r>
              <a:rPr lang="en-US" cap="none" dirty="0"/>
              <a:t>and </a:t>
            </a:r>
            <a:r>
              <a:rPr lang="en-US" b="1" cap="none" dirty="0">
                <a:solidFill>
                  <a:srgbClr val="C00000"/>
                </a:solidFill>
              </a:rPr>
              <a:t>BOTH</a:t>
            </a:r>
            <a:r>
              <a:rPr lang="en-US" cap="none" dirty="0"/>
              <a:t>, we don’t need to use </a:t>
            </a:r>
            <a:r>
              <a:rPr lang="en-US" b="1" cap="none" dirty="0">
                <a:solidFill>
                  <a:srgbClr val="C00000"/>
                </a:solidFill>
              </a:rPr>
              <a:t>OF.</a:t>
            </a:r>
            <a:r>
              <a:rPr lang="en-US" cap="none" dirty="0"/>
              <a:t> We can say </a:t>
            </a:r>
            <a:r>
              <a:rPr lang="en-US" u="sng" cap="none" dirty="0"/>
              <a:t>ALL THE </a:t>
            </a:r>
            <a:r>
              <a:rPr lang="en-US" cap="none" dirty="0"/>
              <a:t>… and </a:t>
            </a:r>
            <a:r>
              <a:rPr lang="en-US" u="sng" cap="none" dirty="0"/>
              <a:t>BOTH THE </a:t>
            </a:r>
            <a:r>
              <a:rPr lang="en-US" cap="none" dirty="0"/>
              <a:t>…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870717C-6BCF-4A1B-BEAB-E4E234F15358}"/>
              </a:ext>
            </a:extLst>
          </p:cNvPr>
          <p:cNvSpPr/>
          <p:nvPr/>
        </p:nvSpPr>
        <p:spPr>
          <a:xfrm>
            <a:off x="7993380" y="2514600"/>
            <a:ext cx="3657600" cy="1143000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cap="none" dirty="0">
                <a:solidFill>
                  <a:schemeClr val="tx1"/>
                </a:solidFill>
              </a:rPr>
              <a:t>Few snakes are dangerous.</a:t>
            </a:r>
          </a:p>
          <a:p>
            <a:r>
              <a:rPr lang="en-US" cap="none" dirty="0">
                <a:solidFill>
                  <a:schemeClr val="tx1"/>
                </a:solidFill>
              </a:rPr>
              <a:t>Most children like chocolate.</a:t>
            </a:r>
          </a:p>
          <a:p>
            <a:r>
              <a:rPr lang="en-US" cap="none" dirty="0">
                <a:solidFill>
                  <a:schemeClr val="tx1"/>
                </a:solidFill>
              </a:rPr>
              <a:t>I never have enough money.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6A9A0F7-790A-4A3D-8CA7-E91A1CF946FC}"/>
              </a:ext>
            </a:extLst>
          </p:cNvPr>
          <p:cNvSpPr/>
          <p:nvPr/>
        </p:nvSpPr>
        <p:spPr>
          <a:xfrm>
            <a:off x="8515350" y="4469130"/>
            <a:ext cx="3451860" cy="1668780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cap="none" dirty="0">
                <a:solidFill>
                  <a:schemeClr val="tx1"/>
                </a:solidFill>
              </a:rPr>
              <a:t>Few of the snakes in this zoo are dangerous.</a:t>
            </a:r>
          </a:p>
          <a:p>
            <a:r>
              <a:rPr lang="en-US" sz="1600" cap="none" dirty="0">
                <a:solidFill>
                  <a:schemeClr val="tx1"/>
                </a:solidFill>
              </a:rPr>
              <a:t>Most of the boys at my school play football.</a:t>
            </a:r>
          </a:p>
          <a:p>
            <a:r>
              <a:rPr lang="en-US" sz="1600" cap="none" dirty="0">
                <a:solidFill>
                  <a:schemeClr val="tx1"/>
                </a:solidFill>
              </a:rPr>
              <a:t>Both (of) the chairs in my office are broken.</a:t>
            </a:r>
          </a:p>
          <a:p>
            <a:endParaRPr lang="en-US" cap="none" dirty="0"/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CE92C215-BE10-4DFC-9133-8592A12F6A6A}"/>
              </a:ext>
            </a:extLst>
          </p:cNvPr>
          <p:cNvCxnSpPr>
            <a:cxnSpLocks/>
            <a:endCxn id="7" idx="1"/>
          </p:cNvCxnSpPr>
          <p:nvPr/>
        </p:nvCxnSpPr>
        <p:spPr>
          <a:xfrm>
            <a:off x="7993380" y="4924425"/>
            <a:ext cx="521970" cy="37909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0CE1EEB0-018E-4427-8E72-94315C848A74}"/>
              </a:ext>
            </a:extLst>
          </p:cNvPr>
          <p:cNvCxnSpPr/>
          <p:nvPr/>
        </p:nvCxnSpPr>
        <p:spPr>
          <a:xfrm flipV="1">
            <a:off x="9578340" y="3657600"/>
            <a:ext cx="662940" cy="2286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95567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36287A-B320-4480-80A7-8C8F6E8160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5689" y="506511"/>
            <a:ext cx="10364451" cy="463523"/>
          </a:xfrm>
        </p:spPr>
        <p:txBody>
          <a:bodyPr>
            <a:normAutofit fontScale="90000"/>
          </a:bodyPr>
          <a:lstStyle/>
          <a:p>
            <a:r>
              <a:rPr lang="en-US" dirty="0"/>
              <a:t>Note: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2EFC61-C130-4BCB-8817-E98B46EA62D1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82880" y="1154097"/>
            <a:ext cx="11940540" cy="570390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b="1" cap="none" dirty="0">
                <a:solidFill>
                  <a:srgbClr val="C00000"/>
                </a:solidFill>
              </a:rPr>
              <a:t>BOTH, EITHER AND NEITHER</a:t>
            </a:r>
          </a:p>
          <a:p>
            <a:pPr marL="0" indent="0">
              <a:buNone/>
            </a:pPr>
            <a:r>
              <a:rPr lang="en-US" cap="none" dirty="0"/>
              <a:t>  *If we are talking about two people or things, we use the quantifiers </a:t>
            </a:r>
            <a:r>
              <a:rPr lang="en-US" u="sng" cap="none" dirty="0"/>
              <a:t>both, either and neither:</a:t>
            </a:r>
          </a:p>
          <a:p>
            <a:pPr marL="0" indent="0">
              <a:buNone/>
            </a:pPr>
            <a:r>
              <a:rPr lang="en-US" cap="none" dirty="0"/>
              <a:t>  *Nouns with </a:t>
            </a:r>
            <a:r>
              <a:rPr lang="en-US" u="sng" cap="none" dirty="0"/>
              <a:t>BOTH</a:t>
            </a:r>
            <a:r>
              <a:rPr lang="en-US" cap="none" dirty="0"/>
              <a:t> have a plural verb, but nouns with </a:t>
            </a:r>
            <a:r>
              <a:rPr lang="en-US" u="sng" cap="none" dirty="0"/>
              <a:t>EITHER</a:t>
            </a:r>
            <a:r>
              <a:rPr lang="en-US" cap="none" dirty="0"/>
              <a:t> and </a:t>
            </a:r>
            <a:r>
              <a:rPr lang="en-US" u="sng" cap="none" dirty="0"/>
              <a:t>NEITHER</a:t>
            </a:r>
            <a:r>
              <a:rPr lang="en-US" cap="none" dirty="0"/>
              <a:t> have a singular verb.</a:t>
            </a:r>
          </a:p>
          <a:p>
            <a:pPr marL="0" indent="0">
              <a:buNone/>
            </a:pPr>
            <a:r>
              <a:rPr lang="en-US" cap="none" dirty="0"/>
              <a:t>  </a:t>
            </a:r>
            <a:r>
              <a:rPr lang="en-US" u="sng" cap="none" dirty="0"/>
              <a:t>-Both the supermarkets </a:t>
            </a:r>
            <a:r>
              <a:rPr lang="en-US" cap="none" dirty="0"/>
              <a:t>were closed.</a:t>
            </a:r>
          </a:p>
          <a:p>
            <a:pPr marL="0" indent="0">
              <a:buNone/>
            </a:pPr>
            <a:r>
              <a:rPr lang="en-US" cap="none" dirty="0"/>
              <a:t>  -</a:t>
            </a:r>
            <a:r>
              <a:rPr lang="en-US" u="sng" cap="none" dirty="0"/>
              <a:t>Neither of the supermarkets </a:t>
            </a:r>
            <a:r>
              <a:rPr lang="en-US" cap="none" dirty="0"/>
              <a:t>was open.	</a:t>
            </a:r>
          </a:p>
          <a:p>
            <a:pPr marL="0" indent="0">
              <a:buNone/>
            </a:pPr>
            <a:r>
              <a:rPr lang="en-US" cap="none" dirty="0"/>
              <a:t>  -I don’t think </a:t>
            </a:r>
            <a:r>
              <a:rPr lang="en-US" u="sng" cap="none" dirty="0"/>
              <a:t>either of the supermarkets </a:t>
            </a:r>
            <a:r>
              <a:rPr lang="en-US" cap="none" dirty="0"/>
              <a:t>was open.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cap="none" dirty="0"/>
              <a:t>We use the quantifiers </a:t>
            </a:r>
            <a:r>
              <a:rPr lang="en-US" b="1" cap="none" dirty="0">
                <a:solidFill>
                  <a:srgbClr val="C00000"/>
                </a:solidFill>
              </a:rPr>
              <a:t>EVERY</a:t>
            </a:r>
            <a:r>
              <a:rPr lang="en-US" cap="none" dirty="0"/>
              <a:t> and </a:t>
            </a:r>
            <a:r>
              <a:rPr lang="en-US" b="1" cap="none" dirty="0">
                <a:solidFill>
                  <a:srgbClr val="C00000"/>
                </a:solidFill>
              </a:rPr>
              <a:t>EACH</a:t>
            </a:r>
            <a:r>
              <a:rPr lang="en-US" cap="none" dirty="0"/>
              <a:t> with singular nouns to mean </a:t>
            </a:r>
            <a:r>
              <a:rPr lang="en-US" u="sng" cap="none" dirty="0"/>
              <a:t>ALL:</a:t>
            </a:r>
          </a:p>
          <a:p>
            <a:pPr marL="0" indent="0">
              <a:buNone/>
            </a:pPr>
            <a:r>
              <a:rPr lang="en-US" cap="none" dirty="0"/>
              <a:t>  *There was a party in </a:t>
            </a:r>
            <a:r>
              <a:rPr lang="en-US" u="sng" cap="none" dirty="0"/>
              <a:t>every street</a:t>
            </a:r>
            <a:r>
              <a:rPr lang="en-US" cap="none" dirty="0"/>
              <a:t>. (= There were parties in all the streets.)</a:t>
            </a:r>
          </a:p>
          <a:p>
            <a:pPr marL="0" indent="0">
              <a:buNone/>
            </a:pPr>
            <a:r>
              <a:rPr lang="en-US" cap="none" dirty="0"/>
              <a:t>  *</a:t>
            </a:r>
            <a:r>
              <a:rPr lang="en-US" u="sng" cap="none" dirty="0"/>
              <a:t>Every shop </a:t>
            </a:r>
            <a:r>
              <a:rPr lang="en-US" cap="none" dirty="0"/>
              <a:t>was decorated with flowers. (= All the shops were decorated with flowers.)</a:t>
            </a:r>
          </a:p>
          <a:p>
            <a:pPr marL="0" indent="0">
              <a:buNone/>
            </a:pPr>
            <a:r>
              <a:rPr lang="en-US" cap="none" dirty="0"/>
              <a:t>  *</a:t>
            </a:r>
            <a:r>
              <a:rPr lang="en-US" u="sng" cap="none" dirty="0"/>
              <a:t>Each child </a:t>
            </a:r>
            <a:r>
              <a:rPr lang="en-US" cap="none" dirty="0"/>
              <a:t>was given a prize. (= All the children were given a prize.)</a:t>
            </a:r>
          </a:p>
          <a:p>
            <a:pPr marL="0" indent="0">
              <a:buNone/>
            </a:pPr>
            <a:r>
              <a:rPr lang="en-US" cap="none" dirty="0"/>
              <a:t>  *There was a prize in </a:t>
            </a:r>
            <a:r>
              <a:rPr lang="en-US" u="sng" cap="none" dirty="0"/>
              <a:t>each competition</a:t>
            </a:r>
            <a:r>
              <a:rPr lang="en-US" cap="none" dirty="0"/>
              <a:t>. (= There were prizes in all the competitions.)</a:t>
            </a:r>
          </a:p>
        </p:txBody>
      </p:sp>
    </p:spTree>
    <p:extLst>
      <p:ext uri="{BB962C8B-B14F-4D97-AF65-F5344CB8AC3E}">
        <p14:creationId xmlns:p14="http://schemas.microsoft.com/office/powerpoint/2010/main" val="5039923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47A20F-ED06-4588-B69D-AC6A330D07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611" y="519088"/>
            <a:ext cx="10364451" cy="730223"/>
          </a:xfrm>
        </p:spPr>
        <p:txBody>
          <a:bodyPr/>
          <a:lstStyle/>
          <a:p>
            <a:r>
              <a:rPr lang="en-US" dirty="0"/>
              <a:t>Exercises: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FA2102-3593-45E6-AF18-BBCC07C86F76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180730"/>
            <a:ext cx="11118206" cy="5730610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1400" cap="none" dirty="0"/>
              <a:t>Choose the correct options. Sometimes more than one option is correct.</a:t>
            </a:r>
          </a:p>
          <a:p>
            <a:r>
              <a:rPr lang="en-US" sz="1600" cap="none" dirty="0"/>
              <a:t>1</a:t>
            </a:r>
            <a:r>
              <a:rPr lang="en-US" sz="2400" cap="none" dirty="0"/>
              <a:t> </a:t>
            </a:r>
            <a:r>
              <a:rPr lang="en-US" sz="1600" cap="none" dirty="0"/>
              <a:t>Every / All / Each of the people who want to go into space will have to undergo some medical tests.</a:t>
            </a:r>
          </a:p>
          <a:p>
            <a:r>
              <a:rPr lang="en-US" sz="1600" cap="none" dirty="0"/>
              <a:t>2  As much / a lot of / many as 1,000 actors will be needed to make the film in our city.</a:t>
            </a:r>
          </a:p>
          <a:p>
            <a:r>
              <a:rPr lang="en-US" sz="1600" cap="none" dirty="0"/>
              <a:t>3  I need some advice on how to sell loads / a great deal / plenty of e-books on Amazon.</a:t>
            </a:r>
          </a:p>
          <a:p>
            <a:r>
              <a:rPr lang="en-US" sz="1600" cap="none" dirty="0"/>
              <a:t>4  I’m sure that several / lots / a number of students in my class are going to the concert.</a:t>
            </a:r>
          </a:p>
          <a:p>
            <a:r>
              <a:rPr lang="en-US" sz="1600" cap="none" dirty="0"/>
              <a:t>5  No / None of / Neither of the people I know enjoy doing housework.</a:t>
            </a:r>
          </a:p>
          <a:p>
            <a:r>
              <a:rPr lang="en-US" sz="1600" cap="none" dirty="0"/>
              <a:t>6  What does this word mean? No / Neither of /None of my two dictionaries explains it.</a:t>
            </a:r>
          </a:p>
          <a:p>
            <a:r>
              <a:rPr lang="en-US" sz="1600" cap="none" dirty="0"/>
              <a:t>7  Loads / Lot / A great deal of volunteers are still needed for the summer festival.</a:t>
            </a:r>
          </a:p>
          <a:p>
            <a:r>
              <a:rPr lang="en-US" sz="1600" cap="none" dirty="0"/>
              <a:t>8  A number of / Several / A great deal of people have called Ann and congratulated her on her marriage.</a:t>
            </a:r>
          </a:p>
          <a:p>
            <a:r>
              <a:rPr lang="en-US" sz="1600" cap="none" dirty="0"/>
              <a:t>9  I’m really proud of each of / all / every the students who graduated this year.</a:t>
            </a:r>
          </a:p>
          <a:p>
            <a:r>
              <a:rPr lang="en-US" sz="1600" cap="none" dirty="0"/>
              <a:t>10  We can’t pay you much / many / lot more than seven pounds an hour for your work.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1600" cap="none" dirty="0" err="1"/>
              <a:t>Quizes</a:t>
            </a:r>
            <a:r>
              <a:rPr lang="en-US" sz="1600" cap="none" dirty="0"/>
              <a:t> – links:</a:t>
            </a:r>
          </a:p>
          <a:p>
            <a:pPr marL="228600" marR="0" lvl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  <a:hlinkClick r:id="rId2"/>
              </a:rPr>
              <a:t>https://www.english-grammar.at/online_exercises/quantifiers/qf014-quanitifiers.htm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  <a:hlinkClick r:id="rId3"/>
              </a:rPr>
              <a:t>https://test-english.com/grammar-points/b1-b2/quantifiers/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  <a:p>
            <a:endParaRPr lang="en-US" sz="1400" cap="none" dirty="0"/>
          </a:p>
        </p:txBody>
      </p:sp>
    </p:spTree>
    <p:extLst>
      <p:ext uri="{BB962C8B-B14F-4D97-AF65-F5344CB8AC3E}">
        <p14:creationId xmlns:p14="http://schemas.microsoft.com/office/powerpoint/2010/main" val="11124167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TM04033925[[fn=Droplet]]</Template>
  <TotalTime>171</TotalTime>
  <Words>1080</Words>
  <Application>Microsoft Office PowerPoint</Application>
  <PresentationFormat>Widescreen</PresentationFormat>
  <Paragraphs>127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Algerian</vt:lpstr>
      <vt:lpstr>Arial</vt:lpstr>
      <vt:lpstr>Tw Cen MT</vt:lpstr>
      <vt:lpstr>Wingdings</vt:lpstr>
      <vt:lpstr>Droplet</vt:lpstr>
      <vt:lpstr>QUANTIFIERS</vt:lpstr>
      <vt:lpstr>PowerPoint Presentation</vt:lpstr>
      <vt:lpstr>PowerPoint Presentation</vt:lpstr>
      <vt:lpstr>Note:</vt:lpstr>
      <vt:lpstr>Note:</vt:lpstr>
      <vt:lpstr>Note:</vt:lpstr>
      <vt:lpstr>Exercises: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QUANTIFIERS</dc:title>
  <dc:creator>Nastavnik</dc:creator>
  <cp:lastModifiedBy>Nastavnik</cp:lastModifiedBy>
  <cp:revision>24</cp:revision>
  <dcterms:created xsi:type="dcterms:W3CDTF">2020-11-05T15:13:08Z</dcterms:created>
  <dcterms:modified xsi:type="dcterms:W3CDTF">2020-11-08T07:59:46Z</dcterms:modified>
</cp:coreProperties>
</file>