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56" r:id="rId2"/>
    <p:sldId id="260" r:id="rId3"/>
    <p:sldId id="258" r:id="rId4"/>
    <p:sldId id="261" r:id="rId5"/>
    <p:sldId id="262" r:id="rId6"/>
    <p:sldId id="263" r:id="rId7"/>
    <p:sldId id="265" r:id="rId8"/>
    <p:sldId id="266" r:id="rId9"/>
    <p:sldId id="267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8CAB4D9B-2E5F-48A0-8C7F-0DC0B37DC5D6}" type="datetimeFigureOut">
              <a:rPr lang="en-US" smtClean="0"/>
              <a:t>07-Apr-2018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79B9D0B-75D7-46D4-B773-E3B99824F4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52698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B4D9B-2E5F-48A0-8C7F-0DC0B37DC5D6}" type="datetimeFigureOut">
              <a:rPr lang="en-US" smtClean="0"/>
              <a:t>07-Apr-2018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B9D0B-75D7-46D4-B773-E3B99824F4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3673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B4D9B-2E5F-48A0-8C7F-0DC0B37DC5D6}" type="datetimeFigureOut">
              <a:rPr lang="en-US" smtClean="0"/>
              <a:t>07-Apr-2018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B9D0B-75D7-46D4-B773-E3B99824F4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9431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B4D9B-2E5F-48A0-8C7F-0DC0B37DC5D6}" type="datetimeFigureOut">
              <a:rPr lang="en-US" smtClean="0"/>
              <a:t>07-Apr-2018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B9D0B-75D7-46D4-B773-E3B99824F4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8710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B4D9B-2E5F-48A0-8C7F-0DC0B37DC5D6}" type="datetimeFigureOut">
              <a:rPr lang="en-US" smtClean="0"/>
              <a:t>07-Apr-2018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B9D0B-75D7-46D4-B773-E3B99824F4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4012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B4D9B-2E5F-48A0-8C7F-0DC0B37DC5D6}" type="datetimeFigureOut">
              <a:rPr lang="en-US" smtClean="0"/>
              <a:t>07-Apr-2018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B9D0B-75D7-46D4-B773-E3B99824F4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430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B4D9B-2E5F-48A0-8C7F-0DC0B37DC5D6}" type="datetimeFigureOut">
              <a:rPr lang="en-US" smtClean="0"/>
              <a:t>07-Apr-2018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B9D0B-75D7-46D4-B773-E3B99824F4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438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B4D9B-2E5F-48A0-8C7F-0DC0B37DC5D6}" type="datetimeFigureOut">
              <a:rPr lang="en-US" smtClean="0"/>
              <a:t>07-Apr-2018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B9D0B-75D7-46D4-B773-E3B99824F4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13130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B4D9B-2E5F-48A0-8C7F-0DC0B37DC5D6}" type="datetimeFigureOut">
              <a:rPr lang="en-US" smtClean="0"/>
              <a:t>07-Apr-2018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B9D0B-75D7-46D4-B773-E3B99824F4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124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B4D9B-2E5F-48A0-8C7F-0DC0B37DC5D6}" type="datetimeFigureOut">
              <a:rPr lang="en-US" smtClean="0"/>
              <a:t>07-Apr-2018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B9D0B-75D7-46D4-B773-E3B99824F4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9275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B4D9B-2E5F-48A0-8C7F-0DC0B37DC5D6}" type="datetimeFigureOut">
              <a:rPr lang="en-US" smtClean="0"/>
              <a:t>07-Apr-2018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B9D0B-75D7-46D4-B773-E3B99824F4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3561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B4D9B-2E5F-48A0-8C7F-0DC0B37DC5D6}" type="datetimeFigureOut">
              <a:rPr lang="en-US" smtClean="0"/>
              <a:t>07-Apr-2018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B9D0B-75D7-46D4-B773-E3B99824F4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00473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B4D9B-2E5F-48A0-8C7F-0DC0B37DC5D6}" type="datetimeFigureOut">
              <a:rPr lang="en-US" smtClean="0"/>
              <a:t>07-Apr-2018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B9D0B-75D7-46D4-B773-E3B99824F4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60393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B4D9B-2E5F-48A0-8C7F-0DC0B37DC5D6}" type="datetimeFigureOut">
              <a:rPr lang="en-US" smtClean="0"/>
              <a:t>07-Apr-2018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B9D0B-75D7-46D4-B773-E3B99824F4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38899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B4D9B-2E5F-48A0-8C7F-0DC0B37DC5D6}" type="datetimeFigureOut">
              <a:rPr lang="en-US" smtClean="0"/>
              <a:t>07-Apr-2018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B9D0B-75D7-46D4-B773-E3B99824F4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11355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B4D9B-2E5F-48A0-8C7F-0DC0B37DC5D6}" type="datetimeFigureOut">
              <a:rPr lang="en-US" smtClean="0"/>
              <a:t>07-Apr-2018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B9D0B-75D7-46D4-B773-E3B99824F4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117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B4D9B-2E5F-48A0-8C7F-0DC0B37DC5D6}" type="datetimeFigureOut">
              <a:rPr lang="en-US" smtClean="0"/>
              <a:t>07-Apr-2018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B9D0B-75D7-46D4-B773-E3B99824F4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453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8CAB4D9B-2E5F-48A0-8C7F-0DC0B37DC5D6}" type="datetimeFigureOut">
              <a:rPr lang="en-US" smtClean="0"/>
              <a:t>07-Apr-2018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79B9D0B-75D7-46D4-B773-E3B99824F4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17995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  <p:sldLayoutId id="2147483705" r:id="rId15"/>
    <p:sldLayoutId id="2147483706" r:id="rId16"/>
    <p:sldLayoutId id="214748370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10" Type="http://schemas.openxmlformats.org/officeDocument/2006/relationships/image" Target="../media/image5.wmf"/><Relationship Id="rId4" Type="http://schemas.openxmlformats.org/officeDocument/2006/relationships/image" Target="../media/image7.png"/><Relationship Id="rId9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3" Type="http://schemas.openxmlformats.org/officeDocument/2006/relationships/image" Target="../media/image20.png"/><Relationship Id="rId7" Type="http://schemas.openxmlformats.org/officeDocument/2006/relationships/image" Target="../media/image24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9600" dirty="0" smtClean="0"/>
              <a:t>UGAO</a:t>
            </a:r>
            <a:endParaRPr lang="en-US" sz="9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4000" dirty="0" err="1" smtClean="0"/>
              <a:t>pojam</a:t>
            </a:r>
            <a:r>
              <a:rPr lang="en-US" sz="4000" dirty="0" smtClean="0"/>
              <a:t> </a:t>
            </a:r>
            <a:r>
              <a:rPr lang="en-US" sz="4000" dirty="0" err="1" smtClean="0"/>
              <a:t>i</a:t>
            </a:r>
            <a:r>
              <a:rPr lang="en-US" sz="4000" dirty="0" smtClean="0"/>
              <a:t> </a:t>
            </a:r>
            <a:r>
              <a:rPr lang="en-US" sz="4000" dirty="0" err="1" smtClean="0"/>
              <a:t>mjera</a:t>
            </a:r>
            <a:endParaRPr lang="en-US" sz="40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274630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sz="3200" dirty="0"/>
              <a:t>Šta je ugao? </a:t>
            </a:r>
            <a:r>
              <a:rPr lang="sr-Latn-ME" dirty="0"/>
              <a:t/>
            </a:r>
            <a:br>
              <a:rPr lang="sr-Latn-ME" dirty="0"/>
            </a:b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sr-Latn-ME" sz="2800" dirty="0"/>
              <a:t>Od čega se sastoji?</a:t>
            </a:r>
            <a:endParaRPr lang="en-US" sz="2800" dirty="0"/>
          </a:p>
        </p:txBody>
      </p:sp>
      <p:pic>
        <p:nvPicPr>
          <p:cNvPr id="5" name="Content Placeholder 4"/>
          <p:cNvPicPr>
            <a:picLocks noGrp="1"/>
          </p:cNvPicPr>
          <p:nvPr>
            <p:ph idx="1"/>
          </p:nvPr>
        </p:nvPicPr>
        <p:blipFill rotWithShape="1">
          <a:blip r:embed="rId2"/>
          <a:srcRect r="40694" b="-669"/>
          <a:stretch/>
        </p:blipFill>
        <p:spPr bwMode="auto">
          <a:xfrm>
            <a:off x="4648200" y="664949"/>
            <a:ext cx="6925101" cy="5694907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412955150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27797" y="2180356"/>
            <a:ext cx="1116549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ME" sz="2800" dirty="0" smtClean="0"/>
              <a:t>Unija dvije poluprave koje imaju zajedničku početnu tačku naziva se ugaona</a:t>
            </a:r>
          </a:p>
          <a:p>
            <a:r>
              <a:rPr lang="sr-Latn-ME" sz="2800" dirty="0" smtClean="0"/>
              <a:t>linija.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27797" y="3343701"/>
            <a:ext cx="966271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ME" sz="2800" dirty="0" smtClean="0"/>
              <a:t>Poluprave su </a:t>
            </a:r>
            <a:r>
              <a:rPr lang="sr-Latn-ME" sz="2800" u="sng" dirty="0" smtClean="0"/>
              <a:t>kraci ugla</a:t>
            </a:r>
            <a:r>
              <a:rPr lang="sr-Latn-ME" sz="2800" dirty="0" smtClean="0"/>
              <a:t>, a zajednička početna tačka je </a:t>
            </a:r>
            <a:r>
              <a:rPr lang="sr-Latn-ME" sz="2800" u="sng" dirty="0" smtClean="0"/>
              <a:t>tjeme ugla</a:t>
            </a:r>
            <a:r>
              <a:rPr lang="sr-Latn-ME" sz="2800" dirty="0" smtClean="0"/>
              <a:t>.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627797" y="4285397"/>
            <a:ext cx="942418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ME" sz="2800" dirty="0" smtClean="0"/>
              <a:t>Unija ugaone linije i jedne od njene dvije oblasti naziva se ugao.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16788848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99334" y="787737"/>
            <a:ext cx="1033866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Latn-ME" sz="2800" dirty="0" smtClean="0"/>
              <a:t>U ranijim matematičkim izučavanjima </a:t>
            </a:r>
            <a:r>
              <a:rPr lang="sr-Latn-ME" sz="2800" u="sng" dirty="0" smtClean="0"/>
              <a:t>stepen</a:t>
            </a:r>
            <a:r>
              <a:rPr lang="sr-Latn-ME" sz="2800" dirty="0" smtClean="0"/>
              <a:t> je bio glavna mjera ugla.</a:t>
            </a:r>
            <a:endParaRPr lang="en-US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7591129" y="4073550"/>
                <a:ext cx="3995646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r-Latn-ME" sz="2800" dirty="0"/>
                  <a:t>M</a:t>
                </a:r>
                <a:r>
                  <a:rPr lang="sr-Latn-ME" sz="2800" dirty="0" smtClean="0"/>
                  <a:t>jera punog ugla je </a:t>
                </a:r>
                <a14:m>
                  <m:oMath xmlns:m="http://schemas.openxmlformats.org/officeDocument/2006/math">
                    <m:r>
                      <a:rPr lang="sr-Latn-ME" sz="2800" b="0" i="0" smtClean="0">
                        <a:latin typeface="Cambria Math" panose="02040503050406030204" pitchFamily="18" charset="0"/>
                      </a:rPr>
                      <m:t>36</m:t>
                    </m:r>
                    <m:r>
                      <a:rPr lang="sr-Latn-ME" sz="2800" b="0" i="1" smtClean="0">
                        <a:latin typeface="Cambria Math" panose="02040503050406030204" pitchFamily="18" charset="0"/>
                      </a:rPr>
                      <m:t>0</m:t>
                    </m:r>
                    <m:r>
                      <a:rPr lang="sr-Latn-ME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r>
                  <a:rPr lang="sr-Latn-ME" sz="2800" dirty="0" smtClean="0"/>
                  <a:t>.</a:t>
                </a:r>
                <a:endParaRPr lang="en-US" sz="28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91129" y="4073550"/>
                <a:ext cx="3995646" cy="523220"/>
              </a:xfrm>
              <a:prstGeom prst="rect">
                <a:avLst/>
              </a:prstGeom>
              <a:blipFill rotWithShape="0">
                <a:blip r:embed="rId3"/>
                <a:stretch>
                  <a:fillRect l="-3049" t="-10465" r="-2287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/>
          <p:cNvPicPr/>
          <p:nvPr/>
        </p:nvPicPr>
        <p:blipFill rotWithShape="1">
          <a:blip r:embed="rId4"/>
          <a:srcRect l="8749" t="34418" r="71389" b="21127"/>
          <a:stretch/>
        </p:blipFill>
        <p:spPr bwMode="auto">
          <a:xfrm>
            <a:off x="1967091" y="2158153"/>
            <a:ext cx="1362075" cy="147637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Picture 4"/>
          <p:cNvPicPr/>
          <p:nvPr/>
        </p:nvPicPr>
        <p:blipFill rotWithShape="1">
          <a:blip r:embed="rId5"/>
          <a:srcRect l="8612" t="35277" r="70832" b="22276"/>
          <a:stretch/>
        </p:blipFill>
        <p:spPr bwMode="auto">
          <a:xfrm>
            <a:off x="5105189" y="4666956"/>
            <a:ext cx="1409700" cy="14097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" name="Picture 5"/>
          <p:cNvPicPr/>
          <p:nvPr/>
        </p:nvPicPr>
        <p:blipFill rotWithShape="1">
          <a:blip r:embed="rId6"/>
          <a:srcRect l="9028" t="34704" r="71250" b="21988"/>
          <a:stretch/>
        </p:blipFill>
        <p:spPr bwMode="auto">
          <a:xfrm>
            <a:off x="9047329" y="2177204"/>
            <a:ext cx="1352550" cy="143827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0" y="3999023"/>
                <a:ext cx="5296258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sr-Latn-ME" sz="2800" dirty="0" smtClean="0"/>
                  <a:t>Prav ugao je ugao čija je mjera </a:t>
                </a:r>
                <a14:m>
                  <m:oMath xmlns:m="http://schemas.openxmlformats.org/officeDocument/2006/math">
                    <m:r>
                      <a:rPr lang="sr-Latn-ME" sz="2800" b="0" i="1" smtClean="0">
                        <a:latin typeface="Cambria Math" panose="02040503050406030204" pitchFamily="18" charset="0"/>
                      </a:rPr>
                      <m:t>90</m:t>
                    </m:r>
                    <m:r>
                      <a:rPr lang="sr-Latn-ME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r>
                  <a:rPr lang="sr-Latn-ME" sz="2800" dirty="0" smtClean="0"/>
                  <a:t>.</a:t>
                </a:r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3999023"/>
                <a:ext cx="5296258" cy="523220"/>
              </a:xfrm>
              <a:prstGeom prst="rect">
                <a:avLst/>
              </a:prstGeom>
              <a:blipFill rotWithShape="0">
                <a:blip r:embed="rId7"/>
                <a:stretch>
                  <a:fillRect l="-2301" t="-10465" r="-1266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3690732" y="6076656"/>
                <a:ext cx="4620752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sr-Latn-ME" sz="2800" dirty="0" smtClean="0"/>
                  <a:t>Mjera opruženog ugla je </a:t>
                </a:r>
                <a14:m>
                  <m:oMath xmlns:m="http://schemas.openxmlformats.org/officeDocument/2006/math">
                    <m:r>
                      <a:rPr lang="sr-Latn-ME" sz="2800" b="0" i="0" smtClean="0">
                        <a:latin typeface="Cambria Math" panose="02040503050406030204" pitchFamily="18" charset="0"/>
                      </a:rPr>
                      <m:t>18</m:t>
                    </m:r>
                    <m:r>
                      <a:rPr lang="sr-Latn-ME" sz="2800" b="0" i="1" smtClean="0">
                        <a:latin typeface="Cambria Math" panose="02040503050406030204" pitchFamily="18" charset="0"/>
                      </a:rPr>
                      <m:t>0</m:t>
                    </m:r>
                    <m:r>
                      <a:rPr lang="sr-Latn-ME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r>
                  <a:rPr lang="sr-Latn-ME" sz="2800" dirty="0" smtClean="0"/>
                  <a:t>.</a:t>
                </a:r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90732" y="6076656"/>
                <a:ext cx="4620752" cy="523220"/>
              </a:xfrm>
              <a:prstGeom prst="rect">
                <a:avLst/>
              </a:prstGeom>
              <a:blipFill rotWithShape="0">
                <a:blip r:embed="rId8"/>
                <a:stretch>
                  <a:fillRect l="-2639" t="-11628" r="-1847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31516960"/>
              </p:ext>
            </p:extLst>
          </p:nvPr>
        </p:nvGraphicFramePr>
        <p:xfrm>
          <a:off x="5400675" y="3044825"/>
          <a:ext cx="3657600" cy="180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8" name="Wordpad Document" r:id="rId9" imgW="3657600" imgH="181440" progId="WordPad.Document.1">
                  <p:embed/>
                </p:oleObj>
              </mc:Choice>
              <mc:Fallback>
                <p:oleObj name="Wordpad Document" r:id="rId9" imgW="3657600" imgH="181440" progId="WordPad.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5400675" y="3044825"/>
                        <a:ext cx="3657600" cy="1809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8878692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7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06305" y="1939709"/>
            <a:ext cx="7897504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dirty="0" smtClean="0">
                <a:latin typeface="Calibri" panose="020F0502020204030204" pitchFamily="34" charset="0"/>
              </a:rPr>
              <a:t>Zašto je baš broj 360 uzet za mjeru punog kruga?</a:t>
            </a:r>
          </a:p>
          <a:p>
            <a:endParaRPr lang="pl-PL" sz="2800" dirty="0" smtClean="0">
              <a:latin typeface="Calibri" panose="020F0502020204030204" pitchFamily="34" charset="0"/>
            </a:endParaRPr>
          </a:p>
          <a:p>
            <a:pPr>
              <a:buFont typeface="Symbol" panose="05050102010706020507" pitchFamily="18" charset="2"/>
              <a:buChar char="·"/>
            </a:pPr>
            <a:r>
              <a:rPr lang="sr-Latn-ME" sz="2800" dirty="0" smtClean="0">
                <a:latin typeface="Calibri" panose="020F0502020204030204" pitchFamily="34" charset="0"/>
              </a:rPr>
              <a:t> </a:t>
            </a:r>
            <a:r>
              <a:rPr lang="en-US" sz="2800" dirty="0" err="1" smtClean="0">
                <a:latin typeface="Calibri" panose="020F0502020204030204" pitchFamily="34" charset="0"/>
              </a:rPr>
              <a:t>Broj</a:t>
            </a:r>
            <a:r>
              <a:rPr lang="en-US" sz="2800" dirty="0" smtClean="0">
                <a:latin typeface="Calibri" panose="020F0502020204030204" pitchFamily="34" charset="0"/>
              </a:rPr>
              <a:t> 360 </a:t>
            </a:r>
            <a:r>
              <a:rPr lang="en-US" sz="2800" dirty="0" err="1" smtClean="0">
                <a:latin typeface="Calibri" panose="020F0502020204030204" pitchFamily="34" charset="0"/>
              </a:rPr>
              <a:t>ima</a:t>
            </a:r>
            <a:r>
              <a:rPr lang="en-US" sz="2800" dirty="0" smtClean="0">
                <a:latin typeface="Calibri" panose="020F0502020204030204" pitchFamily="34" charset="0"/>
              </a:rPr>
              <a:t> </a:t>
            </a:r>
            <a:r>
              <a:rPr lang="en-US" sz="2800" dirty="0" err="1" smtClean="0">
                <a:latin typeface="Calibri" panose="020F0502020204030204" pitchFamily="34" charset="0"/>
              </a:rPr>
              <a:t>dosta</a:t>
            </a:r>
            <a:r>
              <a:rPr lang="en-US" sz="2800" dirty="0" smtClean="0">
                <a:latin typeface="Calibri" panose="020F0502020204030204" pitchFamily="34" charset="0"/>
              </a:rPr>
              <a:t> </a:t>
            </a:r>
            <a:r>
              <a:rPr lang="en-US" sz="2800" dirty="0" err="1" smtClean="0">
                <a:latin typeface="Calibri" panose="020F0502020204030204" pitchFamily="34" charset="0"/>
              </a:rPr>
              <a:t>djelioca</a:t>
            </a:r>
            <a:r>
              <a:rPr lang="en-US" sz="2800" dirty="0" smtClean="0">
                <a:latin typeface="Calibri" panose="020F0502020204030204" pitchFamily="34" charset="0"/>
              </a:rPr>
              <a:t> (2,3,4,5,6,8,9...) pa se </a:t>
            </a:r>
            <a:r>
              <a:rPr lang="en-US" sz="2800" dirty="0" err="1" smtClean="0">
                <a:latin typeface="Calibri" panose="020F0502020204030204" pitchFamily="34" charset="0"/>
              </a:rPr>
              <a:t>krug</a:t>
            </a:r>
            <a:r>
              <a:rPr lang="en-US" sz="2800" dirty="0" smtClean="0">
                <a:latin typeface="Calibri" panose="020F0502020204030204" pitchFamily="34" charset="0"/>
              </a:rPr>
              <a:t> </a:t>
            </a:r>
            <a:r>
              <a:rPr lang="en-US" sz="2800" dirty="0" err="1" smtClean="0">
                <a:latin typeface="Calibri" panose="020F0502020204030204" pitchFamily="34" charset="0"/>
              </a:rPr>
              <a:t>lako</a:t>
            </a:r>
            <a:r>
              <a:rPr lang="en-US" sz="2800" dirty="0" smtClean="0">
                <a:latin typeface="Calibri" panose="020F0502020204030204" pitchFamily="34" charset="0"/>
              </a:rPr>
              <a:t> </a:t>
            </a:r>
            <a:r>
              <a:rPr lang="en-US" sz="2800" dirty="0" err="1" smtClean="0">
                <a:latin typeface="Calibri" panose="020F0502020204030204" pitchFamily="34" charset="0"/>
              </a:rPr>
              <a:t>može</a:t>
            </a:r>
            <a:r>
              <a:rPr lang="en-US" sz="2800" dirty="0" smtClean="0">
                <a:latin typeface="Calibri" panose="020F0502020204030204" pitchFamily="34" charset="0"/>
              </a:rPr>
              <a:t> </a:t>
            </a:r>
            <a:r>
              <a:rPr lang="en-US" sz="2800" dirty="0" err="1" smtClean="0">
                <a:latin typeface="Calibri" panose="020F0502020204030204" pitchFamily="34" charset="0"/>
              </a:rPr>
              <a:t>dijeliti</a:t>
            </a:r>
            <a:r>
              <a:rPr lang="en-US" sz="2800" dirty="0" smtClean="0">
                <a:latin typeface="Calibri" panose="020F0502020204030204" pitchFamily="34" charset="0"/>
              </a:rPr>
              <a:t> </a:t>
            </a:r>
            <a:r>
              <a:rPr lang="en-US" sz="2800" dirty="0" err="1" smtClean="0">
                <a:latin typeface="Calibri" panose="020F0502020204030204" pitchFamily="34" charset="0"/>
              </a:rPr>
              <a:t>na</a:t>
            </a:r>
            <a:r>
              <a:rPr lang="en-US" sz="2800" dirty="0" smtClean="0">
                <a:latin typeface="Calibri" panose="020F0502020204030204" pitchFamily="34" charset="0"/>
              </a:rPr>
              <a:t> </a:t>
            </a:r>
            <a:r>
              <a:rPr lang="en-US" sz="2800" dirty="0" err="1" smtClean="0">
                <a:latin typeface="Calibri" panose="020F0502020204030204" pitchFamily="34" charset="0"/>
              </a:rPr>
              <a:t>djelove</a:t>
            </a:r>
            <a:r>
              <a:rPr lang="en-US" sz="2800" dirty="0" smtClean="0">
                <a:latin typeface="Calibri" panose="020F0502020204030204" pitchFamily="34" charset="0"/>
              </a:rPr>
              <a:t> </a:t>
            </a:r>
            <a:r>
              <a:rPr lang="en-US" sz="2800" dirty="0" err="1" smtClean="0">
                <a:latin typeface="Calibri" panose="020F0502020204030204" pitchFamily="34" charset="0"/>
              </a:rPr>
              <a:t>koji</a:t>
            </a:r>
            <a:r>
              <a:rPr lang="en-US" sz="2800" dirty="0" smtClean="0">
                <a:latin typeface="Calibri" panose="020F0502020204030204" pitchFamily="34" charset="0"/>
              </a:rPr>
              <a:t> se </a:t>
            </a:r>
            <a:r>
              <a:rPr lang="en-US" sz="2800" dirty="0" err="1" smtClean="0">
                <a:latin typeface="Calibri" panose="020F0502020204030204" pitchFamily="34" charset="0"/>
              </a:rPr>
              <a:t>lako</a:t>
            </a:r>
            <a:r>
              <a:rPr lang="en-US" sz="2800" dirty="0" smtClean="0">
                <a:latin typeface="Calibri" panose="020F0502020204030204" pitchFamily="34" charset="0"/>
              </a:rPr>
              <a:t> </a:t>
            </a:r>
            <a:r>
              <a:rPr lang="en-US" sz="2800" dirty="0" err="1" smtClean="0">
                <a:latin typeface="Calibri" panose="020F0502020204030204" pitchFamily="34" charset="0"/>
              </a:rPr>
              <a:t>mogu</a:t>
            </a:r>
            <a:r>
              <a:rPr lang="en-US" sz="2800" dirty="0" smtClean="0">
                <a:latin typeface="Calibri" panose="020F0502020204030204" pitchFamily="34" charset="0"/>
              </a:rPr>
              <a:t> </a:t>
            </a:r>
            <a:r>
              <a:rPr lang="en-US" sz="2800" dirty="0" err="1" smtClean="0">
                <a:latin typeface="Calibri" panose="020F0502020204030204" pitchFamily="34" charset="0"/>
              </a:rPr>
              <a:t>mjeriti</a:t>
            </a:r>
            <a:r>
              <a:rPr lang="en-US" sz="2800" dirty="0" smtClean="0">
                <a:latin typeface="Calibri" panose="020F0502020204030204" pitchFamily="34" charset="0"/>
              </a:rPr>
              <a:t> </a:t>
            </a:r>
            <a:r>
              <a:rPr lang="en-US" sz="2800" dirty="0" err="1" smtClean="0">
                <a:latin typeface="Calibri" panose="020F0502020204030204" pitchFamily="34" charset="0"/>
              </a:rPr>
              <a:t>cijelim</a:t>
            </a:r>
            <a:r>
              <a:rPr lang="en-US" sz="2800" dirty="0" smtClean="0">
                <a:latin typeface="Calibri" panose="020F0502020204030204" pitchFamily="34" charset="0"/>
              </a:rPr>
              <a:t> </a:t>
            </a:r>
            <a:r>
              <a:rPr lang="en-US" sz="2800" dirty="0" err="1" smtClean="0">
                <a:latin typeface="Calibri" panose="020F0502020204030204" pitchFamily="34" charset="0"/>
              </a:rPr>
              <a:t>brojevima</a:t>
            </a:r>
            <a:r>
              <a:rPr lang="en-US" sz="2800" dirty="0" smtClean="0">
                <a:latin typeface="Calibri" panose="020F0502020204030204" pitchFamily="34" charset="0"/>
              </a:rPr>
              <a:t>.</a:t>
            </a:r>
            <a:endParaRPr lang="sr-Latn-ME" sz="2800" dirty="0" smtClean="0">
              <a:latin typeface="Calibri" panose="020F0502020204030204" pitchFamily="34" charset="0"/>
            </a:endParaRPr>
          </a:p>
          <a:p>
            <a:pPr>
              <a:buFont typeface="Symbol" panose="05050102010706020507" pitchFamily="18" charset="2"/>
              <a:buChar char="·"/>
            </a:pPr>
            <a:endParaRPr lang="hr" sz="2800" dirty="0" smtClean="0">
              <a:latin typeface="Calibri" panose="020F0502020204030204" pitchFamily="34" charset="0"/>
            </a:endParaRPr>
          </a:p>
          <a:p>
            <a:pPr>
              <a:buFont typeface="Symbol" panose="05050102010706020507" pitchFamily="18" charset="2"/>
              <a:buChar char="·"/>
            </a:pPr>
            <a:r>
              <a:rPr lang="pl-PL" sz="2800" dirty="0" smtClean="0">
                <a:latin typeface="Calibri" panose="020F0502020204030204" pitchFamily="34" charset="0"/>
              </a:rPr>
              <a:t> 360 je približno jednak broju dana u astronomskoj godini </a:t>
            </a:r>
            <a:endParaRPr lang="hr" sz="2800" dirty="0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669650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91570" y="1351128"/>
            <a:ext cx="106589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ME" sz="2800" dirty="0" smtClean="0"/>
              <a:t>Međutim, nova mjera koja se najčešće koristi u trigonometriji je </a:t>
            </a:r>
            <a:r>
              <a:rPr lang="sr-Latn-ME" sz="2800" u="sng" dirty="0" smtClean="0"/>
              <a:t>radijan</a:t>
            </a:r>
            <a:r>
              <a:rPr lang="sr-Latn-ME" sz="2800" dirty="0" smtClean="0"/>
              <a:t>.</a:t>
            </a:r>
            <a:endParaRPr lang="en-US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791570" y="2852382"/>
            <a:ext cx="95354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ME" sz="2800" dirty="0" smtClean="0"/>
              <a:t>Radijan je lučna mjera, tj. mjerenje radijanom je mjerenje lukom.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791570" y="4353636"/>
            <a:ext cx="1062002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ME" sz="2800" dirty="0" smtClean="0"/>
              <a:t>Def: Ako je dužina kružnog luka jednaka poluprečniku tada odgovarajući</a:t>
            </a:r>
          </a:p>
          <a:p>
            <a:r>
              <a:rPr lang="sr-Latn-ME" sz="2800" dirty="0" smtClean="0"/>
              <a:t>         centralni ugao nazivamo </a:t>
            </a:r>
            <a:r>
              <a:rPr lang="sr-Latn-ME" sz="2800" u="sng" dirty="0" smtClean="0"/>
              <a:t>radijanom</a:t>
            </a:r>
            <a:r>
              <a:rPr lang="sr-Latn-ME" sz="2800" dirty="0" smtClean="0"/>
              <a:t>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43622097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35703" y="828680"/>
            <a:ext cx="662457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Latn-ME" sz="2800" dirty="0" smtClean="0"/>
              <a:t>Kako prevoditi stepene u radijane i obratno?</a:t>
            </a:r>
            <a:endParaRPr lang="en-US" sz="2800" dirty="0"/>
          </a:p>
        </p:txBody>
      </p:sp>
      <p:pic>
        <p:nvPicPr>
          <p:cNvPr id="3" name="Picture 2"/>
          <p:cNvPicPr/>
          <p:nvPr/>
        </p:nvPicPr>
        <p:blipFill rotWithShape="1">
          <a:blip r:embed="rId2"/>
          <a:srcRect l="13750" t="38720" r="65000" b="16824"/>
          <a:stretch/>
        </p:blipFill>
        <p:spPr bwMode="auto">
          <a:xfrm>
            <a:off x="1035703" y="2575923"/>
            <a:ext cx="2417181" cy="2399803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4107976" y="2580528"/>
                <a:ext cx="1575688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ME" sz="2800" b="0" i="1" smtClean="0">
                          <a:latin typeface="Cambria Math" panose="02040503050406030204" pitchFamily="18" charset="0"/>
                        </a:rPr>
                        <m:t>𝑂</m:t>
                      </m:r>
                      <m:r>
                        <a:rPr lang="sr-Latn-ME" sz="2800" b="0" i="1" smtClean="0">
                          <a:latin typeface="Cambria Math" panose="02040503050406030204" pitchFamily="18" charset="0"/>
                        </a:rPr>
                        <m:t>=2</m:t>
                      </m:r>
                      <m:r>
                        <a:rPr lang="sr-Latn-ME" sz="2800" b="0" i="1" smtClean="0"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sr-Latn-ME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07976" y="2580528"/>
                <a:ext cx="1575688" cy="523220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4107976" y="3280452"/>
                <a:ext cx="1404167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ME" sz="2800" b="0" i="1" smtClean="0">
                          <a:latin typeface="Cambria Math" panose="02040503050406030204" pitchFamily="18" charset="0"/>
                        </a:rPr>
                        <m:t>𝑂</m:t>
                      </m:r>
                      <m:r>
                        <a:rPr lang="sr-Latn-ME" sz="2800" b="0" i="1" smtClean="0">
                          <a:latin typeface="Cambria Math" panose="02040503050406030204" pitchFamily="18" charset="0"/>
                        </a:rPr>
                        <m:t>=2</m:t>
                      </m:r>
                      <m:r>
                        <a:rPr lang="sr-Latn-ME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07976" y="3280452"/>
                <a:ext cx="1404167" cy="523220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4107976" y="3888895"/>
                <a:ext cx="1884298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ME" sz="2800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sr-Latn-ME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r>
                        <a:rPr lang="sr-Latn-ME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=360°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07976" y="3888895"/>
                <a:ext cx="1884298" cy="523220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4107976" y="4588819"/>
                <a:ext cx="1685526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ME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r>
                        <a:rPr lang="sr-Latn-ME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=180°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07976" y="4588819"/>
                <a:ext cx="1685526" cy="523220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7568618" y="4171929"/>
                <a:ext cx="2255105" cy="90178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ME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  <m:r>
                        <a:rPr lang="sr-Latn-ME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𝑟𝑎𝑑</m:t>
                      </m:r>
                      <m:r>
                        <a:rPr lang="sr-Latn-ME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sr-Latn-ME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Latn-ME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180°</m:t>
                          </m:r>
                        </m:num>
                        <m:den>
                          <m:r>
                            <a:rPr lang="sr-Latn-ME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68618" y="4171929"/>
                <a:ext cx="2255105" cy="901785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7568618" y="2622572"/>
                <a:ext cx="1798056" cy="82727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ME" sz="2800" b="0" i="1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sr-Latn-ME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°=</m:t>
                      </m:r>
                      <m:f>
                        <m:fPr>
                          <m:ctrlPr>
                            <a:rPr lang="sr-Latn-ME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Latn-ME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sr-Latn-ME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180°</m:t>
                          </m:r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68618" y="2622572"/>
                <a:ext cx="1798056" cy="827278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7221196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6" grpId="0"/>
      <p:bldP spid="7" grpId="0"/>
      <p:bldP spid="8" grpId="0"/>
      <p:bldP spid="9" grpId="0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830987" y="791570"/>
                <a:ext cx="5792740" cy="113864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r-Latn-ME" sz="2800" dirty="0" smtClean="0"/>
                  <a:t>Primjer. Prevesti sledeće mjere uglova:</a:t>
                </a:r>
              </a:p>
              <a:p>
                <a:r>
                  <a:rPr lang="sr-Latn-ME" sz="2800" dirty="0" smtClean="0"/>
                  <a:t>a) </a:t>
                </a:r>
                <a14:m>
                  <m:oMath xmlns:m="http://schemas.openxmlformats.org/officeDocument/2006/math">
                    <m:r>
                      <a:rPr lang="sr-Latn-ME" sz="2800" b="0" i="1" smtClean="0">
                        <a:latin typeface="Cambria Math" panose="02040503050406030204" pitchFamily="18" charset="0"/>
                      </a:rPr>
                      <m:t>120</m:t>
                    </m:r>
                    <m:r>
                      <a:rPr lang="sr-Latn-ME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r>
                  <a:rPr lang="sr-Latn-ME" sz="2800" dirty="0" smtClean="0"/>
                  <a:t>		b)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sr-Latn-ME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Latn-ME" sz="2800" b="0" i="1" smtClean="0">
                            <a:latin typeface="Cambria Math" panose="02040503050406030204" pitchFamily="18" charset="0"/>
                          </a:rPr>
                          <m:t>5</m:t>
                        </m:r>
                        <m:r>
                          <a:rPr lang="sr-Latn-ME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sr-Latn-ME" sz="28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endParaRPr lang="en-US" sz="2800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0987" y="791570"/>
                <a:ext cx="5792740" cy="1138645"/>
              </a:xfrm>
              <a:prstGeom prst="rect">
                <a:avLst/>
              </a:prstGeom>
              <a:blipFill rotWithShape="0">
                <a:blip r:embed="rId2"/>
                <a:stretch>
                  <a:fillRect l="-2103" t="-5348" r="-1052" b="-69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/>
          <p:cNvSpPr txBox="1"/>
          <p:nvPr/>
        </p:nvSpPr>
        <p:spPr>
          <a:xfrm>
            <a:off x="1009934" y="2196798"/>
            <a:ext cx="13142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ME" sz="2400" dirty="0" smtClean="0"/>
              <a:t>Rešenje: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Rectangle 3"/>
              <p:cNvSpPr/>
              <p:nvPr/>
            </p:nvSpPr>
            <p:spPr>
              <a:xfrm>
                <a:off x="1324345" y="3295385"/>
                <a:ext cx="1861600" cy="72231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ME" sz="2400" b="0" i="1" smtClean="0">
                          <a:latin typeface="Cambria Math" panose="02040503050406030204" pitchFamily="18" charset="0"/>
                        </a:rPr>
                        <m:t>120</m:t>
                      </m:r>
                      <m:r>
                        <a:rPr lang="sr-Latn-ME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°=2∙</m:t>
                      </m:r>
                      <m:f>
                        <m:fPr>
                          <m:ctrlPr>
                            <a:rPr lang="sr-Latn-ME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Latn-ME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sr-Latn-ME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24345" y="3295385"/>
                <a:ext cx="1861600" cy="722314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angle 4"/>
              <p:cNvSpPr/>
              <p:nvPr/>
            </p:nvSpPr>
            <p:spPr>
              <a:xfrm>
                <a:off x="1324345" y="4121928"/>
                <a:ext cx="1638205" cy="7861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ME" sz="2400" b="0" i="1" smtClean="0">
                          <a:latin typeface="Cambria Math" panose="02040503050406030204" pitchFamily="18" charset="0"/>
                        </a:rPr>
                        <m:t>120</m:t>
                      </m:r>
                      <m:r>
                        <a:rPr lang="sr-Latn-ME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°=</m:t>
                      </m:r>
                      <m:f>
                        <m:fPr>
                          <m:ctrlPr>
                            <a:rPr lang="sr-Latn-ME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Latn-ME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sr-Latn-ME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sr-Latn-ME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24345" y="4121928"/>
                <a:ext cx="1638205" cy="786177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5950424" y="2524836"/>
                <a:ext cx="2241319" cy="62606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r-Latn-ME" sz="2400" dirty="0" smtClean="0"/>
                  <a:t>b) </a:t>
                </a:r>
                <a14:m>
                  <m:oMath xmlns:m="http://schemas.openxmlformats.org/officeDocument/2006/math">
                    <m:r>
                      <a:rPr lang="sr-Latn-ME" sz="2400" b="0" i="0" smtClean="0"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sr-Latn-ME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Latn-ME" sz="2400" b="0" i="1" smtClean="0">
                            <a:latin typeface="Cambria Math" panose="02040503050406030204" pitchFamily="18" charset="0"/>
                          </a:rPr>
                          <m:t>5</m:t>
                        </m:r>
                        <m:r>
                          <a:rPr lang="sr-Latn-ME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sr-Latn-ME" sz="24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sr-Latn-ME" sz="24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sr-Latn-ME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Latn-ME" sz="2400" b="0" i="1" smtClean="0">
                            <a:latin typeface="Cambria Math" panose="02040503050406030204" pitchFamily="18" charset="0"/>
                          </a:rPr>
                          <m:t>5</m:t>
                        </m:r>
                        <m:r>
                          <a:rPr lang="sr-Latn-ME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sr-Latn-ME" sz="24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sr-Latn-ME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f>
                      <m:fPr>
                        <m:ctrlPr>
                          <a:rPr lang="sr-Latn-ME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Latn-ME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180°</m:t>
                        </m:r>
                      </m:num>
                      <m:den>
                        <m:r>
                          <a:rPr lang="sr-Latn-ME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den>
                    </m:f>
                  </m:oMath>
                </a14:m>
                <a:endParaRPr lang="sr-Latn-ME" sz="2400" dirty="0" smtClean="0"/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50424" y="2524836"/>
                <a:ext cx="2241319" cy="626069"/>
              </a:xfrm>
              <a:prstGeom prst="rect">
                <a:avLst/>
              </a:prstGeom>
              <a:blipFill rotWithShape="0">
                <a:blip r:embed="rId5"/>
                <a:stretch>
                  <a:fillRect l="-4076" b="-87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6140283" y="3421520"/>
                <a:ext cx="1861600" cy="79130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sr-Latn-ME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Latn-ME" sz="24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sr-Latn-ME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sr-Latn-ME" sz="2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sr-Latn-ME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sr-Latn-ME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Latn-ME" sz="24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sr-Latn-ME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den>
                      </m:f>
                      <m:r>
                        <a:rPr lang="sr-Latn-ME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sr-Latn-ME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Latn-ME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45°</m:t>
                          </m:r>
                        </m:num>
                        <m:den>
                          <m:r>
                            <a:rPr lang="sr-Latn-ME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den>
                      </m:f>
                    </m:oMath>
                  </m:oMathPara>
                </a14:m>
                <a:endParaRPr lang="sr-Latn-ME" sz="2400" dirty="0" smtClean="0"/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40283" y="3421520"/>
                <a:ext cx="1861600" cy="791307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/>
              <p:cNvSpPr txBox="1"/>
              <p:nvPr/>
            </p:nvSpPr>
            <p:spPr>
              <a:xfrm>
                <a:off x="6140283" y="4480877"/>
                <a:ext cx="1638205" cy="79130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sr-Latn-ME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Latn-ME" sz="24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sr-Latn-ME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sr-Latn-ME" sz="2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sr-Latn-ME" sz="2400" b="0" i="1" smtClean="0">
                          <a:latin typeface="Cambria Math" panose="02040503050406030204" pitchFamily="18" charset="0"/>
                        </a:rPr>
                        <m:t>=225</m:t>
                      </m:r>
                      <m:r>
                        <a:rPr lang="sr-Latn-ME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sr-Latn-ME" sz="2400" dirty="0" smtClean="0"/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40283" y="4480877"/>
                <a:ext cx="1638205" cy="791307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Rectangle 8"/>
              <p:cNvSpPr/>
              <p:nvPr/>
            </p:nvSpPr>
            <p:spPr>
              <a:xfrm>
                <a:off x="1324345" y="2697678"/>
                <a:ext cx="2752677" cy="72231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ME" sz="2400" i="1">
                          <a:latin typeface="Cambria Math" panose="02040503050406030204" pitchFamily="18" charset="0"/>
                        </a:rPr>
                        <m:t>120</m:t>
                      </m:r>
                      <m:r>
                        <a:rPr lang="sr-Latn-ME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°=120°∙</m:t>
                      </m:r>
                      <m:f>
                        <m:fPr>
                          <m:ctrlPr>
                            <a:rPr lang="sr-Latn-ME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Latn-ME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sr-Latn-ME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180°</m:t>
                          </m:r>
                        </m:den>
                      </m:f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24345" y="2697678"/>
                <a:ext cx="2752677" cy="722314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8525822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78173" y="832513"/>
            <a:ext cx="94578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ME" sz="2800" dirty="0" smtClean="0"/>
              <a:t>1. Prevesti sledeće stepene u radijane:</a:t>
            </a:r>
            <a:endParaRPr lang="en-US" sz="28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1119116" y="1801504"/>
                <a:ext cx="1435008" cy="181588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514350" indent="-514350">
                  <a:buAutoNum type="alphaLcParenR"/>
                </a:pPr>
                <a14:m>
                  <m:oMath xmlns:m="http://schemas.openxmlformats.org/officeDocument/2006/math">
                    <m:r>
                      <a:rPr lang="sr-Latn-ME" sz="2800" b="0" i="1" smtClean="0">
                        <a:latin typeface="Cambria Math" panose="02040503050406030204" pitchFamily="18" charset="0"/>
                      </a:rPr>
                      <m:t>270</m:t>
                    </m:r>
                    <m:r>
                      <a:rPr lang="sr-Latn-ME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endParaRPr lang="sr-Latn-ME" sz="2800" b="0" dirty="0" smtClean="0">
                  <a:ea typeface="Cambria Math" panose="02040503050406030204" pitchFamily="18" charset="0"/>
                </a:endParaRPr>
              </a:p>
              <a:p>
                <a:pPr marL="514350" indent="-514350">
                  <a:buAutoNum type="alphaLcParenR"/>
                </a:pPr>
                <a14:m>
                  <m:oMath xmlns:m="http://schemas.openxmlformats.org/officeDocument/2006/math">
                    <m:r>
                      <a:rPr lang="sr-Latn-ME" sz="2800" b="0" i="1" smtClean="0">
                        <a:latin typeface="Cambria Math" panose="02040503050406030204" pitchFamily="18" charset="0"/>
                      </a:rPr>
                      <m:t>72</m:t>
                    </m:r>
                    <m:r>
                      <a:rPr lang="sr-Latn-ME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endParaRPr lang="sr-Latn-ME" sz="2800" b="0" dirty="0" smtClean="0">
                  <a:ea typeface="Cambria Math" panose="02040503050406030204" pitchFamily="18" charset="0"/>
                </a:endParaRPr>
              </a:p>
              <a:p>
                <a:pPr marL="514350" indent="-514350">
                  <a:buAutoNum type="alphaLcParenR"/>
                </a:pPr>
                <a14:m>
                  <m:oMath xmlns:m="http://schemas.openxmlformats.org/officeDocument/2006/math">
                    <m:r>
                      <a:rPr lang="sr-Latn-ME" sz="2800" b="0" i="1" smtClean="0">
                        <a:latin typeface="Cambria Math" panose="02040503050406030204" pitchFamily="18" charset="0"/>
                      </a:rPr>
                      <m:t>150</m:t>
                    </m:r>
                    <m:r>
                      <a:rPr lang="sr-Latn-ME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endParaRPr lang="sr-Latn-ME" sz="2800" b="0" dirty="0" smtClean="0">
                  <a:ea typeface="Cambria Math" panose="02040503050406030204" pitchFamily="18" charset="0"/>
                </a:endParaRPr>
              </a:p>
              <a:p>
                <a:pPr marL="514350" indent="-514350">
                  <a:buAutoNum type="alphaLcParenR"/>
                </a:pPr>
                <a14:m>
                  <m:oMath xmlns:m="http://schemas.openxmlformats.org/officeDocument/2006/math">
                    <m:r>
                      <a:rPr lang="sr-Latn-ME" sz="2800" b="0" i="1" smtClean="0">
                        <a:latin typeface="Cambria Math" panose="02040503050406030204" pitchFamily="18" charset="0"/>
                      </a:rPr>
                      <m:t>240</m:t>
                    </m:r>
                    <m:r>
                      <a:rPr lang="sr-Latn-ME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endParaRPr lang="en-US" sz="2800" dirty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9116" y="1801504"/>
                <a:ext cx="1435008" cy="1815882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 flipH="1">
            <a:off x="1328609" y="3903260"/>
            <a:ext cx="65461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ME" sz="2800" dirty="0" smtClean="0"/>
              <a:t>2. Prevesti sledeće radijane u stepene:</a:t>
            </a:r>
            <a:endParaRPr lang="en-US" sz="28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1282890" y="4817660"/>
                <a:ext cx="8271047" cy="70185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r-Latn-ME" sz="2800" dirty="0" smtClean="0"/>
                  <a:t>a)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sr-Latn-ME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Latn-ME" sz="2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sr-Latn-ME" sz="2800" b="0" i="1" smtClean="0"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</m:oMath>
                </a14:m>
                <a:r>
                  <a:rPr lang="sr-Latn-ME" sz="2800" dirty="0" smtClean="0"/>
                  <a:t>		b)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sr-Latn-ME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Latn-ME" sz="2800" b="0" i="1" smtClean="0">
                            <a:latin typeface="Cambria Math" panose="02040503050406030204" pitchFamily="18" charset="0"/>
                          </a:rPr>
                          <m:t>7</m:t>
                        </m:r>
                        <m:r>
                          <a:rPr lang="sr-Latn-ME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sr-Latn-ME" sz="28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sr-Latn-ME" sz="2800" dirty="0" smtClean="0"/>
                  <a:t>		 c)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sr-Latn-ME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Latn-ME" sz="2800" b="0" i="1" smtClean="0">
                            <a:latin typeface="Cambria Math" panose="02040503050406030204" pitchFamily="18" charset="0"/>
                          </a:rPr>
                          <m:t>9</m:t>
                        </m:r>
                        <m:r>
                          <a:rPr lang="sr-Latn-ME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sr-Latn-ME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sr-Latn-ME" sz="2800" dirty="0" smtClean="0"/>
                  <a:t>	 	 d)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sr-Latn-ME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Latn-ME" sz="2800" b="0" i="1" smtClean="0">
                            <a:latin typeface="Cambria Math" panose="02040503050406030204" pitchFamily="18" charset="0"/>
                          </a:rPr>
                          <m:t>7</m:t>
                        </m:r>
                        <m:r>
                          <a:rPr lang="sr-Latn-ME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sr-Latn-ME" sz="2800" b="0" i="1" smtClean="0">
                            <a:latin typeface="Cambria Math" panose="02040503050406030204" pitchFamily="18" charset="0"/>
                          </a:rPr>
                          <m:t>9</m:t>
                        </m:r>
                      </m:den>
                    </m:f>
                  </m:oMath>
                </a14:m>
                <a:r>
                  <a:rPr lang="sr-Latn-ME" sz="2800" dirty="0" smtClean="0"/>
                  <a:t>		e)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sr-Latn-ME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Latn-ME" sz="2800" b="0" i="1" smtClean="0">
                            <a:latin typeface="Cambria Math" panose="02040503050406030204" pitchFamily="18" charset="0"/>
                          </a:rPr>
                          <m:t>7</m:t>
                        </m:r>
                        <m:r>
                          <a:rPr lang="sr-Latn-ME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sr-Latn-ME" sz="2800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</m:oMath>
                </a14:m>
                <a:endParaRPr lang="en-US" sz="2800" dirty="0"/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82890" y="4817660"/>
                <a:ext cx="8271047" cy="701859"/>
              </a:xfrm>
              <a:prstGeom prst="rect">
                <a:avLst/>
              </a:prstGeom>
              <a:blipFill rotWithShape="0">
                <a:blip r:embed="rId3"/>
                <a:stretch>
                  <a:fillRect l="-1474" b="-113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0726247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6476F"/>
      </a:dk2>
      <a:lt2>
        <a:srgbClr val="EBEBEB"/>
      </a:lt2>
      <a:accent1>
        <a:srgbClr val="E5B458"/>
      </a:accent1>
      <a:accent2>
        <a:srgbClr val="F77754"/>
      </a:accent2>
      <a:accent3>
        <a:srgbClr val="D8507E"/>
      </a:accent3>
      <a:accent4>
        <a:srgbClr val="BC70EE"/>
      </a:accent4>
      <a:accent5>
        <a:srgbClr val="3CA2E2"/>
      </a:accent5>
      <a:accent6>
        <a:srgbClr val="91BF77"/>
      </a:accent6>
      <a:hlink>
        <a:srgbClr val="71DDAB"/>
      </a:hlink>
      <a:folHlink>
        <a:srgbClr val="A6E4C7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B36E0D05-787B-4C61-8268-2D6C1FBEDA3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TM03457452[[fn=Celestial]]</Template>
  <TotalTime>291</TotalTime>
  <Words>265</Words>
  <Application>Microsoft Office PowerPoint</Application>
  <PresentationFormat>Widescreen</PresentationFormat>
  <Paragraphs>44</Paragraphs>
  <Slides>9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Calibri Light</vt:lpstr>
      <vt:lpstr>Cambria Math</vt:lpstr>
      <vt:lpstr>Symbol</vt:lpstr>
      <vt:lpstr>Celestial</vt:lpstr>
      <vt:lpstr>Wordpad Document</vt:lpstr>
      <vt:lpstr>UGAO</vt:lpstr>
      <vt:lpstr>Šta je ugao?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UGAO</dc:title>
  <dc:creator>Korisnik</dc:creator>
  <cp:lastModifiedBy>Korisnik</cp:lastModifiedBy>
  <cp:revision>18</cp:revision>
  <dcterms:created xsi:type="dcterms:W3CDTF">2018-04-07T11:04:47Z</dcterms:created>
  <dcterms:modified xsi:type="dcterms:W3CDTF">2018-04-07T16:32:17Z</dcterms:modified>
</cp:coreProperties>
</file>