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D1A2381-7CD1-4017-B494-F3EE8A1ABB1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F71682-B55C-402F-9CDE-DADDB99B9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4419600" y="0"/>
            <a:ext cx="4572000" cy="990600"/>
          </a:xfrm>
        </p:spPr>
        <p:txBody>
          <a:bodyPr/>
          <a:lstStyle/>
          <a:p>
            <a:r>
              <a:rPr lang="sr-Latn-CS" sz="7200" dirty="0" smtClean="0"/>
              <a:t>,, ŠINJEL’’</a:t>
            </a:r>
            <a:endParaRPr lang="en-US" sz="7200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0" y="228600"/>
            <a:ext cx="4495800" cy="1066800"/>
          </a:xfrm>
        </p:spPr>
        <p:txBody>
          <a:bodyPr/>
          <a:lstStyle/>
          <a:p>
            <a:r>
              <a:rPr lang="en-US" sz="3200" b="1" dirty="0" err="1" smtClean="0"/>
              <a:t>Niko</a:t>
            </a:r>
            <a:r>
              <a:rPr lang="sr-Latn-CS" sz="3200" b="1" dirty="0" smtClean="0"/>
              <a:t>laj Vasiljevič Gogolj</a:t>
            </a:r>
            <a:endParaRPr lang="en-US" sz="3200" b="1" dirty="0"/>
          </a:p>
        </p:txBody>
      </p:sp>
      <p:pic>
        <p:nvPicPr>
          <p:cNvPr id="4" name="Picture 3" descr="Image result for nikolaj vasiljevič gogolj fot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990600"/>
            <a:ext cx="5410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result for nikolaj vasiljevič gogolj fot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Nikolaj Vasiljevič  Gogolj</a:t>
            </a:r>
            <a:br>
              <a:rPr lang="sr-Latn-CS" dirty="0" smtClean="0"/>
            </a:br>
            <a:r>
              <a:rPr lang="sr-Latn-CS" dirty="0" smtClean="0"/>
              <a:t>(1809-1852)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Spada među velikane ruske književnosti 20 vijeka</a:t>
            </a:r>
          </a:p>
          <a:p>
            <a:r>
              <a:rPr lang="sr-Latn-CS" dirty="0" smtClean="0"/>
              <a:t>Odlikuju ga romantičarski motivi, folklorna fantastika, ali i realizam u oslikavanju neveselih društvenih prilika u carskoj Rusiji </a:t>
            </a:r>
            <a:endParaRPr lang="en-US" dirty="0"/>
          </a:p>
        </p:txBody>
      </p:sp>
      <p:pic>
        <p:nvPicPr>
          <p:cNvPr id="4" name="Picture 3" descr="Image result for nikolaj vasiljevič gogolj fot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048000"/>
            <a:ext cx="2971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,, ŠINJEL’’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Kakav je naratorov ton: </a:t>
            </a:r>
          </a:p>
          <a:p>
            <a:r>
              <a:rPr lang="sr-Latn-CS" dirty="0" smtClean="0"/>
              <a:t>Humorističan                            * tužan</a:t>
            </a:r>
          </a:p>
          <a:p>
            <a:r>
              <a:rPr lang="sr-Latn-CS" dirty="0" smtClean="0"/>
              <a:t>Sažaljiv                                       * veseo</a:t>
            </a:r>
          </a:p>
          <a:p>
            <a:r>
              <a:rPr lang="sr-Latn-CS" dirty="0" smtClean="0"/>
              <a:t>Bijesan                                       * ogorčen</a:t>
            </a:r>
          </a:p>
          <a:p>
            <a:r>
              <a:rPr lang="sr-Latn-CS" dirty="0" smtClean="0"/>
              <a:t>Ironican                                     * dramatičan</a:t>
            </a:r>
          </a:p>
          <a:p>
            <a:pPr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dirty="0" smtClean="0"/>
              <a:t>Odluči se i obrazloži odgovor/e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Akakije Akakijevič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Život Akakija Akakijeviča je: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Običan                bijedan             uzbudljiv</a:t>
            </a:r>
          </a:p>
          <a:p>
            <a:r>
              <a:rPr lang="sr-Latn-CS" dirty="0" smtClean="0"/>
              <a:t>Podnošljiv          skroman           neobičan</a:t>
            </a:r>
          </a:p>
          <a:p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Akakije Akakijevič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Kako odluka da nabavi novi šinjel ispunjava njegov život?</a:t>
            </a:r>
          </a:p>
          <a:p>
            <a:r>
              <a:rPr lang="sr-Latn-CS" dirty="0" smtClean="0"/>
              <a:t>Kako je Akakijev šinjel promijenio i krojačev život?</a:t>
            </a:r>
          </a:p>
          <a:p>
            <a:r>
              <a:rPr lang="sr-Latn-CS" dirty="0" smtClean="0"/>
              <a:t>Zašto Akakije nije u stanju da uživa na zabavi u svoju čast?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Akakije</a:t>
            </a:r>
            <a:r>
              <a:rPr lang="en-US" dirty="0" smtClean="0"/>
              <a:t> </a:t>
            </a:r>
            <a:r>
              <a:rPr lang="en-US" dirty="0" err="1" smtClean="0"/>
              <a:t>Akakijev</a:t>
            </a:r>
            <a:r>
              <a:rPr lang="sr-Latn-CS" dirty="0" smtClean="0"/>
              <a:t>ič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</a:t>
            </a:r>
            <a:r>
              <a:rPr lang="sr-Latn-CS" dirty="0" smtClean="0"/>
              <a:t>a li je ono što se dogodilo Akakiju:</a:t>
            </a:r>
          </a:p>
          <a:p>
            <a:endParaRPr lang="sr-Latn-CS" dirty="0" smtClean="0"/>
          </a:p>
          <a:p>
            <a:r>
              <a:rPr lang="sr-Latn-CS" dirty="0" smtClean="0"/>
              <a:t>Humoristično        komično          obično</a:t>
            </a:r>
          </a:p>
          <a:p>
            <a:r>
              <a:rPr lang="sr-Latn-CS" dirty="0" smtClean="0"/>
              <a:t>Neobično               tužno                zastrašujuće</a:t>
            </a:r>
          </a:p>
          <a:p>
            <a:endParaRPr lang="sr-Latn-CS" dirty="0" smtClean="0"/>
          </a:p>
          <a:p>
            <a:r>
              <a:rPr lang="sr-Latn-CS" dirty="0" smtClean="0"/>
              <a:t>      odluči se za jedan odgovor i obrazloži ga.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Lik predstavlja skup izvjesnih moralnih, misaonih i osjećajnih svojstava, određenih osobenosti reagovanja, govora i ponašanja koji predstavljaju ljudsku ličnost u književnom djelu.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Termini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i="1" dirty="0" smtClean="0"/>
              <a:t>Junak</a:t>
            </a:r>
            <a:r>
              <a:rPr lang="sr-Latn-CS" dirty="0" smtClean="0"/>
              <a:t>  - obično označava glavnog ili jednog od najvažnijih nosilaca radnje u književnom djelu.</a:t>
            </a:r>
          </a:p>
          <a:p>
            <a:r>
              <a:rPr lang="sr-Latn-CS" b="1" i="1" dirty="0" smtClean="0"/>
              <a:t>Karakter</a:t>
            </a:r>
            <a:r>
              <a:rPr lang="sr-Latn-CS" dirty="0" smtClean="0"/>
              <a:t>  - podrazumijeva određene individualne, moralne i psihološke crte nekog lika</a:t>
            </a:r>
          </a:p>
          <a:p>
            <a:r>
              <a:rPr lang="sr-Latn-CS" b="1" i="1" dirty="0" smtClean="0"/>
              <a:t>Tip</a:t>
            </a:r>
            <a:r>
              <a:rPr lang="sr-Latn-CS" dirty="0" smtClean="0"/>
              <a:t>  -  naglašava reprezentativnost tih crta uopšte</a:t>
            </a:r>
          </a:p>
          <a:p>
            <a:r>
              <a:rPr lang="sr-Latn-CS" b="1" i="1" dirty="0" smtClean="0"/>
              <a:t>Portret </a:t>
            </a:r>
            <a:r>
              <a:rPr lang="sr-Latn-CS" dirty="0" smtClean="0"/>
              <a:t> - izražajno spoljašnje predstavljanje unutrašnjih osobenosti nekog karaktera.</a:t>
            </a:r>
          </a:p>
          <a:p>
            <a:r>
              <a:rPr lang="sr-Latn-CS" dirty="0" smtClean="0"/>
              <a:t> </a:t>
            </a:r>
            <a:r>
              <a:rPr lang="sr-Latn-CS" dirty="0" smtClean="0"/>
              <a:t>      * </a:t>
            </a:r>
            <a:r>
              <a:rPr lang="sr-Latn-CS" b="1" i="1" dirty="0" smtClean="0"/>
              <a:t>LIK</a:t>
            </a:r>
            <a:r>
              <a:rPr lang="sr-Latn-CS" dirty="0" smtClean="0"/>
              <a:t>* - najuopštenije od svih određenja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Teorija o sokolu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Paul Hajze, njemački književnik, razvio je teoriju po kojoj svaka dobra novela mora imati svog ,,sokola’’, odnosno takav motiv koji se svojom izrazitošću utiskuje u pamćenje i oko koga se grupišu sva zbivanja, preokreti i poenta.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49</TotalTime>
  <Words>263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Nikolaj Vasiljevič Gogolj</vt:lpstr>
      <vt:lpstr>Nikolaj Vasiljevič  Gogolj (1809-1852)</vt:lpstr>
      <vt:lpstr>,, ŠINJEL’’</vt:lpstr>
      <vt:lpstr>Akakije Akakijevič</vt:lpstr>
      <vt:lpstr>Akakije Akakijevič</vt:lpstr>
      <vt:lpstr>Akakije Akakijevič</vt:lpstr>
      <vt:lpstr>LIK</vt:lpstr>
      <vt:lpstr>Termini :</vt:lpstr>
      <vt:lpstr>Teorija o sokolu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Nikolaj Vasiljevič Gogolj</dc:title>
  <dc:creator>sadmin</dc:creator>
  <cp:lastModifiedBy>sadmin</cp:lastModifiedBy>
  <cp:revision>6</cp:revision>
  <dcterms:created xsi:type="dcterms:W3CDTF">2016-10-31T19:34:42Z</dcterms:created>
  <dcterms:modified xsi:type="dcterms:W3CDTF">2016-10-31T20:27:06Z</dcterms:modified>
</cp:coreProperties>
</file>