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67" r:id="rId4"/>
    <p:sldId id="263" r:id="rId5"/>
    <p:sldId id="264" r:id="rId6"/>
    <p:sldId id="265" r:id="rId7"/>
    <p:sldId id="257" r:id="rId8"/>
    <p:sldId id="258" r:id="rId9"/>
    <p:sldId id="259" r:id="rId10"/>
    <p:sldId id="260" r:id="rId11"/>
    <p:sldId id="261"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3" d="100"/>
          <a:sy n="73" d="100"/>
        </p:scale>
        <p:origin x="-129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B5C5F0D7-48AD-42CF-A3A8-A32CBA11994A}" type="datetimeFigureOut">
              <a:rPr lang="en-US" smtClean="0"/>
              <a:pPr/>
              <a:t>12/24/2021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7DD706B0-4576-432E-9681-83B95B07B4A8}"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5C5F0D7-48AD-42CF-A3A8-A32CBA11994A}" type="datetimeFigureOut">
              <a:rPr lang="en-US" smtClean="0"/>
              <a:pPr/>
              <a:t>12/24/2021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D706B0-4576-432E-9681-83B95B07B4A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5C5F0D7-48AD-42CF-A3A8-A32CBA11994A}" type="datetimeFigureOut">
              <a:rPr lang="en-US" smtClean="0"/>
              <a:pPr/>
              <a:t>12/24/2021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D706B0-4576-432E-9681-83B95B07B4A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5C5F0D7-48AD-42CF-A3A8-A32CBA11994A}" type="datetimeFigureOut">
              <a:rPr lang="en-US" smtClean="0"/>
              <a:pPr/>
              <a:t>12/24/2021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D706B0-4576-432E-9681-83B95B07B4A8}"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5C5F0D7-48AD-42CF-A3A8-A32CBA11994A}" type="datetimeFigureOut">
              <a:rPr lang="en-US" smtClean="0"/>
              <a:pPr/>
              <a:t>12/24/2021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7DD706B0-4576-432E-9681-83B95B07B4A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5C5F0D7-48AD-42CF-A3A8-A32CBA11994A}" type="datetimeFigureOut">
              <a:rPr lang="en-US" smtClean="0"/>
              <a:pPr/>
              <a:t>12/24/2021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D706B0-4576-432E-9681-83B95B07B4A8}"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5C5F0D7-48AD-42CF-A3A8-A32CBA11994A}" type="datetimeFigureOut">
              <a:rPr lang="en-US" smtClean="0"/>
              <a:pPr/>
              <a:t>12/24/2021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D706B0-4576-432E-9681-83B95B07B4A8}"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5C5F0D7-48AD-42CF-A3A8-A32CBA11994A}" type="datetimeFigureOut">
              <a:rPr lang="en-US" smtClean="0"/>
              <a:pPr/>
              <a:t>12/24/2021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D706B0-4576-432E-9681-83B95B07B4A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C5F0D7-48AD-42CF-A3A8-A32CBA11994A}" type="datetimeFigureOut">
              <a:rPr lang="en-US" smtClean="0"/>
              <a:pPr/>
              <a:t>12/24/2021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D706B0-4576-432E-9681-83B95B07B4A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5C5F0D7-48AD-42CF-A3A8-A32CBA11994A}" type="datetimeFigureOut">
              <a:rPr lang="en-US" smtClean="0"/>
              <a:pPr/>
              <a:t>12/24/2021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D706B0-4576-432E-9681-83B95B07B4A8}"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5C5F0D7-48AD-42CF-A3A8-A32CBA11994A}" type="datetimeFigureOut">
              <a:rPr lang="en-US" smtClean="0"/>
              <a:pPr/>
              <a:t>12/24/2021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7DD706B0-4576-432E-9681-83B95B07B4A8}"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B5C5F0D7-48AD-42CF-A3A8-A32CBA11994A}" type="datetimeFigureOut">
              <a:rPr lang="en-US" smtClean="0"/>
              <a:pPr/>
              <a:t>12/24/2021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7DD706B0-4576-432E-9681-83B95B07B4A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t>Types of transmission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Half-duplex</a:t>
            </a:r>
            <a:endParaRPr lang="en-US" dirty="0"/>
          </a:p>
        </p:txBody>
      </p:sp>
      <p:sp>
        <p:nvSpPr>
          <p:cNvPr id="3" name="Content Placeholder 2"/>
          <p:cNvSpPr>
            <a:spLocks noGrp="1"/>
          </p:cNvSpPr>
          <p:nvPr>
            <p:ph sz="quarter" idx="1"/>
          </p:nvPr>
        </p:nvSpPr>
        <p:spPr>
          <a:xfrm>
            <a:off x="457200" y="1600201"/>
            <a:ext cx="8186766" cy="2543179"/>
          </a:xfrm>
        </p:spPr>
        <p:txBody>
          <a:bodyPr>
            <a:normAutofit/>
          </a:bodyPr>
          <a:lstStyle/>
          <a:p>
            <a:r>
              <a:rPr lang="en-US" sz="2000" dirty="0" smtClean="0"/>
              <a:t>In half-duplex operation the signal is transmitted in both directions but only in one direction at a time. An example of this is a mobile radio system where the person speaking must indicate by saying the word </a:t>
            </a:r>
            <a:r>
              <a:rPr lang="sr-Latn-ME" sz="2000" dirty="0" smtClean="0"/>
              <a:t>’’</a:t>
            </a:r>
            <a:r>
              <a:rPr lang="en-US" sz="2000" dirty="0" smtClean="0"/>
              <a:t>over</a:t>
            </a:r>
            <a:r>
              <a:rPr lang="sr-Latn-ME" sz="2000" dirty="0" smtClean="0"/>
              <a:t>’’</a:t>
            </a:r>
            <a:r>
              <a:rPr lang="en-US" sz="2000" dirty="0" smtClean="0"/>
              <a:t> </a:t>
            </a:r>
            <a:r>
              <a:rPr lang="en-US" sz="2000" dirty="0" smtClean="0"/>
              <a:t>that she is done transmitting and the other person is allowed to transmit. LANs use a high-speed, half-duplex transmission over the cable even though users may feel that the communication is continuously bidirectional, that is, full duplex.</a:t>
            </a:r>
            <a:endParaRPr lang="en-US" sz="2000" dirty="0"/>
          </a:p>
        </p:txBody>
      </p:sp>
      <p:pic>
        <p:nvPicPr>
          <p:cNvPr id="3075" name="Picture 3"/>
          <p:cNvPicPr>
            <a:picLocks noChangeAspect="1" noChangeArrowheads="1"/>
          </p:cNvPicPr>
          <p:nvPr/>
        </p:nvPicPr>
        <p:blipFill>
          <a:blip r:embed="rId2"/>
          <a:srcRect/>
          <a:stretch>
            <a:fillRect/>
          </a:stretch>
        </p:blipFill>
        <p:spPr bwMode="auto">
          <a:xfrm>
            <a:off x="2500298" y="3709222"/>
            <a:ext cx="3643338" cy="2910656"/>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Full - duplex</a:t>
            </a:r>
            <a:endParaRPr lang="en-US" dirty="0"/>
          </a:p>
        </p:txBody>
      </p:sp>
      <p:sp>
        <p:nvSpPr>
          <p:cNvPr id="3" name="Content Placeholder 2"/>
          <p:cNvSpPr>
            <a:spLocks noGrp="1"/>
          </p:cNvSpPr>
          <p:nvPr>
            <p:ph sz="quarter" idx="1"/>
          </p:nvPr>
        </p:nvSpPr>
        <p:spPr>
          <a:xfrm>
            <a:off x="500034" y="1600201"/>
            <a:ext cx="8186766" cy="1828800"/>
          </a:xfrm>
        </p:spPr>
        <p:txBody>
          <a:bodyPr>
            <a:normAutofit/>
          </a:bodyPr>
          <a:lstStyle/>
          <a:p>
            <a:r>
              <a:rPr lang="en-US" sz="2000" dirty="0" smtClean="0"/>
              <a:t>In full-duplex operation signals are transmitted in both directions at the same time. An example of this is an ordinary telephone conversation where it is possible for both people to speak simultaneously. Most modern telecommunications systems use the full-duplex principle, which we call duplex operation for short.</a:t>
            </a:r>
            <a:endParaRPr lang="en-US" sz="2000" dirty="0"/>
          </a:p>
        </p:txBody>
      </p:sp>
      <p:pic>
        <p:nvPicPr>
          <p:cNvPr id="4098" name="Picture 2"/>
          <p:cNvPicPr>
            <a:picLocks noChangeAspect="1" noChangeArrowheads="1"/>
          </p:cNvPicPr>
          <p:nvPr/>
        </p:nvPicPr>
        <p:blipFill>
          <a:blip r:embed="rId2"/>
          <a:srcRect/>
          <a:stretch>
            <a:fillRect/>
          </a:stretch>
        </p:blipFill>
        <p:spPr bwMode="auto">
          <a:xfrm>
            <a:off x="1500166" y="3857628"/>
            <a:ext cx="5944350" cy="1900243"/>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ME" dirty="0" smtClean="0"/>
              <a:t>Words</a:t>
            </a:r>
            <a:endParaRPr lang="en-US" dirty="0"/>
          </a:p>
        </p:txBody>
      </p:sp>
      <p:sp>
        <p:nvSpPr>
          <p:cNvPr id="3" name="Content Placeholder 2"/>
          <p:cNvSpPr>
            <a:spLocks noGrp="1"/>
          </p:cNvSpPr>
          <p:nvPr>
            <p:ph sz="quarter" idx="1"/>
          </p:nvPr>
        </p:nvSpPr>
        <p:spPr/>
        <p:txBody>
          <a:bodyPr>
            <a:normAutofit fontScale="85000" lnSpcReduction="20000"/>
          </a:bodyPr>
          <a:lstStyle/>
          <a:p>
            <a:r>
              <a:rPr lang="en-US" dirty="0" smtClean="0"/>
              <a:t>T</a:t>
            </a:r>
            <a:r>
              <a:rPr lang="sr-Latn-ME" dirty="0" smtClean="0"/>
              <a:t>ransmission – prenos</a:t>
            </a:r>
          </a:p>
          <a:p>
            <a:r>
              <a:rPr lang="sr-Latn-ME" sz="2800" dirty="0" smtClean="0"/>
              <a:t>C</a:t>
            </a:r>
            <a:r>
              <a:rPr lang="en-US" sz="2800" smtClean="0"/>
              <a:t>ontinuously</a:t>
            </a:r>
            <a:r>
              <a:rPr lang="en-US" sz="2800" dirty="0" smtClean="0"/>
              <a:t> </a:t>
            </a:r>
            <a:r>
              <a:rPr lang="en-US" sz="2800" dirty="0" smtClean="0"/>
              <a:t>variable</a:t>
            </a:r>
            <a:r>
              <a:rPr lang="sr-Latn-ME" sz="2800" dirty="0" smtClean="0"/>
              <a:t> </a:t>
            </a:r>
            <a:r>
              <a:rPr lang="sr-Latn-ME" sz="2800" dirty="0" smtClean="0"/>
              <a:t>- neprekidno promjenljiv</a:t>
            </a:r>
          </a:p>
          <a:p>
            <a:r>
              <a:rPr lang="en-US" sz="2800" dirty="0" smtClean="0"/>
              <a:t>H</a:t>
            </a:r>
            <a:r>
              <a:rPr lang="sr-Latn-ME" sz="2800" dirty="0" smtClean="0"/>
              <a:t>andset – slušalica</a:t>
            </a:r>
          </a:p>
          <a:p>
            <a:r>
              <a:rPr lang="en-US" sz="2800" dirty="0" smtClean="0"/>
              <a:t>A</a:t>
            </a:r>
            <a:r>
              <a:rPr lang="sr-Latn-ME" sz="2800" dirty="0" smtClean="0"/>
              <a:t>mplified – pojačan</a:t>
            </a:r>
          </a:p>
          <a:p>
            <a:r>
              <a:rPr lang="en-US" sz="2800" dirty="0" smtClean="0"/>
              <a:t>C</a:t>
            </a:r>
            <a:r>
              <a:rPr lang="sr-Latn-ME" sz="2800" dirty="0" smtClean="0"/>
              <a:t>onstitute – odrediti / sačinjavati</a:t>
            </a:r>
          </a:p>
          <a:p>
            <a:r>
              <a:rPr lang="en-US" sz="2800" dirty="0" smtClean="0"/>
              <a:t>T</a:t>
            </a:r>
            <a:r>
              <a:rPr lang="sr-Latn-ME" sz="2800" dirty="0" smtClean="0"/>
              <a:t>ransmitter - predajnik</a:t>
            </a:r>
          </a:p>
          <a:p>
            <a:r>
              <a:rPr lang="en-US" sz="2800" dirty="0" smtClean="0"/>
              <a:t>R</a:t>
            </a:r>
            <a:r>
              <a:rPr lang="sr-Latn-ME" sz="2800" dirty="0" smtClean="0"/>
              <a:t>eceiver – prijemnik</a:t>
            </a:r>
          </a:p>
          <a:p>
            <a:r>
              <a:rPr lang="en-US" sz="2800" dirty="0" smtClean="0"/>
              <a:t>T</a:t>
            </a:r>
            <a:r>
              <a:rPr lang="sr-Latn-ME" sz="2800" dirty="0" smtClean="0"/>
              <a:t>iming signals – satni signali</a:t>
            </a:r>
          </a:p>
          <a:p>
            <a:r>
              <a:rPr lang="en-US" sz="2800" dirty="0" smtClean="0"/>
              <a:t>S</a:t>
            </a:r>
            <a:r>
              <a:rPr lang="sr-Latn-ME" sz="2800" dirty="0" smtClean="0"/>
              <a:t>ource – izvor</a:t>
            </a:r>
          </a:p>
          <a:p>
            <a:r>
              <a:rPr lang="sr-Latn-ME" sz="2800" dirty="0" smtClean="0"/>
              <a:t>U</a:t>
            </a:r>
            <a:r>
              <a:rPr lang="en-US" sz="2800" dirty="0" err="1" smtClean="0"/>
              <a:t>nidirectional</a:t>
            </a:r>
            <a:r>
              <a:rPr lang="en-US" sz="2800" dirty="0" smtClean="0"/>
              <a:t> </a:t>
            </a:r>
            <a:r>
              <a:rPr lang="sr-Latn-ME" sz="2800" dirty="0" smtClean="0"/>
              <a:t>- </a:t>
            </a:r>
            <a:r>
              <a:rPr lang="en-US" sz="2800" dirty="0" err="1" smtClean="0"/>
              <a:t>jednosmjerno</a:t>
            </a:r>
            <a:r>
              <a:rPr lang="en-US" sz="2800" dirty="0" smtClean="0"/>
              <a:t> </a:t>
            </a:r>
            <a:endParaRPr lang="sr-Latn-ME" sz="2800" dirty="0" smtClean="0"/>
          </a:p>
          <a:p>
            <a:r>
              <a:rPr lang="sr-Latn-ME" sz="2800" dirty="0" smtClean="0"/>
              <a:t>B</a:t>
            </a:r>
            <a:r>
              <a:rPr lang="en-US" sz="2800" dirty="0" err="1" smtClean="0"/>
              <a:t>idirectional</a:t>
            </a:r>
            <a:r>
              <a:rPr lang="en-US" sz="2800" dirty="0" smtClean="0"/>
              <a:t> </a:t>
            </a:r>
            <a:r>
              <a:rPr lang="sr-Latn-ME" sz="2800" dirty="0" smtClean="0"/>
              <a:t>– </a:t>
            </a:r>
            <a:r>
              <a:rPr lang="en-US" sz="2800" dirty="0" err="1" smtClean="0"/>
              <a:t>dvosmjerno</a:t>
            </a:r>
            <a:endParaRPr lang="sr-Latn-ME" sz="2800" dirty="0" smtClean="0"/>
          </a:p>
          <a:p>
            <a:r>
              <a:rPr lang="en-US" sz="2800" dirty="0" smtClean="0"/>
              <a:t>Simultaneously</a:t>
            </a:r>
            <a:r>
              <a:rPr lang="sr-Latn-ME" sz="2800" dirty="0" smtClean="0"/>
              <a:t> - istovremeno</a:t>
            </a:r>
          </a:p>
          <a:p>
            <a:endParaRPr lang="sr-Latn-ME" sz="2800" dirty="0" smtClean="0"/>
          </a:p>
          <a:p>
            <a:endParaRPr lang="sr-Latn-ME" sz="2800" dirty="0" smtClean="0"/>
          </a:p>
          <a:p>
            <a:endParaRPr lang="sr-Latn-ME" sz="2800" dirty="0" smtClean="0"/>
          </a:p>
          <a:p>
            <a:endParaRPr lang="sr-Latn-ME"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n-NO" b="1" dirty="0" smtClean="0"/>
              <a:t>Analog  vs. Digital  transmission</a:t>
            </a:r>
            <a:br>
              <a:rPr lang="nn-NO" b="1" dirty="0" smtClean="0"/>
            </a:br>
            <a:endParaRPr lang="en-US" dirty="0"/>
          </a:p>
        </p:txBody>
      </p:sp>
      <p:sp>
        <p:nvSpPr>
          <p:cNvPr id="3" name="Content Placeholder 2"/>
          <p:cNvSpPr>
            <a:spLocks noGrp="1"/>
          </p:cNvSpPr>
          <p:nvPr>
            <p:ph sz="quarter" idx="1"/>
          </p:nvPr>
        </p:nvSpPr>
        <p:spPr>
          <a:xfrm>
            <a:off x="0" y="928670"/>
            <a:ext cx="9144000" cy="3214710"/>
          </a:xfrm>
        </p:spPr>
        <p:txBody>
          <a:bodyPr>
            <a:normAutofit/>
          </a:bodyPr>
          <a:lstStyle/>
          <a:p>
            <a:r>
              <a:rPr lang="en-US" b="1" dirty="0" smtClean="0"/>
              <a:t>Analog Transmission</a:t>
            </a:r>
          </a:p>
          <a:p>
            <a:r>
              <a:rPr lang="en-US" sz="2400" dirty="0" smtClean="0"/>
              <a:t>An analog wave form (or signal) is characterized by being continuously </a:t>
            </a:r>
            <a:r>
              <a:rPr lang="en-US" sz="2400" dirty="0" smtClean="0"/>
              <a:t>variable</a:t>
            </a:r>
            <a:r>
              <a:rPr lang="sr-Latn-ME" sz="2400" dirty="0" smtClean="0"/>
              <a:t>  </a:t>
            </a:r>
            <a:r>
              <a:rPr lang="en-US" sz="2400" dirty="0" smtClean="0"/>
              <a:t> </a:t>
            </a:r>
            <a:r>
              <a:rPr lang="en-US" sz="2400" dirty="0" smtClean="0"/>
              <a:t>along amplitude and frequency. In the case of telephony, for instance, when you speak into a </a:t>
            </a:r>
            <a:r>
              <a:rPr lang="en-US" sz="2400" dirty="0" smtClean="0"/>
              <a:t>handset, </a:t>
            </a:r>
            <a:r>
              <a:rPr lang="en-US" sz="2400" dirty="0" smtClean="0"/>
              <a:t>there are changes in the air pressure around your mouth. Those changes in air pressure fall onto the handset, where they are </a:t>
            </a:r>
            <a:r>
              <a:rPr lang="en-US" sz="2400" dirty="0" smtClean="0"/>
              <a:t>amplified </a:t>
            </a:r>
            <a:r>
              <a:rPr lang="en-US" sz="2400" dirty="0" smtClean="0"/>
              <a:t>and then converted into current, or voltage fluctuations. Those fluctuations in current are an analog of the actual voice pattern—hence the use of the term </a:t>
            </a:r>
            <a:r>
              <a:rPr lang="en-US" sz="2400" i="1" dirty="0" smtClean="0"/>
              <a:t>analog</a:t>
            </a:r>
            <a:r>
              <a:rPr lang="en-US" sz="2400" dirty="0" smtClean="0"/>
              <a:t> to describe these signals</a:t>
            </a:r>
          </a:p>
          <a:p>
            <a:endParaRPr lang="en-US" dirty="0"/>
          </a:p>
        </p:txBody>
      </p:sp>
      <p:pic>
        <p:nvPicPr>
          <p:cNvPr id="5122" name="Picture 2"/>
          <p:cNvPicPr>
            <a:picLocks noChangeAspect="1" noChangeArrowheads="1"/>
          </p:cNvPicPr>
          <p:nvPr/>
        </p:nvPicPr>
        <p:blipFill>
          <a:blip r:embed="rId2"/>
          <a:srcRect/>
          <a:stretch>
            <a:fillRect/>
          </a:stretch>
        </p:blipFill>
        <p:spPr bwMode="auto">
          <a:xfrm>
            <a:off x="2786050" y="4214818"/>
            <a:ext cx="2857520" cy="2328879"/>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357166"/>
            <a:ext cx="7758138" cy="774720"/>
          </a:xfrm>
        </p:spPr>
        <p:txBody>
          <a:bodyPr/>
          <a:lstStyle/>
          <a:p>
            <a:r>
              <a:rPr lang="en-US" dirty="0" smtClean="0"/>
              <a:t>Digital transmission</a:t>
            </a:r>
            <a:endParaRPr lang="en-US" dirty="0"/>
          </a:p>
        </p:txBody>
      </p:sp>
      <p:sp>
        <p:nvSpPr>
          <p:cNvPr id="3" name="Content Placeholder 2"/>
          <p:cNvSpPr>
            <a:spLocks noGrp="1"/>
          </p:cNvSpPr>
          <p:nvPr>
            <p:ph sz="quarter" idx="1"/>
          </p:nvPr>
        </p:nvSpPr>
        <p:spPr>
          <a:xfrm>
            <a:off x="0" y="1357298"/>
            <a:ext cx="9144000" cy="2928958"/>
          </a:xfrm>
        </p:spPr>
        <p:txBody>
          <a:bodyPr/>
          <a:lstStyle/>
          <a:p>
            <a:r>
              <a:rPr lang="en-US" dirty="0" smtClean="0"/>
              <a:t>Digital </a:t>
            </a:r>
            <a:r>
              <a:rPr lang="en-US" dirty="0" smtClean="0"/>
              <a:t>transmission </a:t>
            </a:r>
            <a:r>
              <a:rPr lang="en-US" dirty="0" smtClean="0"/>
              <a:t>is quite different from analog transmission. For one thing, the signal is much simpler. Rather than being a continuously variable wave form, it is a series of discrete pulses, representing one bits and zero bits (see Figure 2.10). Each computer uses a coding scheme that defines what combinations of ones and zeros constitute all the characters in a character set (that is, lowercase letters, uppercase letters, punctuation marks, digits, keyboard control functions).</a:t>
            </a:r>
            <a:endParaRPr lang="en-US" dirty="0"/>
          </a:p>
        </p:txBody>
      </p:sp>
      <p:pic>
        <p:nvPicPr>
          <p:cNvPr id="6146" name="Picture 2"/>
          <p:cNvPicPr>
            <a:picLocks noChangeAspect="1" noChangeArrowheads="1"/>
          </p:cNvPicPr>
          <p:nvPr/>
        </p:nvPicPr>
        <p:blipFill>
          <a:blip r:embed="rId2"/>
          <a:srcRect/>
          <a:stretch>
            <a:fillRect/>
          </a:stretch>
        </p:blipFill>
        <p:spPr bwMode="auto">
          <a:xfrm>
            <a:off x="1857356" y="4429132"/>
            <a:ext cx="5053669" cy="2038353"/>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14290"/>
            <a:ext cx="7715304" cy="928694"/>
          </a:xfrm>
        </p:spPr>
        <p:txBody>
          <a:bodyPr>
            <a:normAutofit fontScale="90000"/>
          </a:bodyPr>
          <a:lstStyle/>
          <a:p>
            <a:r>
              <a:rPr lang="en-US" dirty="0" smtClean="0"/>
              <a:t>Synchronous and asynchronous transmission</a:t>
            </a:r>
            <a:endParaRPr lang="en-US" dirty="0"/>
          </a:p>
        </p:txBody>
      </p:sp>
      <p:sp>
        <p:nvSpPr>
          <p:cNvPr id="3" name="Content Placeholder 2"/>
          <p:cNvSpPr>
            <a:spLocks noGrp="1"/>
          </p:cNvSpPr>
          <p:nvPr>
            <p:ph sz="quarter" idx="1"/>
          </p:nvPr>
        </p:nvSpPr>
        <p:spPr>
          <a:xfrm>
            <a:off x="428596" y="1214422"/>
            <a:ext cx="8286808" cy="4052902"/>
          </a:xfrm>
        </p:spPr>
        <p:txBody>
          <a:bodyPr>
            <a:normAutofit/>
          </a:bodyPr>
          <a:lstStyle/>
          <a:p>
            <a:pPr>
              <a:buNone/>
            </a:pPr>
            <a:r>
              <a:rPr lang="en-US" b="1" dirty="0" smtClean="0"/>
              <a:t>What </a:t>
            </a:r>
            <a:r>
              <a:rPr lang="en-US" b="1" dirty="0"/>
              <a:t>is Synchronous Transmission</a:t>
            </a:r>
            <a:r>
              <a:rPr lang="en-US" b="1" dirty="0" smtClean="0"/>
              <a:t>?</a:t>
            </a:r>
            <a:endParaRPr lang="en-US" dirty="0" smtClean="0"/>
          </a:p>
          <a:p>
            <a:r>
              <a:rPr lang="en-US" dirty="0" smtClean="0"/>
              <a:t>Synchronous </a:t>
            </a:r>
            <a:r>
              <a:rPr lang="en-US" dirty="0"/>
              <a:t>data transmission is a data transfer method in which is a continuous stream of data signals accompanied by timing signals. It helps to ensure that the transmitter and the receiver are synchronized with each other.</a:t>
            </a:r>
          </a:p>
          <a:p>
            <a:r>
              <a:rPr lang="en-US" dirty="0"/>
              <a:t>This communication </a:t>
            </a:r>
            <a:r>
              <a:rPr lang="en-US" dirty="0" smtClean="0"/>
              <a:t>method </a:t>
            </a:r>
            <a:r>
              <a:rPr lang="en-US" dirty="0"/>
              <a:t>is mostly used when large amounts of data needs to be transferred from one location to the other.</a:t>
            </a:r>
          </a:p>
          <a:p>
            <a:endParaRPr lang="en-US" dirty="0"/>
          </a:p>
        </p:txBody>
      </p:sp>
      <p:pic>
        <p:nvPicPr>
          <p:cNvPr id="1026" name="Picture 2"/>
          <p:cNvPicPr>
            <a:picLocks noChangeAspect="1" noChangeArrowheads="1"/>
          </p:cNvPicPr>
          <p:nvPr/>
        </p:nvPicPr>
        <p:blipFill>
          <a:blip r:embed="rId2"/>
          <a:srcRect/>
          <a:stretch>
            <a:fillRect/>
          </a:stretch>
        </p:blipFill>
        <p:spPr bwMode="auto">
          <a:xfrm>
            <a:off x="1500166" y="4357694"/>
            <a:ext cx="5553075" cy="2352675"/>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What is Asynchronous Transmission?</a:t>
            </a:r>
            <a:br>
              <a:rPr lang="en-US" b="1" dirty="0"/>
            </a:br>
            <a:endParaRPr lang="en-US" dirty="0"/>
          </a:p>
        </p:txBody>
      </p:sp>
      <p:sp>
        <p:nvSpPr>
          <p:cNvPr id="3" name="Content Placeholder 2"/>
          <p:cNvSpPr>
            <a:spLocks noGrp="1"/>
          </p:cNvSpPr>
          <p:nvPr>
            <p:ph sz="quarter" idx="1"/>
          </p:nvPr>
        </p:nvSpPr>
        <p:spPr>
          <a:xfrm>
            <a:off x="0" y="857232"/>
            <a:ext cx="9144000" cy="3714776"/>
          </a:xfrm>
        </p:spPr>
        <p:txBody>
          <a:bodyPr>
            <a:normAutofit fontScale="92500"/>
          </a:bodyPr>
          <a:lstStyle/>
          <a:p>
            <a:r>
              <a:rPr lang="en-US" dirty="0"/>
              <a:t>Asynchronous Transmission is also known as start/stop transmission, </a:t>
            </a:r>
            <a:r>
              <a:rPr lang="en-US" dirty="0" smtClean="0"/>
              <a:t>in which the data is transmitted as a continuous stream of bytes separated by start and stop bits.</a:t>
            </a:r>
            <a:endParaRPr lang="en-US" dirty="0"/>
          </a:p>
          <a:p>
            <a:r>
              <a:rPr lang="en-US" dirty="0" smtClean="0"/>
              <a:t>In asynchronous communication, only about 80 percent of the transmitted bits actually contain data, while the other 20 percent contain signaling information in the form of start and stop bits. Each data frame starts with a start bit and ends with a stop bit, with data bits in between. When the receiving station receives a start bit, it knows that pure data will follow. When a stop bit is received, it knows the data frame has ended and waits for the next one.</a:t>
            </a:r>
            <a:endParaRPr lang="en-US" dirty="0"/>
          </a:p>
        </p:txBody>
      </p:sp>
      <p:pic>
        <p:nvPicPr>
          <p:cNvPr id="2050" name="Picture 2"/>
          <p:cNvPicPr>
            <a:picLocks noChangeAspect="1" noChangeArrowheads="1"/>
          </p:cNvPicPr>
          <p:nvPr/>
        </p:nvPicPr>
        <p:blipFill>
          <a:blip r:embed="rId2"/>
          <a:srcRect/>
          <a:stretch>
            <a:fillRect/>
          </a:stretch>
        </p:blipFill>
        <p:spPr bwMode="auto">
          <a:xfrm>
            <a:off x="1428728" y="4390539"/>
            <a:ext cx="5857916" cy="2304263"/>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85728"/>
            <a:ext cx="8258204" cy="1131910"/>
          </a:xfrm>
        </p:spPr>
        <p:txBody>
          <a:bodyPr>
            <a:normAutofit fontScale="90000"/>
          </a:bodyPr>
          <a:lstStyle/>
          <a:p>
            <a:r>
              <a:rPr lang="en-US" b="1" dirty="0" smtClean="0"/>
              <a:t>KEY DIFFERENCES:</a:t>
            </a:r>
            <a:br>
              <a:rPr lang="en-US" b="1" dirty="0" smtClean="0"/>
            </a:br>
            <a:endParaRPr lang="en-US" dirty="0"/>
          </a:p>
        </p:txBody>
      </p:sp>
      <p:sp>
        <p:nvSpPr>
          <p:cNvPr id="3" name="Content Placeholder 2"/>
          <p:cNvSpPr>
            <a:spLocks noGrp="1"/>
          </p:cNvSpPr>
          <p:nvPr>
            <p:ph sz="quarter" idx="1"/>
          </p:nvPr>
        </p:nvSpPr>
        <p:spPr>
          <a:xfrm>
            <a:off x="285720" y="1447800"/>
            <a:ext cx="8401080" cy="5195910"/>
          </a:xfrm>
        </p:spPr>
        <p:txBody>
          <a:bodyPr>
            <a:normAutofit fontScale="92500" lnSpcReduction="20000"/>
          </a:bodyPr>
          <a:lstStyle/>
          <a:p>
            <a:r>
              <a:rPr lang="en-US" dirty="0" smtClean="0"/>
              <a:t>Synchronous is a data transfer method in which a continuous stream of data signals is accompanied by timing </a:t>
            </a:r>
            <a:r>
              <a:rPr lang="en-US" dirty="0" smtClean="0"/>
              <a:t>signals</a:t>
            </a:r>
            <a:r>
              <a:rPr lang="sr-Latn-ME" dirty="0" smtClean="0"/>
              <a:t>. In</a:t>
            </a:r>
            <a:r>
              <a:rPr lang="en-US" dirty="0" smtClean="0"/>
              <a:t> </a:t>
            </a:r>
            <a:r>
              <a:rPr lang="en-US" dirty="0" smtClean="0"/>
              <a:t>Asynchronous data transmission is a data transfer method in which the sender and the receiver use the flow control method.</a:t>
            </a:r>
          </a:p>
          <a:p>
            <a:r>
              <a:rPr lang="en-US" dirty="0" smtClean="0"/>
              <a:t>In, synchronous transmission method users need to wait until it sending finishes before getting a response from the server. On the contrary, Asynchronous transmission method users do not have to wait until sending completes before receiving a response from the server.</a:t>
            </a:r>
          </a:p>
          <a:p>
            <a:r>
              <a:rPr lang="en-US" dirty="0" smtClean="0"/>
              <a:t>Synchronous Transmission sends data in the form of blocks or frames while Asynchronous Transmission send data in the form of character or byte.</a:t>
            </a:r>
          </a:p>
          <a:p>
            <a:r>
              <a:rPr lang="en-US" dirty="0" smtClean="0"/>
              <a:t>Synchronous Transmission is fast. On the other hand, Asynchronous transmission method is slow.</a:t>
            </a:r>
          </a:p>
          <a:p>
            <a:r>
              <a:rPr lang="en-US" dirty="0" smtClean="0"/>
              <a:t>Synchronous Transmission is costly </a:t>
            </a:r>
            <a:r>
              <a:rPr lang="sr-Latn-ME" dirty="0" smtClean="0"/>
              <a:t>and</a:t>
            </a:r>
            <a:r>
              <a:rPr lang="en-US" dirty="0" smtClean="0"/>
              <a:t> </a:t>
            </a:r>
            <a:r>
              <a:rPr lang="en-US" dirty="0" smtClean="0"/>
              <a:t>Asynchronous Transmission is economical.</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Simplex, Half-Duplex, and Full-Duplex Communication </a:t>
            </a:r>
            <a:endParaRPr lang="en-US" dirty="0"/>
          </a:p>
        </p:txBody>
      </p:sp>
      <p:sp>
        <p:nvSpPr>
          <p:cNvPr id="3" name="Content Placeholder 2"/>
          <p:cNvSpPr>
            <a:spLocks noGrp="1"/>
          </p:cNvSpPr>
          <p:nvPr>
            <p:ph sz="quarter" idx="1"/>
          </p:nvPr>
        </p:nvSpPr>
        <p:spPr>
          <a:xfrm>
            <a:off x="0" y="1571612"/>
            <a:ext cx="9144000" cy="5072098"/>
          </a:xfrm>
        </p:spPr>
        <p:txBody>
          <a:bodyPr>
            <a:normAutofit/>
          </a:bodyPr>
          <a:lstStyle/>
          <a:p>
            <a:pPr>
              <a:buNone/>
            </a:pPr>
            <a:endParaRPr lang="en-US" sz="2800" dirty="0" smtClean="0"/>
          </a:p>
          <a:p>
            <a:pPr>
              <a:buNone/>
            </a:pPr>
            <a:r>
              <a:rPr lang="en-US" sz="2800" dirty="0" smtClean="0"/>
              <a:t>In telecommunications systems the transmission of information may be </a:t>
            </a:r>
            <a:r>
              <a:rPr lang="en-US" sz="2800" dirty="0" smtClean="0"/>
              <a:t>unidirectional</a:t>
            </a:r>
            <a:r>
              <a:rPr lang="sr-Latn-ME" sz="2800" dirty="0" smtClean="0"/>
              <a:t> </a:t>
            </a:r>
            <a:r>
              <a:rPr lang="en-US" sz="2800" dirty="0" smtClean="0"/>
              <a:t>or </a:t>
            </a:r>
            <a:r>
              <a:rPr lang="en-US" sz="2800" dirty="0" err="1" smtClean="0"/>
              <a:t>bidirectiona</a:t>
            </a:r>
            <a:r>
              <a:rPr lang="sr-Latn-ME" sz="2800" dirty="0" smtClean="0"/>
              <a:t>l</a:t>
            </a:r>
            <a:r>
              <a:rPr lang="en-US" sz="2800" dirty="0" smtClean="0"/>
              <a:t>. </a:t>
            </a:r>
            <a:r>
              <a:rPr lang="en-US" sz="2800" dirty="0" smtClean="0"/>
              <a:t>The unidirectional systems that transmit in one direction only are called simplex, and the bidirectional systems that are able to transmit in both directions are called duplex systems. We can implement bidirectional information transfer with half- or full-duplex transmission as shown in the next slide</a:t>
            </a:r>
            <a:endParaRPr lang="en-US"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Grp="1" noChangeAspect="1" noChangeArrowheads="1"/>
          </p:cNvPicPr>
          <p:nvPr>
            <p:ph sz="quarter" idx="1"/>
          </p:nvPr>
        </p:nvPicPr>
        <p:blipFill>
          <a:blip r:embed="rId2"/>
          <a:srcRect/>
          <a:stretch>
            <a:fillRect/>
          </a:stretch>
        </p:blipFill>
        <p:spPr bwMode="auto">
          <a:xfrm>
            <a:off x="428596" y="1142984"/>
            <a:ext cx="8380798" cy="4178887"/>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Simplex</a:t>
            </a:r>
            <a:endParaRPr lang="en-US" dirty="0"/>
          </a:p>
        </p:txBody>
      </p:sp>
      <p:sp>
        <p:nvSpPr>
          <p:cNvPr id="3" name="Content Placeholder 2"/>
          <p:cNvSpPr>
            <a:spLocks noGrp="1"/>
          </p:cNvSpPr>
          <p:nvPr>
            <p:ph sz="quarter" idx="1"/>
          </p:nvPr>
        </p:nvSpPr>
        <p:spPr>
          <a:xfrm>
            <a:off x="214282" y="1600200"/>
            <a:ext cx="8572560" cy="2114552"/>
          </a:xfrm>
        </p:spPr>
        <p:txBody>
          <a:bodyPr>
            <a:normAutofit/>
          </a:bodyPr>
          <a:lstStyle/>
          <a:p>
            <a:r>
              <a:rPr lang="en-US" sz="2400" dirty="0" smtClean="0"/>
              <a:t>In simplex operation the signal is transmitted in one direction only. An example of this principle is broadcast television, where TV signals are sent from a transmitter to TV sets only and not in the other direction</a:t>
            </a:r>
            <a:r>
              <a:rPr lang="en-US" sz="2400" dirty="0" smtClean="0"/>
              <a:t>.</a:t>
            </a:r>
            <a:endParaRPr lang="en-US" sz="2400" dirty="0"/>
          </a:p>
        </p:txBody>
      </p:sp>
      <p:pic>
        <p:nvPicPr>
          <p:cNvPr id="2050" name="Picture 2"/>
          <p:cNvPicPr>
            <a:picLocks noChangeAspect="1" noChangeArrowheads="1"/>
          </p:cNvPicPr>
          <p:nvPr/>
        </p:nvPicPr>
        <p:blipFill>
          <a:blip r:embed="rId2"/>
          <a:srcRect/>
          <a:stretch>
            <a:fillRect/>
          </a:stretch>
        </p:blipFill>
        <p:spPr bwMode="auto">
          <a:xfrm>
            <a:off x="1643042" y="4357694"/>
            <a:ext cx="5651516" cy="1428754"/>
          </a:xfrm>
          <a:prstGeom prst="rect">
            <a:avLst/>
          </a:prstGeom>
          <a:noFill/>
          <a:ln w="9525">
            <a:noFill/>
            <a:miter lim="800000"/>
            <a:headEnd/>
            <a:tailEnd/>
          </a:ln>
          <a:effec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166</TotalTime>
  <Words>779</Words>
  <Application>Microsoft Office PowerPoint</Application>
  <PresentationFormat>On-screen Show (4:3)</PresentationFormat>
  <Paragraphs>44</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Equity</vt:lpstr>
      <vt:lpstr>Types of transmission</vt:lpstr>
      <vt:lpstr>Analog  vs. Digital  transmission </vt:lpstr>
      <vt:lpstr>Digital transmission</vt:lpstr>
      <vt:lpstr>Synchronous and asynchronous transmission</vt:lpstr>
      <vt:lpstr>What is Asynchronous Transmission? </vt:lpstr>
      <vt:lpstr>KEY DIFFERENCES: </vt:lpstr>
      <vt:lpstr>Simplex, Half-Duplex, and Full-Duplex Communication </vt:lpstr>
      <vt:lpstr>Slide 8</vt:lpstr>
      <vt:lpstr>Simplex</vt:lpstr>
      <vt:lpstr>Half-duplex</vt:lpstr>
      <vt:lpstr>Full - duplex</vt:lpstr>
      <vt:lpstr>Words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Dell</dc:creator>
  <cp:lastModifiedBy>Dell</cp:lastModifiedBy>
  <cp:revision>21</cp:revision>
  <dcterms:created xsi:type="dcterms:W3CDTF">2021-12-06T18:45:04Z</dcterms:created>
  <dcterms:modified xsi:type="dcterms:W3CDTF">2021-12-24T07:09:11Z</dcterms:modified>
</cp:coreProperties>
</file>