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9843603" cy="2677648"/>
          </a:xfrm>
        </p:spPr>
        <p:txBody>
          <a:bodyPr/>
          <a:lstStyle/>
          <a:p>
            <a:r>
              <a:rPr lang="sr-Latn-CS" dirty="0" smtClean="0"/>
              <a:t>JEZICI </a:t>
            </a:r>
            <a:r>
              <a:rPr lang="en-US"/>
              <a:t>Z</a:t>
            </a:r>
            <a:r>
              <a:rPr lang="sr-Latn-CS" smtClean="0"/>
              <a:t>A </a:t>
            </a:r>
            <a:r>
              <a:rPr lang="sr-Latn-CS" dirty="0" smtClean="0"/>
              <a:t>RAD SA BAZAMA PODATAKA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10384515" cy="861420"/>
          </a:xfrm>
        </p:spPr>
        <p:txBody>
          <a:bodyPr>
            <a:normAutofit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4955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j</a:t>
            </a:r>
            <a:r>
              <a:rPr lang="sr-Latn-CS" dirty="0" smtClean="0"/>
              <a:t>ezici za rad sa bazama podataka -</a:t>
            </a:r>
            <a:r>
              <a:rPr lang="sr-Latn-CS" b="1" dirty="0" smtClean="0">
                <a:solidFill>
                  <a:srgbClr val="FF0000"/>
                </a:solidFill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77" y="2331076"/>
            <a:ext cx="10934162" cy="4121239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Latn-C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između korisnika i aplikacije odnosno DBMS (database managment system)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odvija pomoću posebnih jezika,čija se podjela ustalila jos 80-tih godina prošlog vijeka.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sadašnjim uslovima i trendovima, takva podjela je u neku ruku zastarjela ali se i dalje može uzeti kao referentna u teorijskom opisu načina funkcionisanja komunikacije između korisnika i DBMS.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podjelu koja će biti izložena u nastavku prezentacije,treba dodati i to da se u modernim aplikacijama jezici koji će biti navedeni u podjeli nalaze </a:t>
            </a:r>
            <a:r>
              <a:rPr lang="sr-Latn-C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INTEGRISANI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u jedinstven </a:t>
            </a:r>
            <a:r>
              <a:rPr lang="sr-Latn-C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strukturni upitni jezik tzv. SQL (structured query languague)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koji dalje može biti integrisan u neki </a:t>
            </a:r>
            <a:r>
              <a:rPr lang="sr-Latn-C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OOP (OBJEKTNO ORIJENTISANI PROGRAMSKI JEZIK)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tj. u neki moderni oop novije generacije kao sto su PHP,JAVA,C#,PYTHON i sl.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4447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jezici za rad sa bazama podataka </a:t>
            </a:r>
            <a:r>
              <a:rPr lang="sr-Latn-CS" dirty="0" smtClean="0"/>
              <a:t>-</a:t>
            </a:r>
            <a:r>
              <a:rPr lang="sr-Latn-CS" b="1" dirty="0" smtClean="0">
                <a:solidFill>
                  <a:srgbClr val="FF0000"/>
                </a:solidFill>
              </a:rPr>
              <a:t>podjela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550" y="2472744"/>
            <a:ext cx="11191740" cy="438525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Jezik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opis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podataka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(Data Description Language - DDL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sr-Latn-C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spcBef>
                <a:spcPts val="1200"/>
              </a:spcBef>
              <a:buNone/>
            </a:pPr>
            <a:r>
              <a:rPr lang="en-US" sz="2400" b="1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Služi</a:t>
            </a:r>
            <a:r>
              <a:rPr lang="en-US" sz="24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r-Latn-CS" sz="24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dizajneru BP ili administratoru </a:t>
            </a:r>
            <a:r>
              <a:rPr lang="en-US" sz="24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u </a:t>
            </a:r>
            <a:r>
              <a:rPr lang="en-US" sz="2400" b="1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svrhu</a:t>
            </a:r>
            <a:r>
              <a:rPr lang="en-US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zapisivanja</a:t>
            </a:r>
            <a:r>
              <a:rPr lang="en-US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šeme</a:t>
            </a:r>
            <a:r>
              <a:rPr lang="en-US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ili</a:t>
            </a:r>
            <a:r>
              <a:rPr lang="en-US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pogleda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Dakle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tim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jezikom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definišemo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podatke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veze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među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podacima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to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na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logičkom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nivou</a:t>
            </a:r>
            <a:r>
              <a:rPr lang="en-US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sr-Latn-CS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Postoji</a:t>
            </a:r>
            <a:r>
              <a:rPr lang="en-US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posebna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varijanta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jezika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za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šemu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a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posebna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za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poglede</a:t>
            </a:r>
            <a:r>
              <a:rPr lang="sr-Latn-CS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Naredbe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DDL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obično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pods</a:t>
            </a:r>
            <a:r>
              <a:rPr lang="sr-Latn-CS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j</a:t>
            </a:r>
            <a:r>
              <a:rPr lang="en-US" sz="24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ećaju</a:t>
            </a:r>
            <a:r>
              <a:rPr lang="en-US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na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naredbe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za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definisanje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složenih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tipova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podataka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jezicima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poput</a:t>
            </a:r>
            <a:r>
              <a:rPr lang="en-US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C, </a:t>
            </a:r>
            <a:r>
              <a:rPr lang="en-US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Pascal</a:t>
            </a:r>
            <a:r>
              <a:rPr lang="sr-Latn-CS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i sl</a:t>
            </a:r>
            <a:r>
              <a:rPr lang="en-US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491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jezici za rad sa bazama podataka </a:t>
            </a:r>
            <a:r>
              <a:rPr lang="sr-Latn-CS" dirty="0" smtClean="0"/>
              <a:t>-</a:t>
            </a:r>
            <a:r>
              <a:rPr lang="sr-Latn-CS" b="1" dirty="0" smtClean="0">
                <a:solidFill>
                  <a:srgbClr val="FF0000"/>
                </a:solidFill>
              </a:rPr>
              <a:t>podjela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6" y="2603499"/>
            <a:ext cx="11333408" cy="410639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800" b="1" dirty="0" err="1" smtClean="0">
                <a:solidFill>
                  <a:srgbClr val="FF0000"/>
                </a:solidFill>
              </a:rPr>
              <a:t>Jezik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za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manipulisanje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podacima</a:t>
            </a:r>
            <a:r>
              <a:rPr lang="en-US" sz="2800" b="1" dirty="0">
                <a:solidFill>
                  <a:srgbClr val="FF0000"/>
                </a:solidFill>
              </a:rPr>
              <a:t> (Data Manipulation Language - DML</a:t>
            </a:r>
            <a:r>
              <a:rPr lang="en-US" sz="2800" b="1" dirty="0" smtClean="0">
                <a:solidFill>
                  <a:srgbClr val="FF0000"/>
                </a:solidFill>
              </a:rPr>
              <a:t>).</a:t>
            </a:r>
            <a:endParaRPr lang="sr-Latn-CS" sz="2800" b="1" dirty="0" smtClean="0">
              <a:solidFill>
                <a:srgbClr val="FF0000"/>
              </a:solidFill>
            </a:endParaRPr>
          </a:p>
          <a:p>
            <a:pPr marL="400050" lvl="1" indent="0">
              <a:spcBef>
                <a:spcPts val="1200"/>
              </a:spcBef>
              <a:buNone/>
            </a:pP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programeru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uspostavljanje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veze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 aplikacije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baze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C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spcBef>
                <a:spcPts val="1200"/>
              </a:spcBef>
              <a:buNone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Naredbe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DML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omogućuju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razne vrste upita nad bazom i manipulaciju podacima koji su u bazi ili koji tek trebaju biti unijeti u nju.T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operacije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mogu se kretati od nekih jednostavnijih kao što su tzv. </a:t>
            </a:r>
            <a:r>
              <a:rPr lang="sr-Latn-C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CRUD (create,read,update,delete)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tj.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reiranje,čitanje tj. selektovanje podataka iz BP,ažuriranje,brisanje istih, pa do komplikovanijih operacija i rada sa podacima u BP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U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nekim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softverskim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paketima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DML je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zapravo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već definisan unutar samog softverskog alata u obliku raznih ,već gotovih potprograma koji korisnicku omogućavaju jednostavniji i prijatniji rad sa BP.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425984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jezici za rad sa bazama podataka </a:t>
            </a:r>
            <a:r>
              <a:rPr lang="sr-Latn-CS" dirty="0" smtClean="0"/>
              <a:t>-</a:t>
            </a:r>
            <a:r>
              <a:rPr lang="sr-Latn-CS" b="1" dirty="0" smtClean="0">
                <a:solidFill>
                  <a:srgbClr val="FF0000"/>
                </a:solidFill>
              </a:rPr>
              <a:t>podjela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76" y="2434107"/>
            <a:ext cx="11269014" cy="4211392"/>
          </a:xfrm>
        </p:spPr>
        <p:txBody>
          <a:bodyPr/>
          <a:lstStyle/>
          <a:p>
            <a:pPr>
              <a:buFont typeface="+mj-lt"/>
              <a:buAutoNum type="arabicPeriod" startAt="3"/>
            </a:pPr>
            <a:r>
              <a:rPr lang="en-US" sz="2800" b="1" dirty="0" err="1">
                <a:solidFill>
                  <a:srgbClr val="FF0000"/>
                </a:solidFill>
              </a:rPr>
              <a:t>Jezik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za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postavljanje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upita</a:t>
            </a:r>
            <a:r>
              <a:rPr lang="en-US" sz="2800" b="1" dirty="0">
                <a:solidFill>
                  <a:srgbClr val="FF0000"/>
                </a:solidFill>
              </a:rPr>
              <a:t> (Query Language - QL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r>
              <a:rPr lang="en-US" sz="2800" dirty="0" smtClean="0"/>
              <a:t>.</a:t>
            </a:r>
            <a:endParaRPr lang="sr-Latn-CS" sz="2800" dirty="0" smtClean="0"/>
          </a:p>
          <a:p>
            <a:pPr marL="400050" lvl="1" indent="0">
              <a:spcBef>
                <a:spcPts val="1200"/>
              </a:spcBef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Služi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krajnjem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korisniku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BP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interaktivno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pretraživanje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 je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jezik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koji u svojoj sintaksi podsjeća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govorni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engleski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jezik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Naredbe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takve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definišu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rezultat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želimo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dobijemo ali ne i sam način na koji ćemo doći do traženog rješenja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5761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/>
              <a:t>jezici za rad sa bazama podataka </a:t>
            </a:r>
            <a:r>
              <a:rPr lang="sr-Latn-CS" dirty="0" smtClean="0"/>
              <a:t>–</a:t>
            </a:r>
            <a:r>
              <a:rPr lang="sr-Latn-CS" b="1" dirty="0" smtClean="0">
                <a:solidFill>
                  <a:srgbClr val="FF0000"/>
                </a:solidFill>
              </a:rPr>
              <a:t>integrisani jezik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19" y="2318197"/>
            <a:ext cx="11397802" cy="4353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C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Treba naglasiti da sva tri gore navedena jezika imaju svoju integrisanu formu, već pomenuti SQL(structured query languague)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.To je univerzalni jezik za rad sa relacionim bazama podataka.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služi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definisanje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podataka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razne vrste upita nad njima.Ovaj jezik se moze pojaviti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metnut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aplikacione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Treba napomenuti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gore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spomenut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vrste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jezika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programski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jezici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Dakle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jezici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nužni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bi se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povezali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bazom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dovoljni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razvoj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aplikacija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nešto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podacima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baze.</a:t>
            </a:r>
          </a:p>
          <a:p>
            <a:pPr marL="0" indent="0">
              <a:buNone/>
            </a:pP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to koristimo,već definisane funkcije,ili klase iz nekoga savremenog programskog jezika u koje ubacujemo sql upite i kasnije  je lako izvršiti obradu povratnih rezultata.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0941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/>
              <a:t>jezici za rad sa bazama podataka </a:t>
            </a:r>
            <a:r>
              <a:rPr lang="sr-Latn-CS" dirty="0" smtClean="0"/>
              <a:t>–</a:t>
            </a:r>
            <a:r>
              <a:rPr lang="sr-Latn-CS" b="1" dirty="0" smtClean="0">
                <a:solidFill>
                  <a:srgbClr val="FF0000"/>
                </a:solidFill>
              </a:rPr>
              <a:t>softverski gotovi alati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720" y="2603500"/>
            <a:ext cx="1970467" cy="3416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CS" sz="2400" b="1" dirty="0" smtClean="0">
                <a:solidFill>
                  <a:srgbClr val="FF0000"/>
                </a:solidFill>
              </a:rPr>
              <a:t>U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sr-Latn-CS" sz="2400" b="1" dirty="0" smtClean="0">
                <a:solidFill>
                  <a:srgbClr val="FF0000"/>
                </a:solidFill>
              </a:rPr>
              <a:t>tabeli je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prikaz</a:t>
            </a:r>
            <a:r>
              <a:rPr lang="sr-Latn-CS" sz="2400" b="1" dirty="0" smtClean="0">
                <a:solidFill>
                  <a:srgbClr val="FF0000"/>
                </a:solidFill>
              </a:rPr>
              <a:t>ano par </a:t>
            </a:r>
            <a:r>
              <a:rPr lang="en-US" sz="2400" b="1" dirty="0" err="1" smtClean="0">
                <a:solidFill>
                  <a:srgbClr val="FF0000"/>
                </a:solidFill>
              </a:rPr>
              <a:t>softver</a:t>
            </a:r>
            <a:r>
              <a:rPr lang="sr-Latn-CS" sz="2400" b="1" dirty="0" smtClean="0">
                <a:solidFill>
                  <a:srgbClr val="FF0000"/>
                </a:solidFill>
              </a:rPr>
              <a:t>skih paketa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koj</a:t>
            </a:r>
            <a:r>
              <a:rPr lang="sr-Latn-CS" sz="2400" b="1" dirty="0">
                <a:solidFill>
                  <a:srgbClr val="FF0000"/>
                </a:solidFill>
              </a:rPr>
              <a:t>i</a:t>
            </a:r>
            <a:r>
              <a:rPr lang="en-US" sz="2400" b="1" smtClean="0">
                <a:solidFill>
                  <a:srgbClr val="FF0000"/>
                </a:solidFill>
              </a:rPr>
              <a:t> </a:t>
            </a:r>
            <a:r>
              <a:rPr lang="sr-Latn-CS" sz="2400" b="1" dirty="0" smtClean="0">
                <a:solidFill>
                  <a:srgbClr val="FF0000"/>
                </a:solidFill>
              </a:rPr>
              <a:t>se koristi u radu sa bazama podataka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1337494680"/>
              </p:ext>
            </p:extLst>
          </p:nvPr>
        </p:nvGraphicFramePr>
        <p:xfrm>
          <a:off x="2339661" y="2266681"/>
          <a:ext cx="9852339" cy="4652975"/>
        </p:xfrm>
        <a:graphic>
          <a:graphicData uri="http://schemas.openxmlformats.org/drawingml/2006/table">
            <a:tbl>
              <a:tblPr/>
              <a:tblGrid>
                <a:gridCol w="2659372"/>
                <a:gridCol w="1950204"/>
                <a:gridCol w="3621812"/>
                <a:gridCol w="1620951"/>
              </a:tblGrid>
              <a:tr h="183653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Proizvođač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Produkt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Operativni sistem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Jezici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IBM Corporation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DB2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Linmt, UNIX (razni),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SQL,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MS Windows NT/2000/XP,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COBOL,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VMS, MVS, VM, OS/400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Java, . ..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Oracle Corporation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Orajfle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MS Windows (razni).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SQL,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Mac OS, UNIX (razni),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Java 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Linmt i drugi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drugi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IBM Corporation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Informix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UNIX (razni), Linux,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SQL,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 marL="889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(prije : Informbc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MS Windows NT/2000/XP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Java 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 marL="889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Software Inc.)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drugi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 marL="889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Microsoft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MS SQL Server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MS Windows NT/2DQ0/XP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SQL,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C+ + . ...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 marL="889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MySQL AB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MySQL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Linmc, UNIX (razni),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SQL,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MS Windows (razni). Mac OS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C, PHP. ...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 marL="889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Sybase Inc.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Svbase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MS Windows NT/2000, OS/2,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SQL,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SQL Server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Mac, UNIX (razni). UNIXWare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COBOL,  ...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Hewlet.t Packard Co.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Allbase/SQL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UNIX (HP-UX)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SQL.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4GL,  </a:t>
                      </a:r>
                      <a:r>
                        <a:rPr lang="en-US" sz="1200" i="1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Arial" panose="020B0604020202020204" pitchFamily="34" charset="0"/>
                        </a:rPr>
                        <a:t>C,  ...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Cincom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Supra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MS Window£ NT/2000, Linux,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SQL,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 marL="889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System£ Inc.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UNIX (razni). VMS. MVS, VM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COBOL,  ...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 marL="889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Microsoft Corporation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MS Access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MS Windows (razni)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Access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Basic,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SQL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89758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</TotalTime>
  <Words>768</Words>
  <Application>Microsoft Office PowerPoint</Application>
  <PresentationFormat>Custom</PresentationFormat>
  <Paragraphs>121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JEZICI ZA RAD SA BAZAMA PODATAKA</vt:lpstr>
      <vt:lpstr>jezici za rad sa bazama podataka -uvod</vt:lpstr>
      <vt:lpstr>jezici za rad sa bazama podataka -podjela</vt:lpstr>
      <vt:lpstr>jezici za rad sa bazama podataka -podjela</vt:lpstr>
      <vt:lpstr>jezici za rad sa bazama podataka -podjela</vt:lpstr>
      <vt:lpstr>jezici za rad sa bazama podataka –integrisani jezik</vt:lpstr>
      <vt:lpstr>jezici za rad sa bazama podataka –softverski gotovi alati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JEZICI SA RAD SA BAZAMA PODATAKA</dc:title>
  <dc:creator>Windows User</dc:creator>
  <cp:lastModifiedBy>Dragica</cp:lastModifiedBy>
  <cp:revision>15</cp:revision>
  <dcterms:created xsi:type="dcterms:W3CDTF">2018-11-15T16:01:48Z</dcterms:created>
  <dcterms:modified xsi:type="dcterms:W3CDTF">2020-04-05T08:30:08Z</dcterms:modified>
</cp:coreProperties>
</file>