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268D57-B385-43D9-B722-4920A0B0459B}" type="datetimeFigureOut">
              <a:rPr lang="en-US" smtClean="0"/>
              <a:t>17.09.2020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298D4B-FD92-436E-AE38-AB9FBB86B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189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298D4B-FD92-436E-AE38-AB9FBB86B03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863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0521-A26C-477B-A8FB-DD30AC74BD7F}" type="datetimeFigureOut">
              <a:rPr lang="en-US" smtClean="0"/>
              <a:t>17.09.2020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D243-6109-4F4F-9E9F-9940047ABA24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0521-A26C-477B-A8FB-DD30AC74BD7F}" type="datetimeFigureOut">
              <a:rPr lang="en-US" smtClean="0"/>
              <a:t>17.09.2020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D243-6109-4F4F-9E9F-9940047ABA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0521-A26C-477B-A8FB-DD30AC74BD7F}" type="datetimeFigureOut">
              <a:rPr lang="en-US" smtClean="0"/>
              <a:t>17.09.2020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D243-6109-4F4F-9E9F-9940047ABA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0521-A26C-477B-A8FB-DD30AC74BD7F}" type="datetimeFigureOut">
              <a:rPr lang="en-US" smtClean="0"/>
              <a:t>17.09.2020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D243-6109-4F4F-9E9F-9940047ABA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0521-A26C-477B-A8FB-DD30AC74BD7F}" type="datetimeFigureOut">
              <a:rPr lang="en-US" smtClean="0"/>
              <a:t>17.09.2020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D243-6109-4F4F-9E9F-9940047ABA2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0521-A26C-477B-A8FB-DD30AC74BD7F}" type="datetimeFigureOut">
              <a:rPr lang="en-US" smtClean="0"/>
              <a:t>17.09.2020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D243-6109-4F4F-9E9F-9940047ABA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0521-A26C-477B-A8FB-DD30AC74BD7F}" type="datetimeFigureOut">
              <a:rPr lang="en-US" smtClean="0"/>
              <a:t>17.09.2020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D243-6109-4F4F-9E9F-9940047ABA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0521-A26C-477B-A8FB-DD30AC74BD7F}" type="datetimeFigureOut">
              <a:rPr lang="en-US" smtClean="0"/>
              <a:t>17.09.2020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D243-6109-4F4F-9E9F-9940047ABA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0521-A26C-477B-A8FB-DD30AC74BD7F}" type="datetimeFigureOut">
              <a:rPr lang="en-US" smtClean="0"/>
              <a:t>17.09.2020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D243-6109-4F4F-9E9F-9940047ABA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0521-A26C-477B-A8FB-DD30AC74BD7F}" type="datetimeFigureOut">
              <a:rPr lang="en-US" smtClean="0"/>
              <a:t>17.09.2020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D243-6109-4F4F-9E9F-9940047ABA24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0521-A26C-477B-A8FB-DD30AC74BD7F}" type="datetimeFigureOut">
              <a:rPr lang="en-US" smtClean="0"/>
              <a:t>17.09.2020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1D243-6109-4F4F-9E9F-9940047ABA24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1AB0521-A26C-477B-A8FB-DD30AC74BD7F}" type="datetimeFigureOut">
              <a:rPr lang="en-US" smtClean="0"/>
              <a:t>17.09.2020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F81D243-6109-4F4F-9E9F-9940047ABA2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hr.wikipedia.org/wiki/Onomatopeja" TargetMode="External"/><Relationship Id="rId7" Type="http://schemas.openxmlformats.org/officeDocument/2006/relationships/hyperlink" Target="http://hr.wikipedia.org/wiki/Anadiploza" TargetMode="External"/><Relationship Id="rId2" Type="http://schemas.openxmlformats.org/officeDocument/2006/relationships/hyperlink" Target="http://hr.wikipedia.org/wiki/Aliteracij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r.wikipedia.org/wiki/Simploka" TargetMode="External"/><Relationship Id="rId5" Type="http://schemas.openxmlformats.org/officeDocument/2006/relationships/hyperlink" Target="http://hr.wikipedia.org/wiki/Epifora_(jezik)" TargetMode="External"/><Relationship Id="rId4" Type="http://schemas.openxmlformats.org/officeDocument/2006/relationships/hyperlink" Target="http://hr.wikipedia.org/wiki/Anafora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hr.wikipedia.org/wiki/Sinegdoha" TargetMode="External"/><Relationship Id="rId2" Type="http://schemas.openxmlformats.org/officeDocument/2006/relationships/hyperlink" Target="http://hr.wikipedia.org/wiki/Metafor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hr.wikipedia.org/wiki/Simbol" TargetMode="External"/><Relationship Id="rId3" Type="http://schemas.openxmlformats.org/officeDocument/2006/relationships/hyperlink" Target="http://hr.wikipedia.org/wiki/Alegorija" TargetMode="External"/><Relationship Id="rId7" Type="http://schemas.openxmlformats.org/officeDocument/2006/relationships/hyperlink" Target="http://hr.wikipedia.org/wiki/Personifikacija" TargetMode="External"/><Relationship Id="rId2" Type="http://schemas.openxmlformats.org/officeDocument/2006/relationships/hyperlink" Target="http://hr.wikipedia.org/wiki/Metonimij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r.wikipedia.org/wiki/Eufemizam" TargetMode="External"/><Relationship Id="rId5" Type="http://schemas.openxmlformats.org/officeDocument/2006/relationships/hyperlink" Target="http://hr.wikipedia.org/wiki/Pridjev" TargetMode="External"/><Relationship Id="rId4" Type="http://schemas.openxmlformats.org/officeDocument/2006/relationships/hyperlink" Target="http://hr.wikipedia.org/wiki/Epitet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hr.wikipedia.org/wiki/Apostrofa" TargetMode="External"/><Relationship Id="rId3" Type="http://schemas.openxmlformats.org/officeDocument/2006/relationships/hyperlink" Target="http://hr.wikipedia.org/wiki/Inverzija_(figura)" TargetMode="External"/><Relationship Id="rId7" Type="http://schemas.openxmlformats.org/officeDocument/2006/relationships/hyperlink" Target="http://hr.wikipedia.org/wiki/Retori%C4%8Dko_pitanj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r.wikipedia.org/wiki/Elipsa_(figura)" TargetMode="External"/><Relationship Id="rId5" Type="http://schemas.openxmlformats.org/officeDocument/2006/relationships/hyperlink" Target="http://hr.wikipedia.org/wiki/Polisindeton" TargetMode="External"/><Relationship Id="rId4" Type="http://schemas.openxmlformats.org/officeDocument/2006/relationships/hyperlink" Target="http://hr.wikipedia.org/wiki/Asindeton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r.wikipedia.org/wiki/Litota" TargetMode="External"/><Relationship Id="rId7" Type="http://schemas.openxmlformats.org/officeDocument/2006/relationships/hyperlink" Target="http://hr.wikipedia.org/wiki/Ironija" TargetMode="External"/><Relationship Id="rId2" Type="http://schemas.openxmlformats.org/officeDocument/2006/relationships/hyperlink" Target="http://hr.wikipedia.org/wiki/Hiperbola_(figura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r.wikipedia.org/wiki/Oksimoron" TargetMode="External"/><Relationship Id="rId5" Type="http://schemas.openxmlformats.org/officeDocument/2006/relationships/hyperlink" Target="http://hr.wikipedia.org/wiki/Paradoks" TargetMode="External"/><Relationship Id="rId4" Type="http://schemas.openxmlformats.org/officeDocument/2006/relationships/hyperlink" Target="http://hr.wikipedia.org/wiki/Gradacija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bs.wikipedia.org/wiki/Slaveni" TargetMode="External"/><Relationship Id="rId2" Type="http://schemas.openxmlformats.org/officeDocument/2006/relationships/hyperlink" Target="http://bs.wikipedia.org/w/index.php?title=Pjeva%C4%8D&amp;action=edit&amp;redlink=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err="1" smtClean="0"/>
              <a:t>Stilske</a:t>
            </a:r>
            <a:r>
              <a:rPr lang="en-US" sz="6000" dirty="0" smtClean="0"/>
              <a:t> figure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596468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</a:pPr>
            <a:r>
              <a:rPr lang="en-US" sz="2700" dirty="0" err="1">
                <a:solidFill>
                  <a:prstClr val="black"/>
                </a:solidFill>
                <a:latin typeface="Corbel"/>
              </a:rPr>
              <a:t>Karakter</a:t>
            </a:r>
            <a:r>
              <a:rPr lang="en-US" sz="27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2700" dirty="0" err="1">
                <a:solidFill>
                  <a:prstClr val="black"/>
                </a:solidFill>
                <a:latin typeface="Corbel"/>
              </a:rPr>
              <a:t>pjesni</a:t>
            </a:r>
            <a:r>
              <a:rPr lang="sr-Latn-ME" sz="2700" dirty="0">
                <a:solidFill>
                  <a:prstClr val="black"/>
                </a:solidFill>
                <a:latin typeface="Corbel"/>
              </a:rPr>
              <a:t>čkog jezika, odnosno karakter umjetničke slike ostvarene tim jezikom, dovodi do toga da se njegovi oblici i načini saopštavanja razlikuju od svih ostalih </a:t>
            </a:r>
            <a:r>
              <a:rPr lang="en-US" sz="2700" dirty="0" err="1" smtClean="0">
                <a:solidFill>
                  <a:prstClr val="black"/>
                </a:solidFill>
                <a:latin typeface="Corbel"/>
              </a:rPr>
              <a:t>na</a:t>
            </a:r>
            <a:r>
              <a:rPr lang="sr-Latn-ME" sz="2700" dirty="0" smtClean="0">
                <a:solidFill>
                  <a:prstClr val="black"/>
                </a:solidFill>
                <a:latin typeface="Corbel"/>
              </a:rPr>
              <a:t>čina </a:t>
            </a:r>
            <a:r>
              <a:rPr lang="sr-Latn-ME" sz="2700" dirty="0">
                <a:solidFill>
                  <a:prstClr val="black"/>
                </a:solidFill>
                <a:latin typeface="Corbel"/>
              </a:rPr>
              <a:t>saopštavanja jezikom i da oni uvijek imaju odr</a:t>
            </a:r>
            <a:r>
              <a:rPr lang="en-US" sz="2700" dirty="0">
                <a:solidFill>
                  <a:prstClr val="black"/>
                </a:solidFill>
                <a:latin typeface="Corbel"/>
              </a:rPr>
              <a:t>e</a:t>
            </a:r>
            <a:r>
              <a:rPr lang="sr-Latn-ME" sz="2700" dirty="0">
                <a:solidFill>
                  <a:prstClr val="black"/>
                </a:solidFill>
                <a:latin typeface="Corbel"/>
              </a:rPr>
              <a:t>đenu umjetničku </a:t>
            </a:r>
            <a:r>
              <a:rPr lang="sr-Latn-ME" sz="2700" dirty="0" smtClean="0">
                <a:solidFill>
                  <a:prstClr val="black"/>
                </a:solidFill>
                <a:latin typeface="Corbel"/>
              </a:rPr>
              <a:t>funkciju:</a:t>
            </a:r>
            <a:endParaRPr lang="sr-Latn-ME" sz="2700" dirty="0">
              <a:solidFill>
                <a:prstClr val="black"/>
              </a:solidFill>
              <a:latin typeface="Corbel"/>
            </a:endParaRP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</a:pPr>
            <a:r>
              <a:rPr lang="sr-Latn-ME" sz="2700" dirty="0" smtClean="0">
                <a:solidFill>
                  <a:srgbClr val="FF0000"/>
                </a:solidFill>
                <a:latin typeface="Corbel"/>
              </a:rPr>
              <a:t>-</a:t>
            </a:r>
            <a:r>
              <a:rPr lang="en-US" sz="2700" dirty="0" smtClean="0">
                <a:solidFill>
                  <a:srgbClr val="FF0000"/>
                </a:solidFill>
                <a:latin typeface="Corbel"/>
              </a:rPr>
              <a:t>k</a:t>
            </a:r>
            <a:r>
              <a:rPr lang="sr-Latn-ME" sz="2700" dirty="0" smtClean="0">
                <a:solidFill>
                  <a:srgbClr val="FF0000"/>
                </a:solidFill>
                <a:latin typeface="Corbel"/>
              </a:rPr>
              <a:t>onretnost </a:t>
            </a:r>
            <a:r>
              <a:rPr lang="sr-Latn-ME" sz="2700" dirty="0">
                <a:solidFill>
                  <a:srgbClr val="FF0000"/>
                </a:solidFill>
                <a:latin typeface="Corbel"/>
              </a:rPr>
              <a:t>i živost </a:t>
            </a:r>
            <a:r>
              <a:rPr lang="sr-Latn-ME" sz="2700" dirty="0" smtClean="0">
                <a:solidFill>
                  <a:srgbClr val="FF0000"/>
                </a:solidFill>
                <a:latin typeface="Corbel"/>
              </a:rPr>
              <a:t>slike-</a:t>
            </a: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</a:pPr>
            <a:r>
              <a:rPr lang="sr-Latn-ME" sz="2700" dirty="0">
                <a:solidFill>
                  <a:srgbClr val="FF0000"/>
                </a:solidFill>
                <a:latin typeface="Corbel"/>
              </a:rPr>
              <a:t>-</a:t>
            </a:r>
            <a:r>
              <a:rPr lang="sr-Latn-ME" sz="2700" dirty="0" smtClean="0">
                <a:solidFill>
                  <a:srgbClr val="FF0000"/>
                </a:solidFill>
                <a:latin typeface="Corbel"/>
              </a:rPr>
              <a:t>da </a:t>
            </a:r>
            <a:r>
              <a:rPr lang="sr-Latn-ME" sz="2700" dirty="0">
                <a:solidFill>
                  <a:srgbClr val="FF0000"/>
                </a:solidFill>
                <a:latin typeface="Corbel"/>
              </a:rPr>
              <a:t>joj jezički pripadaju </a:t>
            </a:r>
            <a:r>
              <a:rPr lang="sr-Latn-ME" sz="2700" dirty="0" smtClean="0">
                <a:solidFill>
                  <a:srgbClr val="FF0000"/>
                </a:solidFill>
                <a:latin typeface="Corbel"/>
              </a:rPr>
              <a:t>pokret</a:t>
            </a:r>
            <a:r>
              <a:rPr lang="sr-Cyrl-ME" sz="2700" dirty="0" smtClean="0">
                <a:solidFill>
                  <a:srgbClr val="FF0000"/>
                </a:solidFill>
                <a:latin typeface="Corbel"/>
              </a:rPr>
              <a:t>, </a:t>
            </a:r>
            <a:r>
              <a:rPr lang="sr-Latn-ME" sz="2700" dirty="0" smtClean="0">
                <a:solidFill>
                  <a:srgbClr val="FF0000"/>
                </a:solidFill>
                <a:latin typeface="Corbel"/>
              </a:rPr>
              <a:t>boja </a:t>
            </a:r>
            <a:r>
              <a:rPr lang="sr-Latn-ME" sz="2700" dirty="0">
                <a:solidFill>
                  <a:srgbClr val="FF0000"/>
                </a:solidFill>
                <a:latin typeface="Corbel"/>
              </a:rPr>
              <a:t>i zvuk</a:t>
            </a: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</a:pPr>
            <a:r>
              <a:rPr lang="sr-Latn-ME" sz="2700" dirty="0" smtClean="0">
                <a:solidFill>
                  <a:srgbClr val="FF0000"/>
                </a:solidFill>
                <a:latin typeface="Corbel"/>
              </a:rPr>
              <a:t>-</a:t>
            </a:r>
            <a:r>
              <a:rPr lang="en-US" sz="2700" dirty="0" smtClean="0">
                <a:solidFill>
                  <a:srgbClr val="FF0000"/>
                </a:solidFill>
                <a:latin typeface="Corbel"/>
              </a:rPr>
              <a:t>i</a:t>
            </a:r>
            <a:r>
              <a:rPr lang="sr-Latn-ME" sz="2700" dirty="0" smtClean="0">
                <a:solidFill>
                  <a:srgbClr val="FF0000"/>
                </a:solidFill>
                <a:latin typeface="Corbel"/>
              </a:rPr>
              <a:t>zazovu  </a:t>
            </a:r>
            <a:r>
              <a:rPr lang="sr-Latn-ME" sz="2700" dirty="0">
                <a:solidFill>
                  <a:srgbClr val="FF0000"/>
                </a:solidFill>
                <a:latin typeface="Corbel"/>
              </a:rPr>
              <a:t>emociju</a:t>
            </a: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</a:pPr>
            <a:r>
              <a:rPr lang="sr-Latn-ME" sz="2700" dirty="0">
                <a:solidFill>
                  <a:srgbClr val="FF0000"/>
                </a:solidFill>
                <a:latin typeface="Corbel"/>
              </a:rPr>
              <a:t>-izraze određenu </a:t>
            </a:r>
            <a:r>
              <a:rPr lang="sr-Latn-ME" sz="2700" dirty="0" smtClean="0">
                <a:solidFill>
                  <a:srgbClr val="FF0000"/>
                </a:solidFill>
                <a:latin typeface="Corbel"/>
              </a:rPr>
              <a:t>simboliku</a:t>
            </a:r>
            <a:r>
              <a:rPr lang="sr-Cyrl-ME" sz="2700" dirty="0" smtClean="0">
                <a:solidFill>
                  <a:srgbClr val="FF0000"/>
                </a:solidFill>
                <a:latin typeface="Corbel"/>
              </a:rPr>
              <a:t>,</a:t>
            </a:r>
            <a:r>
              <a:rPr lang="sr-Latn-ME" sz="2700" dirty="0">
                <a:solidFill>
                  <a:srgbClr val="FF0000"/>
                </a:solidFill>
                <a:latin typeface="Corbel"/>
              </a:rPr>
              <a:t> </a:t>
            </a:r>
            <a:r>
              <a:rPr lang="sr-Latn-ME" sz="2700" dirty="0" smtClean="0">
                <a:solidFill>
                  <a:schemeClr val="bg1"/>
                </a:solidFill>
                <a:latin typeface="Corbel"/>
              </a:rPr>
              <a:t>ili da obuhvate sve te funkije zajedno.</a:t>
            </a:r>
            <a:endParaRPr lang="sr-Latn-ME" sz="2700" dirty="0">
              <a:solidFill>
                <a:schemeClr val="bg1"/>
              </a:solidFill>
              <a:latin typeface="Corbel"/>
            </a:endParaRP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</a:pPr>
            <a:r>
              <a:rPr lang="sr-Latn-ME" sz="2700" dirty="0">
                <a:solidFill>
                  <a:prstClr val="black"/>
                </a:solidFill>
                <a:latin typeface="Corbel"/>
              </a:rPr>
              <a:t>Svi navedeni posebni oblici i načini saopštavanja pjesničkim jezikom nazivaju se </a:t>
            </a:r>
            <a:r>
              <a:rPr lang="sr-Latn-ME" sz="2700" dirty="0">
                <a:solidFill>
                  <a:srgbClr val="FF0000"/>
                </a:solidFill>
                <a:latin typeface="Corbel"/>
              </a:rPr>
              <a:t>sti</a:t>
            </a:r>
            <a:r>
              <a:rPr lang="en-US" sz="2700" dirty="0">
                <a:solidFill>
                  <a:srgbClr val="FF0000"/>
                </a:solidFill>
                <a:latin typeface="Corbel"/>
              </a:rPr>
              <a:t>l</a:t>
            </a:r>
            <a:r>
              <a:rPr lang="sr-Latn-ME" sz="2700" dirty="0">
                <a:solidFill>
                  <a:srgbClr val="FF0000"/>
                </a:solidFill>
                <a:latin typeface="Corbel"/>
              </a:rPr>
              <a:t>skim figurama</a:t>
            </a:r>
            <a:r>
              <a:rPr lang="sr-Latn-ME" sz="2700" dirty="0">
                <a:solidFill>
                  <a:prstClr val="black"/>
                </a:solidFill>
                <a:latin typeface="Corbel"/>
              </a:rPr>
              <a:t>.</a:t>
            </a: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</a:pPr>
            <a:r>
              <a:rPr lang="sr-Latn-ME" sz="2700" dirty="0">
                <a:solidFill>
                  <a:prstClr val="black"/>
                </a:solidFill>
                <a:latin typeface="Corbel"/>
              </a:rPr>
              <a:t>Stilskim figurama se obogaćuje književno djelo, daje mu se šire značenje.</a:t>
            </a:r>
            <a:endParaRPr lang="en-US" sz="2700" dirty="0">
              <a:solidFill>
                <a:prstClr val="black"/>
              </a:solidFill>
              <a:latin typeface="Corbe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411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sr-Latn-ME" dirty="0"/>
              <a:t>Teorija književnosti stilske figure dijeli na četiri grupe:</a:t>
            </a:r>
            <a:endParaRPr lang="sr-Latn-CS" dirty="0"/>
          </a:p>
          <a:p>
            <a:r>
              <a:rPr lang="sr-Latn-CS" dirty="0"/>
              <a:t>Figure dikcije(zvučne figure)</a:t>
            </a:r>
          </a:p>
          <a:p>
            <a:r>
              <a:rPr lang="sr-Latn-CS" dirty="0"/>
              <a:t>Figure riječi(tropi)</a:t>
            </a:r>
          </a:p>
          <a:p>
            <a:r>
              <a:rPr lang="sr-Latn-CS" dirty="0"/>
              <a:t>Figure konstrukcije</a:t>
            </a:r>
          </a:p>
          <a:p>
            <a:r>
              <a:rPr lang="sr-Latn-CS" dirty="0"/>
              <a:t>Figure misli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754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Figure </a:t>
            </a:r>
            <a:r>
              <a:rPr lang="en-US" dirty="0" err="1" smtClean="0"/>
              <a:t>dikcije</a:t>
            </a:r>
            <a:r>
              <a:rPr lang="en-US" dirty="0" smtClean="0"/>
              <a:t> </a:t>
            </a:r>
            <a:r>
              <a:rPr lang="sr-Latn-ME" dirty="0" smtClean="0"/>
              <a:t>(zvučne figure)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ME" sz="3000" dirty="0" err="1">
                <a:solidFill>
                  <a:prstClr val="black"/>
                </a:solidFill>
                <a:latin typeface="Corbel"/>
              </a:rPr>
              <a:t>A</a:t>
            </a:r>
            <a:r>
              <a:rPr lang="en-US" sz="3000" dirty="0" err="1" smtClean="0">
                <a:solidFill>
                  <a:prstClr val="black"/>
                </a:solidFill>
                <a:latin typeface="Corbel"/>
              </a:rPr>
              <a:t>sonanca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 − </a:t>
            </a:r>
            <a:r>
              <a:rPr lang="sr-Latn-ME" sz="3000" dirty="0">
                <a:solidFill>
                  <a:prstClr val="black"/>
                </a:solidFill>
                <a:latin typeface="Corbel"/>
              </a:rPr>
              <a:t>česta upotreba vokala u </a:t>
            </a:r>
            <a:r>
              <a:rPr lang="sr-Latn-ME" sz="3000" dirty="0" smtClean="0">
                <a:solidFill>
                  <a:prstClr val="black"/>
                </a:solidFill>
                <a:latin typeface="Corbel"/>
              </a:rPr>
              <a:t>stihu:</a:t>
            </a:r>
            <a:endParaRPr lang="sr-Latn-ME" sz="3000" dirty="0">
              <a:solidFill>
                <a:prstClr val="black"/>
              </a:solidFill>
              <a:latin typeface="Corbel"/>
            </a:endParaRP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ME" sz="3000" dirty="0" smtClean="0">
                <a:solidFill>
                  <a:prstClr val="black"/>
                </a:solidFill>
                <a:latin typeface="Corbel"/>
              </a:rPr>
              <a:t>„Pučin</a:t>
            </a:r>
            <a:r>
              <a:rPr lang="sr-Latn-ME" sz="3000" dirty="0" smtClean="0">
                <a:solidFill>
                  <a:srgbClr val="FF0000"/>
                </a:solidFill>
                <a:latin typeface="Corbel"/>
              </a:rPr>
              <a:t>a</a:t>
            </a:r>
            <a:r>
              <a:rPr lang="sr-Latn-ME" sz="3000" dirty="0" smtClean="0">
                <a:solidFill>
                  <a:prstClr val="black"/>
                </a:solidFill>
                <a:latin typeface="Corbel"/>
              </a:rPr>
              <a:t> </a:t>
            </a:r>
            <a:r>
              <a:rPr lang="sr-Latn-ME" sz="3000" dirty="0">
                <a:solidFill>
                  <a:prstClr val="black"/>
                </a:solidFill>
                <a:latin typeface="Corbel"/>
              </a:rPr>
              <a:t>plav</a:t>
            </a:r>
            <a:r>
              <a:rPr lang="sr-Latn-ME" sz="3000" dirty="0">
                <a:solidFill>
                  <a:srgbClr val="FF0000"/>
                </a:solidFill>
                <a:latin typeface="Corbel"/>
              </a:rPr>
              <a:t>a</a:t>
            </a:r>
            <a:r>
              <a:rPr lang="sr-Latn-ME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sr-Latn-ME" sz="3000" dirty="0" smtClean="0">
                <a:solidFill>
                  <a:prstClr val="black"/>
                </a:solidFill>
                <a:latin typeface="Corbel"/>
              </a:rPr>
              <a:t>spav</a:t>
            </a:r>
            <a:r>
              <a:rPr lang="sr-Latn-ME" sz="3000" dirty="0" smtClean="0">
                <a:solidFill>
                  <a:srgbClr val="FF0000"/>
                </a:solidFill>
                <a:latin typeface="Corbel"/>
              </a:rPr>
              <a:t>a</a:t>
            </a:r>
            <a:r>
              <a:rPr lang="sr-Latn-ME" sz="3000" dirty="0" smtClean="0">
                <a:solidFill>
                  <a:prstClr val="black"/>
                </a:solidFill>
                <a:latin typeface="Corbel"/>
              </a:rPr>
              <a:t>...“</a:t>
            </a:r>
            <a:endParaRPr lang="en-US" sz="3000" dirty="0">
              <a:solidFill>
                <a:prstClr val="black"/>
              </a:solidFill>
              <a:latin typeface="Corbel"/>
            </a:endParaRP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ME" sz="3000" dirty="0" err="1">
                <a:solidFill>
                  <a:prstClr val="black"/>
                </a:solidFill>
                <a:latin typeface="Corbel"/>
                <a:hlinkClick r:id="rId2" tooltip="Aliteracija"/>
              </a:rPr>
              <a:t>A</a:t>
            </a:r>
            <a:r>
              <a:rPr lang="en-US" sz="3000" dirty="0" err="1" smtClean="0">
                <a:solidFill>
                  <a:prstClr val="black"/>
                </a:solidFill>
                <a:latin typeface="Corbel"/>
                <a:hlinkClick r:id="rId2" tooltip="Aliteracija"/>
              </a:rPr>
              <a:t>literacija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 −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ponavljanje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suglasnika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u </a:t>
            </a:r>
            <a:r>
              <a:rPr lang="en-US" sz="3000" dirty="0" err="1" smtClean="0">
                <a:solidFill>
                  <a:prstClr val="black"/>
                </a:solidFill>
                <a:latin typeface="Corbel"/>
              </a:rPr>
              <a:t>stihu</a:t>
            </a:r>
            <a:r>
              <a:rPr lang="sr-Latn-ME" sz="3000" dirty="0" smtClean="0">
                <a:solidFill>
                  <a:prstClr val="black"/>
                </a:solidFill>
                <a:latin typeface="Corbel"/>
              </a:rPr>
              <a:t>:</a:t>
            </a:r>
            <a:endParaRPr lang="sr-Latn-ME" sz="3000" dirty="0">
              <a:solidFill>
                <a:prstClr val="black"/>
              </a:solidFill>
              <a:latin typeface="Corbel"/>
            </a:endParaRP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ME" sz="3000" dirty="0">
                <a:solidFill>
                  <a:srgbClr val="FF0000"/>
                </a:solidFill>
                <a:latin typeface="Corbel"/>
              </a:rPr>
              <a:t>  </a:t>
            </a:r>
            <a:r>
              <a:rPr lang="sr-Latn-ME" sz="3000" dirty="0" smtClean="0">
                <a:solidFill>
                  <a:srgbClr val="FF0000"/>
                </a:solidFill>
                <a:latin typeface="Corbel"/>
              </a:rPr>
              <a:t>„...vrh</a:t>
            </a:r>
            <a:r>
              <a:rPr lang="sr-Latn-ME" sz="3000" dirty="0" smtClean="0">
                <a:solidFill>
                  <a:prstClr val="black"/>
                </a:solidFill>
                <a:latin typeface="Corbel"/>
              </a:rPr>
              <a:t> </a:t>
            </a:r>
            <a:r>
              <a:rPr lang="sr-Latn-ME" sz="3000" dirty="0">
                <a:solidFill>
                  <a:srgbClr val="FF0000"/>
                </a:solidFill>
                <a:latin typeface="Corbel"/>
              </a:rPr>
              <a:t>hr</a:t>
            </a:r>
            <a:r>
              <a:rPr lang="sr-Latn-ME" sz="3000" dirty="0">
                <a:solidFill>
                  <a:prstClr val="black"/>
                </a:solidFill>
                <a:latin typeface="Corbel"/>
              </a:rPr>
              <a:t>i</a:t>
            </a:r>
            <a:r>
              <a:rPr lang="sr-Latn-ME" sz="3000" dirty="0">
                <a:solidFill>
                  <a:srgbClr val="FF0000"/>
                </a:solidFill>
                <a:latin typeface="Corbel"/>
              </a:rPr>
              <a:t>d</a:t>
            </a:r>
            <a:r>
              <a:rPr lang="sr-Latn-ME" sz="3000" dirty="0">
                <a:solidFill>
                  <a:prstClr val="black"/>
                </a:solidFill>
                <a:latin typeface="Corbel"/>
              </a:rPr>
              <a:t>i </a:t>
            </a:r>
            <a:r>
              <a:rPr lang="sr-Latn-ME" sz="3000" dirty="0">
                <a:solidFill>
                  <a:srgbClr val="FF0000"/>
                </a:solidFill>
                <a:latin typeface="Corbel"/>
              </a:rPr>
              <a:t>crn</a:t>
            </a:r>
            <a:r>
              <a:rPr lang="sr-Latn-ME" sz="3000" dirty="0">
                <a:solidFill>
                  <a:prstClr val="black"/>
                </a:solidFill>
                <a:latin typeface="Corbel"/>
              </a:rPr>
              <a:t>e </a:t>
            </a:r>
            <a:r>
              <a:rPr lang="sr-Latn-ME" sz="3000" dirty="0">
                <a:solidFill>
                  <a:srgbClr val="FF0000"/>
                </a:solidFill>
                <a:latin typeface="Corbel"/>
              </a:rPr>
              <a:t>trn</a:t>
            </a:r>
            <a:r>
              <a:rPr lang="sr-Latn-ME" sz="3000" dirty="0">
                <a:solidFill>
                  <a:prstClr val="black"/>
                </a:solidFill>
                <a:latin typeface="Corbel"/>
              </a:rPr>
              <a:t>e...“</a:t>
            </a:r>
            <a:endParaRPr lang="en-US" sz="3000" dirty="0">
              <a:solidFill>
                <a:prstClr val="black"/>
              </a:solidFill>
              <a:latin typeface="Corbel"/>
            </a:endParaRP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ME" sz="3000" dirty="0" err="1">
                <a:solidFill>
                  <a:prstClr val="black"/>
                </a:solidFill>
                <a:latin typeface="Corbel"/>
                <a:hlinkClick r:id="rId3" tooltip="Onomatopeja"/>
              </a:rPr>
              <a:t>O</a:t>
            </a:r>
            <a:r>
              <a:rPr lang="en-US" sz="3000" dirty="0" err="1" smtClean="0">
                <a:solidFill>
                  <a:prstClr val="black"/>
                </a:solidFill>
                <a:latin typeface="Corbel"/>
                <a:hlinkClick r:id="rId3" tooltip="Onomatopeja"/>
              </a:rPr>
              <a:t>nomatopeja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 −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oponašanje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zvukova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iz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 smtClean="0">
                <a:solidFill>
                  <a:prstClr val="black"/>
                </a:solidFill>
                <a:latin typeface="Corbel"/>
              </a:rPr>
              <a:t>prirode</a:t>
            </a:r>
            <a:r>
              <a:rPr lang="sr-Latn-ME" sz="3000" dirty="0" smtClean="0">
                <a:solidFill>
                  <a:prstClr val="black"/>
                </a:solidFill>
                <a:latin typeface="Corbel"/>
              </a:rPr>
              <a:t>:</a:t>
            </a:r>
            <a:endParaRPr lang="sr-Latn-ME" sz="3000" dirty="0">
              <a:solidFill>
                <a:prstClr val="black"/>
              </a:solidFill>
              <a:latin typeface="Corbel"/>
            </a:endParaRP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ME" sz="3000" dirty="0" smtClean="0">
                <a:solidFill>
                  <a:srgbClr val="FF0000"/>
                </a:solidFill>
                <a:latin typeface="Corbel"/>
              </a:rPr>
              <a:t>„...palacaju</a:t>
            </a:r>
            <a:r>
              <a:rPr lang="sr-Latn-ME" sz="3000" dirty="0">
                <a:solidFill>
                  <a:srgbClr val="FF0000"/>
                </a:solidFill>
                <a:latin typeface="Corbel"/>
              </a:rPr>
              <a:t>, gmižu, </a:t>
            </a:r>
            <a:r>
              <a:rPr lang="sr-Latn-ME" sz="3000" dirty="0" smtClean="0">
                <a:solidFill>
                  <a:srgbClr val="FF0000"/>
                </a:solidFill>
                <a:latin typeface="Corbel"/>
              </a:rPr>
              <a:t>sikću, </a:t>
            </a:r>
            <a:r>
              <a:rPr lang="sr-Latn-ME" sz="3000" dirty="0">
                <a:solidFill>
                  <a:srgbClr val="FF0000"/>
                </a:solidFill>
                <a:latin typeface="Corbel"/>
              </a:rPr>
              <a:t>ljute šarke</a:t>
            </a:r>
            <a:r>
              <a:rPr lang="sr-Latn-ME" sz="3000" dirty="0" smtClean="0">
                <a:solidFill>
                  <a:srgbClr val="FF0000"/>
                </a:solidFill>
                <a:latin typeface="Corbel"/>
              </a:rPr>
              <a:t>...“</a:t>
            </a:r>
            <a:endParaRPr lang="en-US" sz="3000" dirty="0">
              <a:solidFill>
                <a:srgbClr val="FF0000"/>
              </a:solidFill>
              <a:latin typeface="Corbel"/>
            </a:endParaRP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ME" sz="3000" dirty="0" err="1">
                <a:solidFill>
                  <a:prstClr val="black"/>
                </a:solidFill>
                <a:latin typeface="Corbel"/>
                <a:hlinkClick r:id="rId4" tooltip="Anafora"/>
              </a:rPr>
              <a:t>A</a:t>
            </a:r>
            <a:r>
              <a:rPr lang="en-US" sz="3000" dirty="0" err="1" smtClean="0">
                <a:solidFill>
                  <a:prstClr val="black"/>
                </a:solidFill>
                <a:latin typeface="Corbel"/>
                <a:hlinkClick r:id="rId4" tooltip="Anafora"/>
              </a:rPr>
              <a:t>nafora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 −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ponavljanje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riječi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na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početku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 smtClean="0">
                <a:solidFill>
                  <a:prstClr val="black"/>
                </a:solidFill>
                <a:latin typeface="Corbel"/>
              </a:rPr>
              <a:t>stihova</a:t>
            </a:r>
            <a:r>
              <a:rPr lang="sr-Latn-ME" sz="3000" dirty="0" smtClean="0">
                <a:solidFill>
                  <a:prstClr val="black"/>
                </a:solidFill>
                <a:latin typeface="Corbel"/>
              </a:rPr>
              <a:t>.</a:t>
            </a:r>
            <a:endParaRPr lang="en-US" sz="3000" dirty="0">
              <a:solidFill>
                <a:prstClr val="black"/>
              </a:solidFill>
              <a:latin typeface="Corbel"/>
            </a:endParaRP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ME" sz="3000" dirty="0" err="1">
                <a:solidFill>
                  <a:prstClr val="black"/>
                </a:solidFill>
                <a:latin typeface="Corbel"/>
                <a:hlinkClick r:id="rId5" tooltip="Epifora (jezik)"/>
              </a:rPr>
              <a:t>E</a:t>
            </a:r>
            <a:r>
              <a:rPr lang="en-US" sz="3000" dirty="0" err="1" smtClean="0">
                <a:solidFill>
                  <a:prstClr val="black"/>
                </a:solidFill>
                <a:latin typeface="Corbel"/>
                <a:hlinkClick r:id="rId5" tooltip="Epifora (jezik)"/>
              </a:rPr>
              <a:t>pifora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 −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ponavljanje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riječi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na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kraju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 smtClean="0">
                <a:solidFill>
                  <a:prstClr val="black"/>
                </a:solidFill>
                <a:latin typeface="Corbel"/>
              </a:rPr>
              <a:t>stihova</a:t>
            </a:r>
            <a:r>
              <a:rPr lang="sr-Latn-ME" sz="3000" dirty="0" smtClean="0">
                <a:solidFill>
                  <a:prstClr val="black"/>
                </a:solidFill>
                <a:latin typeface="Corbel"/>
              </a:rPr>
              <a:t>.</a:t>
            </a:r>
            <a:endParaRPr lang="en-US" sz="3000" dirty="0">
              <a:solidFill>
                <a:prstClr val="black"/>
              </a:solidFill>
              <a:latin typeface="Corbel"/>
            </a:endParaRP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ME" sz="3000" dirty="0" err="1">
                <a:solidFill>
                  <a:prstClr val="black"/>
                </a:solidFill>
                <a:latin typeface="Corbel"/>
                <a:hlinkClick r:id="rId6" tooltip="Simploka"/>
              </a:rPr>
              <a:t>S</a:t>
            </a:r>
            <a:r>
              <a:rPr lang="en-US" sz="3000" dirty="0" err="1" smtClean="0">
                <a:solidFill>
                  <a:prstClr val="black"/>
                </a:solidFill>
                <a:latin typeface="Corbel"/>
                <a:hlinkClick r:id="rId6" tooltip="Simploka"/>
              </a:rPr>
              <a:t>implo</a:t>
            </a:r>
            <a:r>
              <a:rPr lang="sr-Latn-CS" sz="3000" dirty="0">
                <a:solidFill>
                  <a:prstClr val="black"/>
                </a:solidFill>
                <a:latin typeface="Corbel"/>
                <a:hlinkClick r:id="rId6" tooltip="Simploka"/>
              </a:rPr>
              <a:t>h</a:t>
            </a:r>
            <a:r>
              <a:rPr lang="en-US" sz="3000" dirty="0">
                <a:solidFill>
                  <a:prstClr val="black"/>
                </a:solidFill>
                <a:latin typeface="Corbel"/>
                <a:hlinkClick r:id="rId6" tooltip="Simploka"/>
              </a:rPr>
              <a:t>a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 −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ponavljanje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riječi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na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početku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i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na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kraju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 smtClean="0">
                <a:solidFill>
                  <a:prstClr val="black"/>
                </a:solidFill>
                <a:latin typeface="Corbel"/>
              </a:rPr>
              <a:t>stihova</a:t>
            </a:r>
            <a:r>
              <a:rPr lang="sr-Latn-ME" sz="3000" dirty="0" smtClean="0">
                <a:solidFill>
                  <a:prstClr val="black"/>
                </a:solidFill>
                <a:latin typeface="Corbel"/>
              </a:rPr>
              <a:t>.</a:t>
            </a:r>
            <a:endParaRPr lang="en-US" sz="3000" dirty="0">
              <a:solidFill>
                <a:prstClr val="black"/>
              </a:solidFill>
              <a:latin typeface="Corbel"/>
            </a:endParaRP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ME" sz="3000" dirty="0" err="1">
                <a:solidFill>
                  <a:prstClr val="black"/>
                </a:solidFill>
                <a:latin typeface="Corbel"/>
                <a:hlinkClick r:id="rId7" tooltip="Anadiploza"/>
              </a:rPr>
              <a:t>A</a:t>
            </a:r>
            <a:r>
              <a:rPr lang="en-US" sz="3000" dirty="0" err="1" smtClean="0">
                <a:solidFill>
                  <a:prstClr val="black"/>
                </a:solidFill>
                <a:latin typeface="Corbel"/>
                <a:hlinkClick r:id="rId7" tooltip="Anadiploza"/>
              </a:rPr>
              <a:t>nadiploza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 −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ponavljanje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riječi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na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kraju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jednog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sr-Latn-ME" sz="3000" dirty="0">
                <a:solidFill>
                  <a:prstClr val="black"/>
                </a:solidFill>
                <a:latin typeface="Corbel"/>
              </a:rPr>
              <a:t>i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na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po</a:t>
            </a:r>
            <a:r>
              <a:rPr lang="sr-Latn-ME" sz="3000" dirty="0">
                <a:solidFill>
                  <a:prstClr val="black"/>
                </a:solidFill>
                <a:latin typeface="Corbel"/>
              </a:rPr>
              <a:t>č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etku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narednog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Corbel"/>
              </a:rPr>
              <a:t>stiha</a:t>
            </a:r>
            <a:r>
              <a:rPr lang="en-US" sz="3000" dirty="0">
                <a:solidFill>
                  <a:prstClr val="black"/>
                </a:solidFill>
                <a:latin typeface="Corbel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433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Figure </a:t>
            </a:r>
            <a:r>
              <a:rPr lang="en-US" dirty="0" err="1" smtClean="0"/>
              <a:t>rije</a:t>
            </a:r>
            <a:r>
              <a:rPr lang="sr-Latn-ME" dirty="0" smtClean="0"/>
              <a:t>č</a:t>
            </a:r>
            <a:r>
              <a:rPr lang="sr-Latn-ME" dirty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tropi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marL="118872" indent="0">
              <a:buNone/>
              <a:defRPr/>
            </a:pPr>
            <a:r>
              <a:rPr lang="sr-Latn-ME" dirty="0" err="1">
                <a:hlinkClick r:id="rId2" tooltip="Metafora"/>
              </a:rPr>
              <a:t>M</a:t>
            </a:r>
            <a:r>
              <a:rPr lang="en-US" dirty="0" err="1" smtClean="0">
                <a:hlinkClick r:id="rId2" tooltip="Metafora"/>
              </a:rPr>
              <a:t>etafora</a:t>
            </a:r>
            <a:r>
              <a:rPr lang="en-US" dirty="0"/>
              <a:t> − </a:t>
            </a:r>
            <a:r>
              <a:rPr lang="en-US" dirty="0" err="1"/>
              <a:t>skraćen</a:t>
            </a:r>
            <a:r>
              <a:rPr lang="sr-Latn-ME" dirty="0"/>
              <a:t>o</a:t>
            </a:r>
            <a:r>
              <a:rPr lang="en-US" dirty="0"/>
              <a:t> pore</a:t>
            </a:r>
            <a:r>
              <a:rPr lang="sr-Latn-ME" dirty="0"/>
              <a:t>đenje, jedan predmet, biće, pojava naziva se imenom drugog</a:t>
            </a:r>
            <a:r>
              <a:rPr lang="en-US" dirty="0"/>
              <a:t> </a:t>
            </a:r>
            <a:r>
              <a:rPr lang="sr-Latn-ME" dirty="0"/>
              <a:t>sa kojim se asocijativnim putem može dovesti u vezu. Metaforična upotreba riječi je zaravo prenesena upotreba </a:t>
            </a:r>
            <a:r>
              <a:rPr lang="sr-Latn-ME" dirty="0" smtClean="0"/>
              <a:t>riječi.</a:t>
            </a:r>
            <a:endParaRPr lang="sr-Latn-ME" dirty="0"/>
          </a:p>
          <a:p>
            <a:pPr marL="118872" indent="0">
              <a:buNone/>
              <a:defRPr/>
            </a:pPr>
            <a:r>
              <a:rPr lang="sr-Latn-ME" dirty="0" smtClean="0"/>
              <a:t>„</a:t>
            </a:r>
            <a:r>
              <a:rPr lang="en-US" dirty="0" err="1" smtClean="0"/>
              <a:t>Tiho</a:t>
            </a:r>
            <a:r>
              <a:rPr lang="en-US" dirty="0" smtClean="0"/>
              <a:t> </a:t>
            </a:r>
            <a:r>
              <a:rPr lang="en-US" dirty="0" err="1" smtClean="0"/>
              <a:t>noći</a:t>
            </a:r>
            <a:r>
              <a:rPr lang="en-US" dirty="0" smtClean="0"/>
              <a:t>,</a:t>
            </a:r>
            <a:r>
              <a:rPr lang="sr-Latn-ME" dirty="0" smtClean="0"/>
              <a:t> m</a:t>
            </a:r>
            <a:r>
              <a:rPr lang="en-US" dirty="0" err="1" smtClean="0"/>
              <a:t>oje</a:t>
            </a:r>
            <a:r>
              <a:rPr lang="en-US" dirty="0"/>
              <a:t> </a:t>
            </a:r>
            <a:r>
              <a:rPr lang="en-US" b="1" dirty="0" err="1">
                <a:solidFill>
                  <a:srgbClr val="FF0000"/>
                </a:solidFill>
              </a:rPr>
              <a:t>sunce</a:t>
            </a:r>
            <a:r>
              <a:rPr lang="en-US" b="1" dirty="0"/>
              <a:t> </a:t>
            </a:r>
            <a:r>
              <a:rPr lang="en-US" dirty="0" err="1"/>
              <a:t>spava</a:t>
            </a:r>
            <a:r>
              <a:rPr lang="en-US" dirty="0"/>
              <a:t>…“(J. J. </a:t>
            </a:r>
            <a:r>
              <a:rPr lang="en-US" dirty="0" err="1"/>
              <a:t>Zmaj</a:t>
            </a:r>
            <a:r>
              <a:rPr lang="en-US" dirty="0"/>
              <a:t>)</a:t>
            </a:r>
          </a:p>
          <a:p>
            <a:pPr>
              <a:defRPr/>
            </a:pPr>
            <a:endParaRPr lang="en-US" dirty="0"/>
          </a:p>
          <a:p>
            <a:pPr marL="118872" indent="0">
              <a:buNone/>
              <a:defRPr/>
            </a:pPr>
            <a:r>
              <a:rPr lang="sr-Latn-ME" dirty="0" err="1">
                <a:hlinkClick r:id="rId3" tooltip="Sinegdoha"/>
              </a:rPr>
              <a:t>S</a:t>
            </a:r>
            <a:r>
              <a:rPr lang="en-US" dirty="0" err="1" smtClean="0">
                <a:hlinkClick r:id="rId3" tooltip="Sinegdoha"/>
              </a:rPr>
              <a:t>inegdoha</a:t>
            </a:r>
            <a:r>
              <a:rPr lang="en-US" dirty="0"/>
              <a:t> </a:t>
            </a:r>
            <a:r>
              <a:rPr lang="en-US" dirty="0" smtClean="0"/>
              <a:t>−</a:t>
            </a:r>
            <a:r>
              <a:rPr lang="en-US" dirty="0" err="1" smtClean="0"/>
              <a:t>podvrsta</a:t>
            </a:r>
            <a:r>
              <a:rPr lang="en-US" dirty="0" smtClean="0"/>
              <a:t> </a:t>
            </a:r>
            <a:r>
              <a:rPr lang="en-US" dirty="0" err="1" smtClean="0"/>
              <a:t>metonimije</a:t>
            </a:r>
            <a:r>
              <a:rPr lang="en-US" dirty="0" smtClean="0"/>
              <a:t>,  </a:t>
            </a:r>
            <a:r>
              <a:rPr lang="en-US" dirty="0" err="1"/>
              <a:t>figura</a:t>
            </a:r>
            <a:r>
              <a:rPr lang="en-US" dirty="0"/>
              <a:t> u </a:t>
            </a:r>
            <a:r>
              <a:rPr lang="en-US" dirty="0" err="1"/>
              <a:t>kojoj</a:t>
            </a:r>
            <a:r>
              <a:rPr lang="en-US" dirty="0"/>
              <a:t> se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uzima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zamjena</a:t>
            </a:r>
            <a:r>
              <a:rPr lang="sr-Cyrl-ME" dirty="0" smtClean="0"/>
              <a:t>/</a:t>
            </a:r>
            <a:r>
              <a:rPr lang="en-US" dirty="0" err="1" smtClean="0"/>
              <a:t>primjer</a:t>
            </a:r>
            <a:r>
              <a:rPr lang="en-US" dirty="0" smtClean="0"/>
              <a:t> 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cjelinu</a:t>
            </a:r>
            <a:r>
              <a:rPr lang="sr-Latn-ME" dirty="0"/>
              <a:t>.</a:t>
            </a:r>
          </a:p>
          <a:p>
            <a:pPr marL="118872" indent="0">
              <a:buNone/>
              <a:defRPr/>
            </a:pPr>
            <a:r>
              <a:rPr lang="sr-Latn-ME" dirty="0" smtClean="0"/>
              <a:t>1. Opštim </a:t>
            </a:r>
            <a:r>
              <a:rPr lang="sr-Latn-ME" dirty="0"/>
              <a:t>pojmom se ozančava </a:t>
            </a:r>
            <a:r>
              <a:rPr lang="sr-Latn-ME" dirty="0" smtClean="0"/>
              <a:t>poseban</a:t>
            </a:r>
            <a:r>
              <a:rPr lang="sr-Cyrl-ME" dirty="0" smtClean="0"/>
              <a:t>:</a:t>
            </a:r>
            <a:endParaRPr lang="sr-Latn-ME" dirty="0"/>
          </a:p>
          <a:p>
            <a:pPr marL="118872" indent="0">
              <a:buNone/>
              <a:defRPr/>
            </a:pPr>
            <a:r>
              <a:rPr lang="sr-Latn-ME" i="1" dirty="0">
                <a:solidFill>
                  <a:srgbClr val="FF0000"/>
                </a:solidFill>
              </a:rPr>
              <a:t>Smrtnici </a:t>
            </a:r>
            <a:r>
              <a:rPr lang="sr-Latn-ME" i="1" dirty="0" smtClean="0">
                <a:solidFill>
                  <a:srgbClr val="FF0000"/>
                </a:solidFill>
              </a:rPr>
              <a:t>griješe.</a:t>
            </a:r>
            <a:endParaRPr lang="sr-Latn-ME" i="1" dirty="0">
              <a:solidFill>
                <a:srgbClr val="FF0000"/>
              </a:solidFill>
            </a:endParaRPr>
          </a:p>
          <a:p>
            <a:pPr marL="118872" indent="0">
              <a:buNone/>
              <a:defRPr/>
            </a:pPr>
            <a:r>
              <a:rPr lang="sr-Latn-ME" dirty="0"/>
              <a:t>2</a:t>
            </a:r>
            <a:r>
              <a:rPr lang="sr-Latn-ME" dirty="0" smtClean="0"/>
              <a:t>. Jednina </a:t>
            </a:r>
            <a:r>
              <a:rPr lang="sr-Latn-ME" dirty="0"/>
              <a:t>označava množinu</a:t>
            </a:r>
          </a:p>
          <a:p>
            <a:pPr marL="118872" indent="0">
              <a:buNone/>
              <a:defRPr/>
            </a:pPr>
            <a:r>
              <a:rPr lang="sr-Latn-ME" i="1" dirty="0">
                <a:solidFill>
                  <a:srgbClr val="FF0000"/>
                </a:solidFill>
              </a:rPr>
              <a:t>Po livadi </a:t>
            </a:r>
            <a:r>
              <a:rPr lang="en-US" i="1" dirty="0" smtClean="0">
                <a:solidFill>
                  <a:srgbClr val="FF0000"/>
                </a:solidFill>
              </a:rPr>
              <a:t>c</a:t>
            </a:r>
            <a:r>
              <a:rPr lang="sr-Latn-ME" i="1" dirty="0" smtClean="0">
                <a:solidFill>
                  <a:srgbClr val="FF0000"/>
                </a:solidFill>
              </a:rPr>
              <a:t>vijet </a:t>
            </a:r>
            <a:r>
              <a:rPr lang="sr-Latn-ME" i="1" dirty="0">
                <a:solidFill>
                  <a:srgbClr val="FF0000"/>
                </a:solidFill>
              </a:rPr>
              <a:t>rascvatio.</a:t>
            </a:r>
          </a:p>
          <a:p>
            <a:pPr>
              <a:defRPr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276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Figure riječi ili tropi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62500" lnSpcReduction="20000"/>
          </a:bodyPr>
          <a:lstStyle/>
          <a:p>
            <a:pPr marL="118872" indent="0">
              <a:buNone/>
              <a:defRPr/>
            </a:pPr>
            <a:r>
              <a:rPr lang="sr-Latn-ME" sz="2900" dirty="0" err="1">
                <a:hlinkClick r:id="rId2" tooltip="Metonimija"/>
              </a:rPr>
              <a:t>M</a:t>
            </a:r>
            <a:r>
              <a:rPr lang="en-US" sz="2900" dirty="0" err="1" smtClean="0">
                <a:hlinkClick r:id="rId2" tooltip="Metonimija"/>
              </a:rPr>
              <a:t>etonimija</a:t>
            </a:r>
            <a:r>
              <a:rPr lang="en-US" sz="2900" dirty="0"/>
              <a:t> − </a:t>
            </a:r>
            <a:r>
              <a:rPr lang="en-US" sz="2900" dirty="0" err="1"/>
              <a:t>pr</a:t>
            </a:r>
            <a:r>
              <a:rPr lang="sr-Latn-ME" sz="2900" dirty="0"/>
              <a:t>eneseno </a:t>
            </a:r>
            <a:r>
              <a:rPr lang="sr-Latn-ME" sz="2900" dirty="0" smtClean="0"/>
              <a:t>značenje, ovdje </a:t>
            </a:r>
            <a:r>
              <a:rPr lang="sr-Latn-ME" sz="2900" dirty="0"/>
              <a:t>veza između dva pojma nije napravljena na osnovu sličnosti </a:t>
            </a:r>
            <a:r>
              <a:rPr lang="sr-Latn-ME" sz="2900" dirty="0" smtClean="0"/>
              <a:t>ii suprotnosti</a:t>
            </a:r>
            <a:r>
              <a:rPr lang="sr-Latn-ME" sz="2900" dirty="0"/>
              <a:t>, nego na osnovu logičke zavisnosti „on živi od svojih deset prstiju</a:t>
            </a:r>
            <a:r>
              <a:rPr lang="sr-Latn-ME" sz="2900" dirty="0" smtClean="0"/>
              <a:t>“, upotrijebili </a:t>
            </a:r>
            <a:r>
              <a:rPr lang="sr-Latn-ME" sz="2900" dirty="0"/>
              <a:t>smo pojam </a:t>
            </a:r>
            <a:r>
              <a:rPr lang="sr-Latn-ME" sz="2900" dirty="0" smtClean="0"/>
              <a:t>sredstva </a:t>
            </a:r>
            <a:r>
              <a:rPr lang="sr-Latn-ME" sz="2900" dirty="0"/>
              <a:t>umjesto pojma radnje.</a:t>
            </a:r>
            <a:endParaRPr lang="en-US" sz="2900" dirty="0"/>
          </a:p>
          <a:p>
            <a:pPr marL="118872" indent="0">
              <a:buNone/>
              <a:defRPr/>
            </a:pPr>
            <a:r>
              <a:rPr lang="sr-Latn-ME" sz="2900" dirty="0" err="1">
                <a:hlinkClick r:id="rId3" tooltip="Alegorija"/>
              </a:rPr>
              <a:t>A</a:t>
            </a:r>
            <a:r>
              <a:rPr lang="en-US" sz="2900" dirty="0" err="1" smtClean="0">
                <a:hlinkClick r:id="rId3" tooltip="Alegorija"/>
              </a:rPr>
              <a:t>legorija</a:t>
            </a:r>
            <a:r>
              <a:rPr lang="en-US" sz="2900" dirty="0"/>
              <a:t> −  pro</a:t>
            </a:r>
            <a:r>
              <a:rPr lang="sr-Latn-ME" sz="2900" dirty="0"/>
              <a:t>širena </a:t>
            </a:r>
            <a:r>
              <a:rPr lang="sr-Latn-ME" sz="2900" dirty="0" smtClean="0"/>
              <a:t>metafora</a:t>
            </a:r>
            <a:r>
              <a:rPr lang="sr-Latn-ME" sz="2900" dirty="0"/>
              <a:t>:</a:t>
            </a:r>
            <a:endParaRPr lang="sr-Latn-ME" sz="2900" dirty="0"/>
          </a:p>
          <a:p>
            <a:pPr marL="118872" indent="0">
              <a:buNone/>
              <a:defRPr/>
            </a:pPr>
            <a:r>
              <a:rPr lang="sr-Latn-ME" sz="2900" dirty="0" smtClean="0"/>
              <a:t>„</a:t>
            </a:r>
            <a:r>
              <a:rPr lang="sr-Latn-ME" sz="2900" dirty="0" smtClean="0">
                <a:solidFill>
                  <a:srgbClr val="FF0000"/>
                </a:solidFill>
              </a:rPr>
              <a:t>Jer </a:t>
            </a:r>
            <a:r>
              <a:rPr lang="sr-Latn-ME" sz="2900" dirty="0">
                <a:solidFill>
                  <a:srgbClr val="FF0000"/>
                </a:solidFill>
              </a:rPr>
              <a:t>brza reka pored nas teče</a:t>
            </a:r>
          </a:p>
          <a:p>
            <a:pPr marL="118872" indent="0">
              <a:buNone/>
              <a:defRPr/>
            </a:pPr>
            <a:r>
              <a:rPr lang="sr-Latn-ME" sz="2900" dirty="0"/>
              <a:t> mi na bregu naše nesreće</a:t>
            </a:r>
          </a:p>
          <a:p>
            <a:pPr marL="118872" indent="0">
              <a:buNone/>
              <a:defRPr/>
            </a:pPr>
            <a:r>
              <a:rPr lang="sr-Latn-ME" sz="2900" dirty="0"/>
              <a:t> ko ima svesti , </a:t>
            </a:r>
            <a:r>
              <a:rPr lang="sr-Latn-ME" sz="2900" dirty="0">
                <a:solidFill>
                  <a:srgbClr val="FF0000"/>
                </a:solidFill>
              </a:rPr>
              <a:t>otud se kloni</a:t>
            </a:r>
            <a:r>
              <a:rPr lang="sr-Latn-ME" sz="2900" dirty="0"/>
              <a:t>,</a:t>
            </a:r>
          </a:p>
          <a:p>
            <a:pPr marL="118872" indent="0">
              <a:buNone/>
              <a:defRPr/>
            </a:pPr>
            <a:r>
              <a:rPr lang="sr-Latn-ME" sz="2900" dirty="0"/>
              <a:t>okati vide </a:t>
            </a:r>
            <a:r>
              <a:rPr lang="sr-Latn-ME" sz="2900" dirty="0">
                <a:solidFill>
                  <a:srgbClr val="FF0000"/>
                </a:solidFill>
              </a:rPr>
              <a:t>breg nam se roni</a:t>
            </a:r>
            <a:r>
              <a:rPr lang="sr-Latn-ME" sz="2900" dirty="0" smtClean="0"/>
              <a:t>...“  (J. Jovanović Zmaj)</a:t>
            </a:r>
            <a:endParaRPr lang="sr-Latn-ME" sz="2900" dirty="0" smtClean="0">
              <a:hlinkClick r:id="rId4" tooltip="Epitet"/>
            </a:endParaRPr>
          </a:p>
          <a:p>
            <a:pPr marL="118872" indent="0">
              <a:buNone/>
              <a:defRPr/>
            </a:pPr>
            <a:r>
              <a:rPr lang="sr-Latn-ME" sz="2900" dirty="0" err="1">
                <a:hlinkClick r:id="rId4" tooltip="Epitet"/>
              </a:rPr>
              <a:t>E</a:t>
            </a:r>
            <a:r>
              <a:rPr lang="en-US" sz="2900" dirty="0" err="1" smtClean="0">
                <a:hlinkClick r:id="rId4" tooltip="Epitet"/>
              </a:rPr>
              <a:t>pitet</a:t>
            </a:r>
            <a:r>
              <a:rPr lang="en-US" sz="2900" dirty="0"/>
              <a:t> − </a:t>
            </a:r>
            <a:r>
              <a:rPr lang="en-US" sz="2900" dirty="0" err="1"/>
              <a:t>ukrasni</a:t>
            </a:r>
            <a:r>
              <a:rPr lang="en-US" sz="2900" dirty="0"/>
              <a:t> </a:t>
            </a:r>
            <a:r>
              <a:rPr lang="en-US" sz="2900" dirty="0" err="1" smtClean="0">
                <a:hlinkClick r:id="rId5" tooltip="Pridjev"/>
              </a:rPr>
              <a:t>pridjev</a:t>
            </a:r>
            <a:r>
              <a:rPr lang="sr-Latn-ME" sz="2900" dirty="0"/>
              <a:t>:</a:t>
            </a:r>
            <a:endParaRPr lang="sr-Latn-ME" sz="2900" dirty="0"/>
          </a:p>
          <a:p>
            <a:pPr marL="118872" indent="0">
              <a:buNone/>
              <a:defRPr/>
            </a:pPr>
            <a:r>
              <a:rPr lang="sr-Latn-ME" sz="2900" dirty="0" smtClean="0">
                <a:solidFill>
                  <a:srgbClr val="FF0000"/>
                </a:solidFill>
              </a:rPr>
              <a:t>„Sivo</a:t>
            </a:r>
            <a:r>
              <a:rPr lang="sr-Latn-ME" sz="2900" dirty="0">
                <a:solidFill>
                  <a:srgbClr val="FF0000"/>
                </a:solidFill>
              </a:rPr>
              <a:t>, sumorno </a:t>
            </a:r>
            <a:r>
              <a:rPr lang="sr-Latn-ME" sz="2900" dirty="0" smtClean="0">
                <a:solidFill>
                  <a:srgbClr val="FF0000"/>
                </a:solidFill>
              </a:rPr>
              <a:t>nebo</a:t>
            </a:r>
            <a:r>
              <a:rPr lang="sr-Latn-ME" sz="2900" dirty="0" smtClean="0"/>
              <a:t>. Sa </a:t>
            </a:r>
            <a:r>
              <a:rPr lang="sr-Latn-ME" sz="2900" dirty="0">
                <a:solidFill>
                  <a:srgbClr val="FF0000"/>
                </a:solidFill>
              </a:rPr>
              <a:t>starih</a:t>
            </a:r>
            <a:r>
              <a:rPr lang="sr-Latn-ME" sz="2900" dirty="0"/>
              <a:t> ograda </a:t>
            </a:r>
            <a:r>
              <a:rPr lang="sr-Latn-ME" sz="2900" dirty="0" smtClean="0"/>
              <a:t>davno</a:t>
            </a:r>
            <a:endParaRPr lang="en-US" sz="2900" dirty="0" smtClean="0"/>
          </a:p>
          <a:p>
            <a:pPr marL="118872" indent="0">
              <a:buNone/>
              <a:defRPr/>
            </a:pPr>
            <a:r>
              <a:rPr lang="sr-Latn-ME" sz="2900" dirty="0" smtClean="0">
                <a:solidFill>
                  <a:srgbClr val="FF0000"/>
                </a:solidFill>
              </a:rPr>
              <a:t> </a:t>
            </a:r>
            <a:r>
              <a:rPr lang="sr-Latn-ME" sz="2900" dirty="0">
                <a:solidFill>
                  <a:srgbClr val="FF0000"/>
                </a:solidFill>
              </a:rPr>
              <a:t>uveli </a:t>
            </a:r>
            <a:r>
              <a:rPr lang="sr-Latn-ME" sz="2900" dirty="0" smtClean="0"/>
              <a:t>ladolež</a:t>
            </a:r>
            <a:r>
              <a:rPr lang="en-US" sz="2900" dirty="0" smtClean="0"/>
              <a:t> </a:t>
            </a:r>
            <a:r>
              <a:rPr lang="en-US" sz="2900" dirty="0" err="1" smtClean="0"/>
              <a:t>ve</a:t>
            </a:r>
            <a:r>
              <a:rPr lang="sr-Latn-ME" sz="2900" dirty="0" smtClean="0"/>
              <a:t>ć je sumorno spustio vreže...“ </a:t>
            </a:r>
            <a:r>
              <a:rPr lang="sr-Cyrl-ME" sz="2900" dirty="0"/>
              <a:t>(</a:t>
            </a:r>
            <a:r>
              <a:rPr lang="en-US" sz="2900" dirty="0"/>
              <a:t>V. Ili</a:t>
            </a:r>
            <a:r>
              <a:rPr lang="sr-Latn-ME" sz="2900" dirty="0"/>
              <a:t>ć)</a:t>
            </a:r>
            <a:endParaRPr lang="en-US" sz="2900" dirty="0"/>
          </a:p>
          <a:p>
            <a:pPr marL="118872" indent="0">
              <a:buNone/>
              <a:defRPr/>
            </a:pPr>
            <a:r>
              <a:rPr lang="sr-Latn-ME" sz="2900" dirty="0" err="1">
                <a:hlinkClick r:id="rId6" tooltip="Eufemizam"/>
              </a:rPr>
              <a:t>E</a:t>
            </a:r>
            <a:r>
              <a:rPr lang="en-US" sz="2900" dirty="0" err="1" smtClean="0">
                <a:hlinkClick r:id="rId6" tooltip="Eufemizam"/>
              </a:rPr>
              <a:t>ufemizam</a:t>
            </a:r>
            <a:r>
              <a:rPr lang="en-US" sz="2900" dirty="0"/>
              <a:t> − </a:t>
            </a:r>
            <a:r>
              <a:rPr lang="en-US" sz="2900" dirty="0" err="1"/>
              <a:t>ublažavanje</a:t>
            </a:r>
            <a:r>
              <a:rPr lang="en-US" sz="2900" dirty="0"/>
              <a:t> (</a:t>
            </a:r>
            <a:r>
              <a:rPr lang="en-US" sz="2900" dirty="0" err="1" smtClean="0"/>
              <a:t>zamjenju</a:t>
            </a:r>
            <a:r>
              <a:rPr lang="sr-Latn-ME" sz="2900" dirty="0" smtClean="0"/>
              <a:t>ju</a:t>
            </a:r>
            <a:r>
              <a:rPr lang="en-US" sz="2900" dirty="0" smtClean="0"/>
              <a:t> </a:t>
            </a:r>
            <a:r>
              <a:rPr lang="en-US" sz="2900" dirty="0"/>
              <a:t>se </a:t>
            </a:r>
            <a:r>
              <a:rPr lang="en-US" sz="2900" dirty="0" err="1"/>
              <a:t>opasne</a:t>
            </a:r>
            <a:r>
              <a:rPr lang="en-US" sz="2900" dirty="0"/>
              <a:t> </a:t>
            </a:r>
            <a:r>
              <a:rPr lang="en-US" sz="2900" dirty="0" err="1"/>
              <a:t>ili</a:t>
            </a:r>
            <a:r>
              <a:rPr lang="en-US" sz="2900" dirty="0"/>
              <a:t> </a:t>
            </a:r>
            <a:r>
              <a:rPr lang="en-US" sz="2900" dirty="0" err="1"/>
              <a:t>nepristojne</a:t>
            </a:r>
            <a:r>
              <a:rPr lang="en-US" sz="2900" dirty="0"/>
              <a:t> </a:t>
            </a:r>
            <a:r>
              <a:rPr lang="en-US" sz="2900" dirty="0" err="1"/>
              <a:t>riječi</a:t>
            </a:r>
            <a:r>
              <a:rPr lang="en-US" sz="2900" dirty="0"/>
              <a:t> </a:t>
            </a:r>
            <a:r>
              <a:rPr lang="en-US" sz="2900" dirty="0" err="1"/>
              <a:t>blažim</a:t>
            </a:r>
            <a:r>
              <a:rPr lang="en-US" sz="2900" dirty="0"/>
              <a:t> </a:t>
            </a:r>
            <a:r>
              <a:rPr lang="en-US" sz="2900" dirty="0" err="1"/>
              <a:t>izrazima</a:t>
            </a:r>
            <a:r>
              <a:rPr lang="en-US" sz="2900" dirty="0" smtClean="0"/>
              <a:t>)</a:t>
            </a:r>
            <a:r>
              <a:rPr lang="sr-Latn-ME" sz="2900" dirty="0" smtClean="0"/>
              <a:t>.</a:t>
            </a:r>
            <a:endParaRPr lang="en-US" sz="2900" dirty="0"/>
          </a:p>
          <a:p>
            <a:pPr marL="118872" indent="0">
              <a:buNone/>
              <a:defRPr/>
            </a:pPr>
            <a:r>
              <a:rPr lang="sr-Latn-ME" sz="2900" dirty="0" err="1">
                <a:hlinkClick r:id="rId7" tooltip="Personifikacija"/>
              </a:rPr>
              <a:t>P</a:t>
            </a:r>
            <a:r>
              <a:rPr lang="en-US" sz="2900" dirty="0" err="1" smtClean="0">
                <a:hlinkClick r:id="rId7" tooltip="Personifikacija"/>
              </a:rPr>
              <a:t>ersonifikacija</a:t>
            </a:r>
            <a:r>
              <a:rPr lang="en-US" sz="2900" dirty="0"/>
              <a:t> − </a:t>
            </a:r>
            <a:r>
              <a:rPr lang="en-US" sz="2900" dirty="0" err="1"/>
              <a:t>figura</a:t>
            </a:r>
            <a:r>
              <a:rPr lang="en-US" sz="2900" dirty="0"/>
              <a:t> u </a:t>
            </a:r>
            <a:r>
              <a:rPr lang="en-US" sz="2900" dirty="0" err="1"/>
              <a:t>kojoj</a:t>
            </a:r>
            <a:r>
              <a:rPr lang="en-US" sz="2900" dirty="0"/>
              <a:t> se </a:t>
            </a:r>
            <a:r>
              <a:rPr lang="en-US" sz="2900" dirty="0" err="1"/>
              <a:t>stvarima</a:t>
            </a:r>
            <a:r>
              <a:rPr lang="en-US" sz="2900" dirty="0"/>
              <a:t>, </a:t>
            </a:r>
            <a:r>
              <a:rPr lang="en-US" sz="2900" dirty="0" err="1"/>
              <a:t>životinjama</a:t>
            </a:r>
            <a:r>
              <a:rPr lang="en-US" sz="2900" dirty="0"/>
              <a:t> i </a:t>
            </a:r>
            <a:r>
              <a:rPr lang="en-US" sz="2900" dirty="0" err="1"/>
              <a:t>biljkama</a:t>
            </a:r>
            <a:r>
              <a:rPr lang="en-US" sz="2900" dirty="0"/>
              <a:t> </a:t>
            </a:r>
            <a:r>
              <a:rPr lang="en-US" sz="2900" dirty="0" err="1"/>
              <a:t>daju</a:t>
            </a:r>
            <a:r>
              <a:rPr lang="en-US" sz="2900" dirty="0"/>
              <a:t> </a:t>
            </a:r>
            <a:r>
              <a:rPr lang="en-US" sz="2900" dirty="0" err="1"/>
              <a:t>ljudske</a:t>
            </a:r>
            <a:r>
              <a:rPr lang="en-US" sz="2900" dirty="0"/>
              <a:t> </a:t>
            </a:r>
            <a:r>
              <a:rPr lang="en-US" sz="2900" dirty="0" err="1" smtClean="0"/>
              <a:t>osobine</a:t>
            </a:r>
            <a:r>
              <a:rPr lang="sr-Latn-ME" sz="2900" dirty="0"/>
              <a:t>:</a:t>
            </a:r>
            <a:endParaRPr lang="sr-Latn-ME" sz="2900" dirty="0"/>
          </a:p>
          <a:p>
            <a:pPr marL="118872" indent="0">
              <a:buNone/>
              <a:defRPr/>
            </a:pPr>
            <a:r>
              <a:rPr lang="sr-Latn-ME" sz="2900" dirty="0">
                <a:solidFill>
                  <a:srgbClr val="FF0000"/>
                </a:solidFill>
              </a:rPr>
              <a:t>        </a:t>
            </a:r>
            <a:r>
              <a:rPr lang="sr-Latn-ME" sz="2900" dirty="0" smtClean="0">
                <a:solidFill>
                  <a:srgbClr val="FF0000"/>
                </a:solidFill>
              </a:rPr>
              <a:t>„ </a:t>
            </a:r>
            <a:r>
              <a:rPr lang="sr-Latn-ME" sz="2900" dirty="0">
                <a:solidFill>
                  <a:srgbClr val="FF0000"/>
                </a:solidFill>
              </a:rPr>
              <a:t>Pučina plava </a:t>
            </a:r>
            <a:r>
              <a:rPr lang="sr-Latn-ME" sz="2900" dirty="0" smtClean="0">
                <a:solidFill>
                  <a:srgbClr val="FF0000"/>
                </a:solidFill>
              </a:rPr>
              <a:t>spava...“</a:t>
            </a:r>
            <a:endParaRPr lang="en-US" sz="2900" dirty="0">
              <a:solidFill>
                <a:srgbClr val="FF0000"/>
              </a:solidFill>
            </a:endParaRPr>
          </a:p>
          <a:p>
            <a:pPr marL="118872" indent="0">
              <a:buNone/>
              <a:defRPr/>
            </a:pPr>
            <a:r>
              <a:rPr lang="sr-Latn-ME" sz="2900" dirty="0" err="1">
                <a:hlinkClick r:id="rId8" tooltip="Simbol"/>
              </a:rPr>
              <a:t>S</a:t>
            </a:r>
            <a:r>
              <a:rPr lang="en-US" sz="2900" dirty="0" err="1" smtClean="0">
                <a:hlinkClick r:id="rId8" tooltip="Simbol"/>
              </a:rPr>
              <a:t>imbol</a:t>
            </a:r>
            <a:r>
              <a:rPr lang="en-US" sz="2900" dirty="0"/>
              <a:t> − </a:t>
            </a:r>
            <a:r>
              <a:rPr lang="en-US" sz="2900" dirty="0" err="1" smtClean="0"/>
              <a:t>zamje</a:t>
            </a:r>
            <a:r>
              <a:rPr lang="sr-Latn-ME" sz="2900" dirty="0" smtClean="0"/>
              <a:t>na </a:t>
            </a:r>
            <a:r>
              <a:rPr lang="en-US" sz="2900" dirty="0" err="1" smtClean="0"/>
              <a:t>riječi</a:t>
            </a:r>
            <a:r>
              <a:rPr lang="en-US" sz="2900" dirty="0"/>
              <a:t>, </a:t>
            </a:r>
            <a:r>
              <a:rPr lang="en-US" sz="2900" dirty="0" err="1"/>
              <a:t>životne</a:t>
            </a:r>
            <a:r>
              <a:rPr lang="en-US" sz="2900" dirty="0"/>
              <a:t> </a:t>
            </a:r>
            <a:r>
              <a:rPr lang="en-US" sz="2900" dirty="0" err="1"/>
              <a:t>pojave</a:t>
            </a:r>
            <a:r>
              <a:rPr lang="en-US" sz="2900" dirty="0"/>
              <a:t> </a:t>
            </a:r>
            <a:r>
              <a:rPr lang="en-US" sz="2900" dirty="0" err="1"/>
              <a:t>ili</a:t>
            </a:r>
            <a:r>
              <a:rPr lang="en-US" sz="2900" dirty="0"/>
              <a:t> </a:t>
            </a:r>
            <a:r>
              <a:rPr lang="en-US" sz="2900" dirty="0" err="1"/>
              <a:t>pojma</a:t>
            </a:r>
            <a:r>
              <a:rPr lang="en-US" sz="2900" dirty="0"/>
              <a:t> </a:t>
            </a:r>
            <a:r>
              <a:rPr lang="en-US" sz="2900" dirty="0" err="1"/>
              <a:t>njihovom</a:t>
            </a:r>
            <a:r>
              <a:rPr lang="en-US" sz="2900" dirty="0"/>
              <a:t> </a:t>
            </a:r>
            <a:r>
              <a:rPr lang="en-US" sz="2900" dirty="0" err="1"/>
              <a:t>alegorijskom</a:t>
            </a:r>
            <a:r>
              <a:rPr lang="en-US" sz="2900" dirty="0"/>
              <a:t> </a:t>
            </a:r>
            <a:r>
              <a:rPr lang="en-US" sz="2900" dirty="0" err="1"/>
              <a:t>oznakom</a:t>
            </a:r>
            <a:r>
              <a:rPr lang="sr-Latn-ME" sz="2900" dirty="0"/>
              <a:t>. Odlikuje ga višenznačnost po čemu se razlikuje od alegorije</a:t>
            </a:r>
            <a:r>
              <a:rPr lang="sr-Latn-ME" sz="2900" dirty="0" smtClean="0"/>
              <a:t>. Tako </a:t>
            </a:r>
            <a:r>
              <a:rPr lang="sr-Latn-ME" sz="2900" dirty="0"/>
              <a:t>u pjesmi „Grm“ Vojislava Ilića  </a:t>
            </a:r>
            <a:r>
              <a:rPr lang="sr-Latn-ME" sz="2900" dirty="0" smtClean="0"/>
              <a:t>stihovi:</a:t>
            </a:r>
          </a:p>
          <a:p>
            <a:pPr marL="118872" indent="0">
              <a:buNone/>
              <a:defRPr/>
            </a:pPr>
            <a:r>
              <a:rPr lang="en-US" sz="2900" dirty="0" smtClean="0"/>
              <a:t>„</a:t>
            </a:r>
            <a:r>
              <a:rPr lang="en-US" sz="2900" dirty="0" err="1"/>
              <a:t>Munjom</a:t>
            </a:r>
            <a:r>
              <a:rPr lang="en-US" sz="2900" dirty="0"/>
              <a:t> </a:t>
            </a:r>
            <a:r>
              <a:rPr lang="en-US" sz="2900" dirty="0" err="1"/>
              <a:t>opaljen</a:t>
            </a:r>
            <a:r>
              <a:rPr lang="en-US" sz="2900" dirty="0"/>
              <a:t> </a:t>
            </a:r>
            <a:r>
              <a:rPr lang="en-US" sz="2900" b="1" dirty="0" err="1">
                <a:solidFill>
                  <a:srgbClr val="FF0000"/>
                </a:solidFill>
              </a:rPr>
              <a:t>grm</a:t>
            </a:r>
            <a:r>
              <a:rPr lang="en-US" sz="2900" dirty="0"/>
              <a:t> </a:t>
            </a:r>
            <a:r>
              <a:rPr lang="en-US" sz="2900" dirty="0" err="1"/>
              <a:t>na</a:t>
            </a:r>
            <a:r>
              <a:rPr lang="en-US" sz="2900" dirty="0"/>
              <a:t> </a:t>
            </a:r>
            <a:r>
              <a:rPr lang="en-US" sz="2900" dirty="0" err="1"/>
              <a:t>suvom</a:t>
            </a:r>
            <a:r>
              <a:rPr lang="en-US" sz="2900" dirty="0"/>
              <a:t> </a:t>
            </a:r>
            <a:r>
              <a:rPr lang="en-US" sz="2900" dirty="0" err="1"/>
              <a:t>proplanku</a:t>
            </a:r>
            <a:r>
              <a:rPr lang="en-US" sz="2900" dirty="0"/>
              <a:t> </a:t>
            </a:r>
            <a:r>
              <a:rPr lang="en-US" sz="2900" dirty="0" err="1"/>
              <a:t>stoji</a:t>
            </a:r>
            <a:r>
              <a:rPr lang="sr-Latn-ME" sz="2900" dirty="0" smtClean="0"/>
              <a:t>...“</a:t>
            </a:r>
          </a:p>
          <a:p>
            <a:pPr marL="118872" indent="0">
              <a:buNone/>
              <a:defRPr/>
            </a:pPr>
            <a:r>
              <a:rPr lang="sr-Latn-ME" sz="2900" dirty="0" smtClean="0"/>
              <a:t>...Al </a:t>
            </a:r>
            <a:r>
              <a:rPr lang="sr-Latn-ME" sz="2900" dirty="0"/>
              <a:t>mnogo zima još sa hladnim vetrom će doći, a on će biti </a:t>
            </a:r>
            <a:r>
              <a:rPr lang="sr-Latn-ME" sz="2900" dirty="0" smtClean="0"/>
              <a:t>tu“ ... </a:t>
            </a:r>
            <a:r>
              <a:rPr lang="sr-Latn-ME" sz="2900" dirty="0"/>
              <a:t>ukazuju na simboliku trajanja.</a:t>
            </a:r>
            <a:endParaRPr lang="en-US" sz="29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071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Figure konstrukcije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85000" lnSpcReduction="20000"/>
          </a:bodyPr>
          <a:lstStyle/>
          <a:p>
            <a:pPr marL="118872" indent="0">
              <a:buNone/>
              <a:defRPr/>
            </a:pPr>
            <a:endParaRPr lang="sr-Latn-ME" dirty="0" smtClean="0">
              <a:hlinkClick r:id="rId3" tooltip="Inverzija (figura)"/>
            </a:endParaRPr>
          </a:p>
          <a:p>
            <a:pPr marL="118872" indent="0">
              <a:buNone/>
              <a:defRPr/>
            </a:pPr>
            <a:r>
              <a:rPr lang="sr-Latn-ME" dirty="0" err="1">
                <a:hlinkClick r:id="rId3" tooltip="Inverzija (figura)"/>
              </a:rPr>
              <a:t>I</a:t>
            </a:r>
            <a:r>
              <a:rPr lang="en-US" dirty="0" err="1" smtClean="0">
                <a:hlinkClick r:id="rId3" tooltip="Inverzija (figura)"/>
              </a:rPr>
              <a:t>nverzija</a:t>
            </a:r>
            <a:r>
              <a:rPr lang="en-US" dirty="0"/>
              <a:t> − red </a:t>
            </a:r>
            <a:r>
              <a:rPr lang="en-US" dirty="0" err="1"/>
              <a:t>riječi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djelova</a:t>
            </a:r>
            <a:r>
              <a:rPr lang="en-US" dirty="0" smtClean="0"/>
              <a:t> </a:t>
            </a:r>
            <a:r>
              <a:rPr lang="en-US" dirty="0" err="1"/>
              <a:t>rečenice</a:t>
            </a:r>
            <a:r>
              <a:rPr lang="en-US" dirty="0"/>
              <a:t> </a:t>
            </a:r>
            <a:r>
              <a:rPr lang="en-US" dirty="0" err="1"/>
              <a:t>obrnut</a:t>
            </a:r>
            <a:r>
              <a:rPr lang="en-US" dirty="0"/>
              <a:t> od </a:t>
            </a:r>
            <a:r>
              <a:rPr lang="en-US" dirty="0" err="1"/>
              <a:t>gramatički</a:t>
            </a:r>
            <a:r>
              <a:rPr lang="en-US" dirty="0"/>
              <a:t> </a:t>
            </a:r>
            <a:r>
              <a:rPr lang="en-US" dirty="0" err="1" smtClean="0"/>
              <a:t>pravilnog</a:t>
            </a:r>
            <a:r>
              <a:rPr lang="sr-Latn-ME" dirty="0" smtClean="0"/>
              <a:t>,</a:t>
            </a:r>
          </a:p>
          <a:p>
            <a:pPr marL="118872" indent="0">
              <a:buNone/>
              <a:defRPr/>
            </a:pPr>
            <a:r>
              <a:rPr lang="sr-Latn-ME" dirty="0" smtClean="0"/>
              <a:t>„Osta danas na Drini ćuprija.“ (Ivo Andrić)</a:t>
            </a:r>
            <a:endParaRPr lang="en-US" dirty="0"/>
          </a:p>
          <a:p>
            <a:pPr marL="118872" indent="0">
              <a:buNone/>
              <a:defRPr/>
            </a:pPr>
            <a:r>
              <a:rPr lang="sr-Latn-ME" dirty="0" err="1">
                <a:hlinkClick r:id="rId4" tooltip="Asindeton"/>
              </a:rPr>
              <a:t>A</a:t>
            </a:r>
            <a:r>
              <a:rPr lang="en-US" dirty="0" err="1" smtClean="0">
                <a:hlinkClick r:id="rId4" tooltip="Asindeton"/>
              </a:rPr>
              <a:t>sindeton</a:t>
            </a:r>
            <a:r>
              <a:rPr lang="en-US" dirty="0"/>
              <a:t> − </a:t>
            </a:r>
            <a:r>
              <a:rPr lang="en-US" dirty="0" err="1"/>
              <a:t>nizanje</a:t>
            </a:r>
            <a:r>
              <a:rPr lang="en-US" dirty="0"/>
              <a:t> </a:t>
            </a:r>
            <a:r>
              <a:rPr lang="en-US" dirty="0" err="1"/>
              <a:t>riječi</a:t>
            </a:r>
            <a:r>
              <a:rPr lang="en-US" dirty="0"/>
              <a:t> </a:t>
            </a:r>
            <a:r>
              <a:rPr lang="en-US" dirty="0" err="1"/>
              <a:t>bez</a:t>
            </a:r>
            <a:r>
              <a:rPr lang="en-US" dirty="0"/>
              <a:t> </a:t>
            </a:r>
            <a:r>
              <a:rPr lang="en-US" dirty="0" err="1"/>
              <a:t>gramatičkog</a:t>
            </a:r>
            <a:r>
              <a:rPr lang="en-US" dirty="0"/>
              <a:t> </a:t>
            </a:r>
            <a:r>
              <a:rPr lang="en-US" dirty="0" err="1"/>
              <a:t>povezivanja</a:t>
            </a:r>
            <a:r>
              <a:rPr lang="en-US" dirty="0"/>
              <a:t> </a:t>
            </a:r>
            <a:r>
              <a:rPr lang="en-US" dirty="0" err="1"/>
              <a:t>izostavljanjem</a:t>
            </a:r>
            <a:r>
              <a:rPr lang="en-US" dirty="0"/>
              <a:t> </a:t>
            </a:r>
            <a:r>
              <a:rPr lang="en-US" dirty="0" err="1"/>
              <a:t>veznika</a:t>
            </a:r>
            <a:r>
              <a:rPr lang="sr-Latn-ME" dirty="0"/>
              <a:t> da bi radnja bila življa</a:t>
            </a:r>
            <a:r>
              <a:rPr lang="en-US" dirty="0"/>
              <a:t>; </a:t>
            </a:r>
            <a:r>
              <a:rPr lang="en-US" dirty="0" err="1"/>
              <a:t>koriste</a:t>
            </a:r>
            <a:r>
              <a:rPr lang="en-US" dirty="0"/>
              <a:t> se </a:t>
            </a:r>
            <a:r>
              <a:rPr lang="en-US" dirty="0" err="1" smtClean="0"/>
              <a:t>zarezi</a:t>
            </a:r>
            <a:r>
              <a:rPr lang="sr-Latn-ME" dirty="0" smtClean="0"/>
              <a:t>:</a:t>
            </a:r>
            <a:endParaRPr lang="sr-Latn-ME" dirty="0"/>
          </a:p>
          <a:p>
            <a:pPr marL="118872" indent="0">
              <a:buNone/>
              <a:defRPr/>
            </a:pPr>
            <a:r>
              <a:rPr lang="sr-Latn-ME" dirty="0"/>
              <a:t>...“ispod srca životni strasti mah</a:t>
            </a:r>
          </a:p>
          <a:p>
            <a:pPr marL="118872" indent="0">
              <a:buNone/>
              <a:defRPr/>
            </a:pPr>
            <a:r>
              <a:rPr lang="sr-Latn-ME" dirty="0">
                <a:solidFill>
                  <a:srgbClr val="FF0000"/>
                </a:solidFill>
              </a:rPr>
              <a:t>sramota, ponos, groza, ljubav, stah</a:t>
            </a:r>
            <a:r>
              <a:rPr lang="sr-Latn-ME" dirty="0"/>
              <a:t>.“ ( L.Kostić</a:t>
            </a:r>
            <a:r>
              <a:rPr lang="sr-Latn-ME" dirty="0" smtClean="0"/>
              <a:t>)</a:t>
            </a:r>
            <a:endParaRPr lang="en-US" dirty="0"/>
          </a:p>
          <a:p>
            <a:pPr marL="118872" indent="0">
              <a:buNone/>
              <a:defRPr/>
            </a:pPr>
            <a:r>
              <a:rPr lang="sr-Latn-ME" dirty="0" err="1">
                <a:hlinkClick r:id="rId5" tooltip="Polisindeton"/>
              </a:rPr>
              <a:t>P</a:t>
            </a:r>
            <a:r>
              <a:rPr lang="en-US" dirty="0" err="1" smtClean="0">
                <a:hlinkClick r:id="rId5" tooltip="Polisindeton"/>
              </a:rPr>
              <a:t>olisindeton</a:t>
            </a:r>
            <a:r>
              <a:rPr lang="en-US" dirty="0"/>
              <a:t> − </a:t>
            </a:r>
            <a:r>
              <a:rPr lang="sr-Latn-ME" dirty="0"/>
              <a:t>suprotnost asindetonu. N</a:t>
            </a:r>
            <a:r>
              <a:rPr lang="en-US" dirty="0" err="1"/>
              <a:t>izanje</a:t>
            </a:r>
            <a:r>
              <a:rPr lang="en-US" dirty="0"/>
              <a:t> </a:t>
            </a:r>
            <a:r>
              <a:rPr lang="en-US" dirty="0" err="1"/>
              <a:t>veznika</a:t>
            </a:r>
            <a:r>
              <a:rPr lang="en-US" dirty="0"/>
              <a:t> </a:t>
            </a:r>
            <a:r>
              <a:rPr lang="en-US" dirty="0" err="1"/>
              <a:t>bez</a:t>
            </a:r>
            <a:r>
              <a:rPr lang="en-US" dirty="0"/>
              <a:t> </a:t>
            </a:r>
            <a:r>
              <a:rPr lang="en-US" dirty="0" err="1"/>
              <a:t>gramatičke</a:t>
            </a:r>
            <a:r>
              <a:rPr lang="en-US" dirty="0"/>
              <a:t> </a:t>
            </a:r>
            <a:r>
              <a:rPr lang="en-US" dirty="0" err="1" smtClean="0"/>
              <a:t>potrebe</a:t>
            </a:r>
            <a:r>
              <a:rPr lang="sr-Latn-ME" dirty="0" smtClean="0"/>
              <a:t>.</a:t>
            </a:r>
            <a:endParaRPr lang="en-US" dirty="0"/>
          </a:p>
          <a:p>
            <a:pPr marL="118872" indent="0">
              <a:buNone/>
              <a:defRPr/>
            </a:pPr>
            <a:r>
              <a:rPr lang="sr-Latn-ME" dirty="0" err="1">
                <a:hlinkClick r:id="rId6" tooltip="Elipsa (figura)"/>
              </a:rPr>
              <a:t>E</a:t>
            </a:r>
            <a:r>
              <a:rPr lang="en-US" dirty="0" err="1" smtClean="0">
                <a:hlinkClick r:id="rId6" tooltip="Elipsa (figura)"/>
              </a:rPr>
              <a:t>lipsa</a:t>
            </a:r>
            <a:r>
              <a:rPr lang="en-US" dirty="0"/>
              <a:t> − </a:t>
            </a:r>
            <a:r>
              <a:rPr lang="en-US" dirty="0" err="1"/>
              <a:t>izostavljanje</a:t>
            </a:r>
            <a:r>
              <a:rPr lang="en-US" dirty="0"/>
              <a:t> </a:t>
            </a:r>
            <a:r>
              <a:rPr lang="en-US" dirty="0" err="1"/>
              <a:t>riječi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rečenične</a:t>
            </a:r>
            <a:r>
              <a:rPr lang="en-US" dirty="0"/>
              <a:t> </a:t>
            </a:r>
            <a:r>
              <a:rPr lang="en-US" dirty="0" err="1"/>
              <a:t>cjeline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čemu</a:t>
            </a:r>
            <a:r>
              <a:rPr lang="en-US" dirty="0"/>
              <a:t> se </a:t>
            </a:r>
            <a:r>
              <a:rPr lang="en-US" dirty="0" err="1"/>
              <a:t>smisao</a:t>
            </a:r>
            <a:r>
              <a:rPr lang="en-US" dirty="0"/>
              <a:t> </a:t>
            </a:r>
            <a:r>
              <a:rPr lang="en-US" dirty="0" err="1"/>
              <a:t>cjeline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shvatiti</a:t>
            </a:r>
            <a:r>
              <a:rPr lang="sr-Latn-ME" dirty="0" smtClean="0"/>
              <a:t> „Mladost-ludost“, „Vatra!“  „Gori!“</a:t>
            </a:r>
            <a:endParaRPr lang="en-US" dirty="0"/>
          </a:p>
          <a:p>
            <a:pPr marL="118872" indent="0">
              <a:buNone/>
              <a:defRPr/>
            </a:pPr>
            <a:r>
              <a:rPr lang="sr-Latn-ME" dirty="0" err="1">
                <a:hlinkClick r:id="rId7" tooltip="Retoričko pitanje"/>
              </a:rPr>
              <a:t>R</a:t>
            </a:r>
            <a:r>
              <a:rPr lang="en-US" dirty="0" err="1" smtClean="0">
                <a:hlinkClick r:id="rId7" tooltip="Retoričko pitanje"/>
              </a:rPr>
              <a:t>etoričko</a:t>
            </a:r>
            <a:r>
              <a:rPr lang="en-US" dirty="0" smtClean="0">
                <a:hlinkClick r:id="rId7" tooltip="Retoričko pitanje"/>
              </a:rPr>
              <a:t> </a:t>
            </a:r>
            <a:r>
              <a:rPr lang="en-US" dirty="0" err="1">
                <a:hlinkClick r:id="rId7" tooltip="Retoričko pitanje"/>
              </a:rPr>
              <a:t>pitanje</a:t>
            </a:r>
            <a:r>
              <a:rPr lang="en-US" dirty="0"/>
              <a:t> − </a:t>
            </a:r>
            <a:r>
              <a:rPr lang="en-US" dirty="0" err="1"/>
              <a:t>pitanje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ne </a:t>
            </a:r>
            <a:r>
              <a:rPr lang="en-US" dirty="0" err="1"/>
              <a:t>zahtjeva</a:t>
            </a:r>
            <a:r>
              <a:rPr lang="en-US" dirty="0"/>
              <a:t> </a:t>
            </a:r>
            <a:r>
              <a:rPr lang="en-US" dirty="0" err="1"/>
              <a:t>odgovor</a:t>
            </a:r>
            <a:r>
              <a:rPr lang="sr-Latn-ME" dirty="0"/>
              <a:t>, pošto je odgovor jasan i </a:t>
            </a:r>
            <a:r>
              <a:rPr lang="sr-Latn-ME" dirty="0" smtClean="0"/>
              <a:t>određen:</a:t>
            </a:r>
            <a:endParaRPr lang="sr-Latn-ME" dirty="0"/>
          </a:p>
          <a:p>
            <a:pPr marL="118872" indent="0">
              <a:buNone/>
              <a:defRPr/>
            </a:pPr>
            <a:r>
              <a:rPr lang="sr-Latn-ME" dirty="0" smtClean="0"/>
              <a:t>„O </a:t>
            </a:r>
            <a:r>
              <a:rPr lang="sr-Latn-ME" dirty="0"/>
              <a:t>klasje moje ispod golih brda</a:t>
            </a:r>
          </a:p>
          <a:p>
            <a:pPr marL="118872" indent="0">
              <a:buNone/>
              <a:defRPr/>
            </a:pPr>
            <a:r>
              <a:rPr lang="sr-Latn-ME" dirty="0"/>
              <a:t>moj crni hljebe krvlju poštrapani</a:t>
            </a:r>
          </a:p>
          <a:p>
            <a:pPr marL="118872" indent="0">
              <a:buNone/>
              <a:defRPr/>
            </a:pPr>
            <a:r>
              <a:rPr lang="sr-Latn-ME" dirty="0">
                <a:solidFill>
                  <a:srgbClr val="FF0000"/>
                </a:solidFill>
              </a:rPr>
              <a:t>ko mi te štedi, ko li mi te brani </a:t>
            </a:r>
          </a:p>
          <a:p>
            <a:pPr marL="118872" indent="0">
              <a:buNone/>
              <a:defRPr/>
            </a:pPr>
            <a:r>
              <a:rPr lang="sr-Latn-ME" dirty="0">
                <a:solidFill>
                  <a:srgbClr val="FF0000"/>
                </a:solidFill>
              </a:rPr>
              <a:t>od gladnih ptica, moja muko tvrda</a:t>
            </a:r>
            <a:r>
              <a:rPr lang="sr-Latn-ME" dirty="0" smtClean="0"/>
              <a:t>?“(</a:t>
            </a:r>
            <a:r>
              <a:rPr lang="sr-Latn-ME" dirty="0"/>
              <a:t>A.Šantić)</a:t>
            </a:r>
            <a:endParaRPr lang="en-US" dirty="0"/>
          </a:p>
          <a:p>
            <a:pPr marL="118872" indent="0">
              <a:buNone/>
              <a:defRPr/>
            </a:pPr>
            <a:r>
              <a:rPr lang="sr-Latn-ME" dirty="0" err="1">
                <a:hlinkClick r:id="rId8" tooltip="Apostrofa"/>
              </a:rPr>
              <a:t>A</a:t>
            </a:r>
            <a:r>
              <a:rPr lang="en-US" dirty="0" err="1" smtClean="0">
                <a:hlinkClick r:id="rId8" tooltip="Apostrofa"/>
              </a:rPr>
              <a:t>postrofa</a:t>
            </a:r>
            <a:r>
              <a:rPr lang="en-US" dirty="0"/>
              <a:t> − </a:t>
            </a:r>
            <a:r>
              <a:rPr lang="sr-Latn-ME" dirty="0"/>
              <a:t>direktno </a:t>
            </a:r>
            <a:r>
              <a:rPr lang="sr-Latn-ME" dirty="0" smtClean="0"/>
              <a:t>obraćanje ličnostima, predmetima, pojavama:</a:t>
            </a:r>
            <a:endParaRPr lang="sr-Latn-ME" dirty="0"/>
          </a:p>
          <a:p>
            <a:pPr marL="118872" indent="0">
              <a:buNone/>
              <a:defRPr/>
            </a:pPr>
            <a:r>
              <a:rPr lang="sr-Latn-ME" dirty="0">
                <a:solidFill>
                  <a:srgbClr val="FF0000"/>
                </a:solidFill>
              </a:rPr>
              <a:t>„Naša mila Boko, nevjesto Jadrana</a:t>
            </a:r>
            <a:r>
              <a:rPr lang="sr-Latn-ME" dirty="0" smtClean="0">
                <a:solidFill>
                  <a:srgbClr val="FF0000"/>
                </a:solidFill>
              </a:rPr>
              <a:t>...“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sr-Cyrl-ME" dirty="0" smtClean="0">
                <a:solidFill>
                  <a:srgbClr val="FF0000"/>
                </a:solidFill>
              </a:rPr>
              <a:t>(</a:t>
            </a:r>
            <a:r>
              <a:rPr lang="en-US" dirty="0" smtClean="0">
                <a:solidFill>
                  <a:srgbClr val="FF0000"/>
                </a:solidFill>
              </a:rPr>
              <a:t>A. </a:t>
            </a:r>
            <a:r>
              <a:rPr lang="sr-Latn-ME" dirty="0" smtClean="0">
                <a:solidFill>
                  <a:srgbClr val="FF0000"/>
                </a:solidFill>
              </a:rPr>
              <a:t>Šantć)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635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Figure misli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lnSpcReduction="10000"/>
          </a:bodyPr>
          <a:lstStyle/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ME" sz="1600" dirty="0">
                <a:solidFill>
                  <a:prstClr val="black"/>
                </a:solidFill>
                <a:latin typeface="Arial"/>
                <a:hlinkClick r:id="rId2" tooltip="Hiperbola (figura)"/>
              </a:rPr>
              <a:t>H</a:t>
            </a:r>
            <a:r>
              <a:rPr lang="vi-VN" sz="1600" dirty="0" smtClean="0">
                <a:solidFill>
                  <a:prstClr val="black"/>
                </a:solidFill>
                <a:latin typeface="Arial"/>
                <a:hlinkClick r:id="rId2" tooltip="Hiperbola (figura)"/>
              </a:rPr>
              <a:t>iperbola</a:t>
            </a:r>
            <a:r>
              <a:rPr lang="vi-VN" sz="1600" dirty="0">
                <a:solidFill>
                  <a:prstClr val="black"/>
                </a:solidFill>
                <a:latin typeface="Arial"/>
              </a:rPr>
              <a:t> − preuveličavanje</a:t>
            </a:r>
            <a:r>
              <a:rPr lang="sr-Latn-CS" sz="1600" dirty="0">
                <a:solidFill>
                  <a:prstClr val="black"/>
                </a:solidFill>
                <a:latin typeface="Arial Rounded MT Bold" pitchFamily="34" charset="0"/>
              </a:rPr>
              <a:t> osobina </a:t>
            </a:r>
            <a:r>
              <a:rPr lang="sr-Latn-CS" sz="1600" dirty="0" smtClean="0">
                <a:solidFill>
                  <a:prstClr val="black"/>
                </a:solidFill>
                <a:latin typeface="Arial Rounded MT Bold" pitchFamily="34" charset="0"/>
              </a:rPr>
              <a:t>predmeta ili </a:t>
            </a:r>
            <a:r>
              <a:rPr lang="sr-Latn-CS" sz="1600" dirty="0">
                <a:solidFill>
                  <a:prstClr val="black"/>
                </a:solidFill>
                <a:latin typeface="Arial Rounded MT Bold" pitchFamily="34" charset="0"/>
              </a:rPr>
              <a:t>inteziteta radnje u cilju jačeg emotivnog </a:t>
            </a:r>
            <a:r>
              <a:rPr lang="sr-Latn-CS" sz="1600" dirty="0" smtClean="0">
                <a:solidFill>
                  <a:prstClr val="black"/>
                </a:solidFill>
                <a:latin typeface="Arial Rounded MT Bold" pitchFamily="34" charset="0"/>
              </a:rPr>
              <a:t>djelovanja:</a:t>
            </a:r>
            <a:endParaRPr lang="sr-Latn-CS" sz="1600" dirty="0">
              <a:solidFill>
                <a:prstClr val="black"/>
              </a:solidFill>
              <a:latin typeface="Arial Rounded MT Bold" pitchFamily="34" charset="0"/>
            </a:endParaRP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CS" sz="1600" dirty="0">
                <a:solidFill>
                  <a:prstClr val="black"/>
                </a:solidFill>
                <a:latin typeface="Arial Rounded MT Bold" pitchFamily="34" charset="0"/>
              </a:rPr>
              <a:t>„Kad je viđu đe e smije mlada</a:t>
            </a: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CS" sz="1600" dirty="0">
                <a:solidFill>
                  <a:srgbClr val="FF0000"/>
                </a:solidFill>
                <a:latin typeface="Arial Rounded MT Bold" pitchFamily="34" charset="0"/>
              </a:rPr>
              <a:t>svijet mi se oko glave vrti.</a:t>
            </a:r>
            <a:r>
              <a:rPr lang="sr-Latn-CS" sz="1600" dirty="0">
                <a:solidFill>
                  <a:prstClr val="black"/>
                </a:solidFill>
                <a:latin typeface="Arial Rounded MT Bold" pitchFamily="34" charset="0"/>
              </a:rPr>
              <a:t>“</a:t>
            </a:r>
            <a:endParaRPr lang="vi-VN" sz="1600" dirty="0">
              <a:solidFill>
                <a:prstClr val="black"/>
              </a:solidFill>
              <a:latin typeface="Arial"/>
            </a:endParaRP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ME" sz="1600" dirty="0">
                <a:solidFill>
                  <a:prstClr val="black"/>
                </a:solidFill>
                <a:latin typeface="Arial"/>
                <a:hlinkClick r:id="rId3" tooltip="Litota"/>
              </a:rPr>
              <a:t>L</a:t>
            </a:r>
            <a:r>
              <a:rPr lang="vi-VN" sz="1600" dirty="0" smtClean="0">
                <a:solidFill>
                  <a:prstClr val="black"/>
                </a:solidFill>
                <a:latin typeface="Arial"/>
                <a:hlinkClick r:id="rId3" tooltip="Litota"/>
              </a:rPr>
              <a:t>itota</a:t>
            </a:r>
            <a:r>
              <a:rPr lang="vi-VN" sz="1600" dirty="0">
                <a:solidFill>
                  <a:prstClr val="black"/>
                </a:solidFill>
                <a:latin typeface="Arial"/>
              </a:rPr>
              <a:t> − umanjivanje (suprotna hiperboli)</a:t>
            </a:r>
            <a:r>
              <a:rPr lang="sr-Latn-CS" sz="1600" dirty="0">
                <a:solidFill>
                  <a:prstClr val="black"/>
                </a:solidFill>
                <a:latin typeface="Arial Rounded MT Bold" pitchFamily="34" charset="0"/>
              </a:rPr>
              <a:t>,</a:t>
            </a:r>
            <a:endParaRPr lang="vi-VN" sz="1600" dirty="0">
              <a:solidFill>
                <a:prstClr val="black"/>
              </a:solidFill>
              <a:latin typeface="Arial"/>
            </a:endParaRP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ME" sz="1600" dirty="0">
                <a:solidFill>
                  <a:prstClr val="black"/>
                </a:solidFill>
                <a:latin typeface="Arial"/>
                <a:hlinkClick r:id="rId4" tooltip="Gradacija"/>
              </a:rPr>
              <a:t>G</a:t>
            </a:r>
            <a:r>
              <a:rPr lang="vi-VN" sz="1600" dirty="0" smtClean="0">
                <a:solidFill>
                  <a:prstClr val="black"/>
                </a:solidFill>
                <a:latin typeface="Arial"/>
                <a:hlinkClick r:id="rId4" tooltip="Gradacija"/>
              </a:rPr>
              <a:t>radacija</a:t>
            </a:r>
            <a:r>
              <a:rPr lang="vi-VN" sz="1600" dirty="0">
                <a:solidFill>
                  <a:prstClr val="black"/>
                </a:solidFill>
                <a:latin typeface="Arial"/>
              </a:rPr>
              <a:t> − </a:t>
            </a:r>
            <a:r>
              <a:rPr lang="sr-Latn-ME" sz="1600" dirty="0">
                <a:solidFill>
                  <a:prstClr val="black"/>
                </a:solidFill>
                <a:latin typeface="Arial Rounded MT Bold" pitchFamily="34" charset="0"/>
              </a:rPr>
              <a:t>r</a:t>
            </a:r>
            <a:r>
              <a:rPr lang="sr-Latn-CS" sz="1600" dirty="0">
                <a:solidFill>
                  <a:prstClr val="black"/>
                </a:solidFill>
                <a:latin typeface="Arial Rounded MT Bold" pitchFamily="34" charset="0"/>
              </a:rPr>
              <a:t>eđanje slika po jačini, tako da prva slika bude najslabije jačine a poslednja najveće jačine.</a:t>
            </a:r>
            <a:endParaRPr lang="vi-VN" sz="1600" dirty="0">
              <a:solidFill>
                <a:prstClr val="black"/>
              </a:solidFill>
              <a:latin typeface="Arial"/>
            </a:endParaRP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CS" sz="1600" dirty="0">
                <a:solidFill>
                  <a:srgbClr val="FFC000"/>
                </a:solidFill>
                <a:latin typeface="Arial Rounded MT Bold" pitchFamily="34" charset="0"/>
              </a:rPr>
              <a:t>P</a:t>
            </a:r>
            <a:r>
              <a:rPr lang="sr-Latn-CS" sz="1600" dirty="0" smtClean="0">
                <a:solidFill>
                  <a:srgbClr val="FFC000"/>
                </a:solidFill>
                <a:latin typeface="Arial Rounded MT Bold" pitchFamily="34" charset="0"/>
              </a:rPr>
              <a:t>oređenje</a:t>
            </a:r>
            <a:r>
              <a:rPr lang="vi-VN" sz="1600" dirty="0">
                <a:solidFill>
                  <a:prstClr val="black"/>
                </a:solidFill>
                <a:latin typeface="Arial"/>
              </a:rPr>
              <a:t>− upoređivanje na temelju sličnosti</a:t>
            </a:r>
            <a:r>
              <a:rPr lang="sr-Latn-CS" sz="1600" dirty="0">
                <a:solidFill>
                  <a:prstClr val="black"/>
                </a:solidFill>
                <a:latin typeface="Arial Rounded MT Bold" pitchFamily="34" charset="0"/>
              </a:rPr>
              <a:t>. Poređenjem se postiže </a:t>
            </a:r>
            <a:r>
              <a:rPr lang="sr-Latn-CS" sz="1600" dirty="0" smtClean="0">
                <a:solidFill>
                  <a:prstClr val="black"/>
                </a:solidFill>
                <a:latin typeface="Arial Rounded MT Bold" pitchFamily="34" charset="0"/>
              </a:rPr>
              <a:t>konkretizacija </a:t>
            </a:r>
            <a:r>
              <a:rPr lang="sr-Latn-CS" sz="1600" dirty="0">
                <a:solidFill>
                  <a:prstClr val="black"/>
                </a:solidFill>
                <a:latin typeface="Arial Rounded MT Bold" pitchFamily="34" charset="0"/>
              </a:rPr>
              <a:t>slike, jer se neki predmet poredi sa nekim izrazitijim </a:t>
            </a:r>
            <a:r>
              <a:rPr lang="sr-Latn-CS" sz="1600" dirty="0" smtClean="0">
                <a:solidFill>
                  <a:prstClr val="black"/>
                </a:solidFill>
                <a:latin typeface="Arial Rounded MT Bold" pitchFamily="34" charset="0"/>
              </a:rPr>
              <a:t>predmetom:</a:t>
            </a:r>
            <a:endParaRPr lang="sr-Latn-CS" sz="1600" dirty="0">
              <a:solidFill>
                <a:prstClr val="black"/>
              </a:solidFill>
              <a:latin typeface="Arial Rounded MT Bold" pitchFamily="34" charset="0"/>
            </a:endParaRP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CS" sz="1600" dirty="0">
                <a:solidFill>
                  <a:srgbClr val="FF0000"/>
                </a:solidFill>
                <a:latin typeface="Arial Rounded MT Bold" pitchFamily="34" charset="0"/>
              </a:rPr>
              <a:t>„Ko svilene niti što ih pauk satka,</a:t>
            </a: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CS" sz="1600" dirty="0">
                <a:solidFill>
                  <a:srgbClr val="FF0000"/>
                </a:solidFill>
                <a:latin typeface="Arial Rounded MT Bold" pitchFamily="34" charset="0"/>
              </a:rPr>
              <a:t>po drveću visi mesečine veo</a:t>
            </a:r>
            <a:r>
              <a:rPr lang="sr-Latn-CS" sz="1600" dirty="0" smtClean="0">
                <a:solidFill>
                  <a:prstClr val="black"/>
                </a:solidFill>
                <a:latin typeface="Arial Rounded MT Bold" pitchFamily="34" charset="0"/>
              </a:rPr>
              <a:t>.“ </a:t>
            </a:r>
            <a:r>
              <a:rPr lang="sr-Latn-CS" sz="1600" dirty="0">
                <a:solidFill>
                  <a:prstClr val="black"/>
                </a:solidFill>
                <a:latin typeface="Arial Rounded MT Bold" pitchFamily="34" charset="0"/>
              </a:rPr>
              <a:t>(A.Šantić)</a:t>
            </a:r>
            <a:endParaRPr lang="vi-VN" sz="1600" dirty="0">
              <a:solidFill>
                <a:prstClr val="black"/>
              </a:solidFill>
              <a:latin typeface="Arial"/>
            </a:endParaRP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ME" sz="1600" dirty="0" err="1">
                <a:solidFill>
                  <a:srgbClr val="FFC000"/>
                </a:solidFill>
                <a:latin typeface="Arial Rounded MT Bold" pitchFamily="34" charset="0"/>
              </a:rPr>
              <a:t>K</a:t>
            </a:r>
            <a:r>
              <a:rPr lang="en-US" sz="1600" dirty="0" err="1" smtClean="0">
                <a:solidFill>
                  <a:srgbClr val="FFC000"/>
                </a:solidFill>
                <a:latin typeface="Arial Rounded MT Bold" pitchFamily="34" charset="0"/>
              </a:rPr>
              <a:t>ontrast</a:t>
            </a:r>
            <a:r>
              <a:rPr lang="vi-VN" sz="1600" dirty="0">
                <a:solidFill>
                  <a:prstClr val="black"/>
                </a:solidFill>
                <a:latin typeface="Arial"/>
              </a:rPr>
              <a:t> − vrsta </a:t>
            </a:r>
            <a:r>
              <a:rPr lang="vi-VN" sz="1600" dirty="0" smtClean="0">
                <a:solidFill>
                  <a:prstClr val="black"/>
                </a:solidFill>
                <a:latin typeface="Arial"/>
              </a:rPr>
              <a:t>pore</a:t>
            </a:r>
            <a:r>
              <a:rPr lang="sr-Latn-ME" sz="1600" dirty="0" smtClean="0">
                <a:solidFill>
                  <a:prstClr val="black"/>
                </a:solidFill>
                <a:latin typeface="Arial Rounded MT Bold" pitchFamily="34" charset="0"/>
              </a:rPr>
              <a:t>đenja </a:t>
            </a:r>
            <a:r>
              <a:rPr lang="vi-VN" sz="1600" dirty="0" smtClean="0">
                <a:solidFill>
                  <a:prstClr val="black"/>
                </a:solidFill>
                <a:latin typeface="Arial"/>
              </a:rPr>
              <a:t>koja </a:t>
            </a:r>
            <a:r>
              <a:rPr lang="vi-VN" sz="1600" dirty="0">
                <a:solidFill>
                  <a:prstClr val="black"/>
                </a:solidFill>
                <a:latin typeface="Arial"/>
              </a:rPr>
              <a:t>se temelji na suprotnosti</a:t>
            </a:r>
            <a:r>
              <a:rPr lang="sr-Latn-CS" sz="1600" dirty="0">
                <a:solidFill>
                  <a:prstClr val="black"/>
                </a:solidFill>
                <a:latin typeface="Arial Rounded MT Bold" pitchFamily="34" charset="0"/>
              </a:rPr>
              <a:t>,</a:t>
            </a: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CS" sz="1600" dirty="0">
                <a:solidFill>
                  <a:srgbClr val="FF0000"/>
                </a:solidFill>
                <a:latin typeface="Arial Rounded MT Bold" pitchFamily="34" charset="0"/>
              </a:rPr>
              <a:t>„Što Momčilu taman čizma bila,</a:t>
            </a: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CS" sz="1600" dirty="0">
                <a:solidFill>
                  <a:srgbClr val="FF0000"/>
                </a:solidFill>
                <a:latin typeface="Arial Rounded MT Bold" pitchFamily="34" charset="0"/>
              </a:rPr>
              <a:t>tu Vukašin obje noge meće“.</a:t>
            </a:r>
            <a:endParaRPr lang="vi-VN" sz="1600" dirty="0">
              <a:solidFill>
                <a:srgbClr val="FF0000"/>
              </a:solidFill>
              <a:latin typeface="Arial"/>
            </a:endParaRP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ME" sz="1600" dirty="0">
                <a:solidFill>
                  <a:prstClr val="black"/>
                </a:solidFill>
                <a:latin typeface="Arial"/>
                <a:hlinkClick r:id="rId5" tooltip="Paradoks"/>
              </a:rPr>
              <a:t>P</a:t>
            </a:r>
            <a:r>
              <a:rPr lang="vi-VN" sz="1600" dirty="0" smtClean="0">
                <a:solidFill>
                  <a:prstClr val="black"/>
                </a:solidFill>
                <a:latin typeface="Arial"/>
                <a:hlinkClick r:id="rId5" tooltip="Paradoks"/>
              </a:rPr>
              <a:t>aradoks</a:t>
            </a:r>
            <a:r>
              <a:rPr lang="vi-VN" sz="1600" dirty="0">
                <a:solidFill>
                  <a:prstClr val="black"/>
                </a:solidFill>
                <a:latin typeface="Arial"/>
              </a:rPr>
              <a:t> − misao koja u sebi sadrži </a:t>
            </a:r>
            <a:r>
              <a:rPr lang="sr-Latn-CS" sz="1600" dirty="0">
                <a:solidFill>
                  <a:prstClr val="black"/>
                </a:solidFill>
                <a:latin typeface="Arial Rounded MT Bold" pitchFamily="34" charset="0"/>
              </a:rPr>
              <a:t>protivrječnost.</a:t>
            </a: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CS" sz="1600" dirty="0">
                <a:solidFill>
                  <a:prstClr val="black"/>
                </a:solidFill>
                <a:latin typeface="Arial Rounded MT Bold" pitchFamily="34" charset="0"/>
              </a:rPr>
              <a:t>Paradoksalne misli su lijepe zbog toga što  uglavnom na duhovit način, kazuje neku duboku misao „Preturila bi godine takvog života ali nije mogla da preturi sate i </a:t>
            </a:r>
            <a:r>
              <a:rPr lang="sr-Latn-CS" sz="1600" dirty="0" smtClean="0">
                <a:solidFill>
                  <a:prstClr val="black"/>
                </a:solidFill>
                <a:latin typeface="Arial Rounded MT Bold" pitchFamily="34" charset="0"/>
              </a:rPr>
              <a:t>minute.“ </a:t>
            </a:r>
            <a:r>
              <a:rPr lang="sr-Latn-CS" sz="1600" dirty="0">
                <a:solidFill>
                  <a:prstClr val="black"/>
                </a:solidFill>
                <a:latin typeface="Arial Rounded MT Bold" pitchFamily="34" charset="0"/>
              </a:rPr>
              <a:t>( Ivo Andrić)</a:t>
            </a: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ME" sz="1600" dirty="0">
                <a:solidFill>
                  <a:prstClr val="black"/>
                </a:solidFill>
                <a:latin typeface="Arial"/>
                <a:hlinkClick r:id="rId6" tooltip="Oksimoron"/>
              </a:rPr>
              <a:t>O</a:t>
            </a:r>
            <a:r>
              <a:rPr lang="vi-VN" sz="1600" dirty="0" smtClean="0">
                <a:solidFill>
                  <a:prstClr val="black"/>
                </a:solidFill>
                <a:latin typeface="Arial"/>
                <a:hlinkClick r:id="rId6" tooltip="Oksimoron"/>
              </a:rPr>
              <a:t>ksimoron</a:t>
            </a:r>
            <a:r>
              <a:rPr lang="vi-VN" sz="1600" dirty="0">
                <a:solidFill>
                  <a:prstClr val="black"/>
                </a:solidFill>
                <a:latin typeface="Arial"/>
              </a:rPr>
              <a:t> − spajanje </a:t>
            </a:r>
            <a:r>
              <a:rPr lang="sr-Latn-CS" sz="1600" dirty="0" smtClean="0">
                <a:solidFill>
                  <a:prstClr val="black"/>
                </a:solidFill>
                <a:latin typeface="Arial Rounded MT Bold" pitchFamily="34" charset="0"/>
              </a:rPr>
              <a:t>suprotnih </a:t>
            </a:r>
            <a:r>
              <a:rPr lang="vi-VN" sz="1600" dirty="0" smtClean="0">
                <a:solidFill>
                  <a:prstClr val="black"/>
                </a:solidFill>
                <a:latin typeface="Arial"/>
              </a:rPr>
              <a:t>pojmova </a:t>
            </a:r>
            <a:r>
              <a:rPr lang="vi-VN" sz="1600" dirty="0">
                <a:solidFill>
                  <a:prstClr val="black"/>
                </a:solidFill>
                <a:latin typeface="Arial"/>
              </a:rPr>
              <a:t>u novi </a:t>
            </a:r>
            <a:r>
              <a:rPr lang="vi-VN" sz="1600" dirty="0" smtClean="0">
                <a:solidFill>
                  <a:prstClr val="black"/>
                </a:solidFill>
                <a:latin typeface="Arial"/>
              </a:rPr>
              <a:t>pojam</a:t>
            </a:r>
            <a:r>
              <a:rPr lang="sr-Latn-CS" sz="1600" dirty="0">
                <a:solidFill>
                  <a:prstClr val="black"/>
                </a:solidFill>
                <a:latin typeface="Arial Rounded MT Bold" pitchFamily="34" charset="0"/>
              </a:rPr>
              <a:t> </a:t>
            </a:r>
            <a:r>
              <a:rPr lang="sr-Latn-CS" sz="1600" dirty="0" smtClean="0">
                <a:solidFill>
                  <a:prstClr val="black"/>
                </a:solidFill>
                <a:latin typeface="Arial Rounded MT Bold" pitchFamily="34" charset="0"/>
              </a:rPr>
              <a:t>„ O sve na svijetu stvoreno iz nista“.</a:t>
            </a:r>
            <a:endParaRPr lang="vi-VN" sz="1600" dirty="0">
              <a:solidFill>
                <a:prstClr val="black"/>
              </a:solidFill>
              <a:latin typeface="Arial"/>
            </a:endParaRP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  <a:defRPr/>
            </a:pPr>
            <a:r>
              <a:rPr lang="sr-Latn-ME" sz="1600" dirty="0">
                <a:solidFill>
                  <a:prstClr val="black"/>
                </a:solidFill>
                <a:latin typeface="Arial"/>
                <a:hlinkClick r:id="rId7" tooltip="Ironija"/>
              </a:rPr>
              <a:t>I</a:t>
            </a:r>
            <a:r>
              <a:rPr lang="vi-VN" sz="1600" dirty="0" smtClean="0">
                <a:solidFill>
                  <a:prstClr val="black"/>
                </a:solidFill>
                <a:latin typeface="Arial"/>
                <a:hlinkClick r:id="rId7" tooltip="Ironija"/>
              </a:rPr>
              <a:t>ronija</a:t>
            </a:r>
            <a:r>
              <a:rPr lang="vi-VN" sz="1600" dirty="0">
                <a:solidFill>
                  <a:prstClr val="black"/>
                </a:solidFill>
                <a:latin typeface="Arial"/>
              </a:rPr>
              <a:t> − figura u kojoj se misli suprotno od onoga što se kaže</a:t>
            </a:r>
            <a:r>
              <a:rPr lang="sr-Latn-CS" sz="1600" dirty="0">
                <a:solidFill>
                  <a:prstClr val="black"/>
                </a:solidFill>
                <a:latin typeface="Arial Rounded MT Bold" pitchFamily="34" charset="0"/>
              </a:rPr>
              <a:t>. Kada nekom nevaljalom čovjeku kažemo „ Ti si dobričina“ onda smo riječ dobričina upotrijebili ironično (ti si </a:t>
            </a:r>
            <a:r>
              <a:rPr lang="sr-Latn-CS" sz="1600" dirty="0" smtClean="0">
                <a:solidFill>
                  <a:prstClr val="black"/>
                </a:solidFill>
                <a:latin typeface="Arial Rounded MT Bold" pitchFamily="34" charset="0"/>
              </a:rPr>
              <a:t>rđav </a:t>
            </a:r>
            <a:r>
              <a:rPr lang="sr-Latn-CS" sz="1600" dirty="0">
                <a:solidFill>
                  <a:prstClr val="black"/>
                </a:solidFill>
                <a:latin typeface="Arial Rounded MT Bold" pitchFamily="34" charset="0"/>
              </a:rPr>
              <a:t>, nevaljao čovjek</a:t>
            </a:r>
            <a:r>
              <a:rPr lang="sr-Latn-CS" sz="1600" dirty="0" smtClean="0">
                <a:solidFill>
                  <a:prstClr val="black"/>
                </a:solidFill>
                <a:latin typeface="Arial Rounded MT Bold" pitchFamily="34" charset="0"/>
              </a:rPr>
              <a:t>“).</a:t>
            </a:r>
            <a:endParaRPr lang="vi-VN" sz="1600" dirty="0">
              <a:solidFill>
                <a:prstClr val="black"/>
              </a:solidFill>
              <a:latin typeface="Arial"/>
            </a:endParaRPr>
          </a:p>
          <a:p>
            <a:pPr marL="438912" lvl="0" indent="-320040">
              <a:spcBef>
                <a:spcPts val="0"/>
              </a:spcBef>
              <a:buClr>
                <a:srgbClr val="F0AD00"/>
              </a:buClr>
              <a:buSzPct val="80000"/>
              <a:buFont typeface="Wingdings 2"/>
              <a:buChar char=""/>
            </a:pPr>
            <a:endParaRPr lang="en-US" sz="1600" dirty="0">
              <a:solidFill>
                <a:prstClr val="black"/>
              </a:solidFill>
              <a:latin typeface="Corbe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450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Figure misli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8912" lvl="0" indent="-320040">
              <a:spcBef>
                <a:spcPts val="0"/>
              </a:spcBef>
              <a:buClr>
                <a:srgbClr val="F0AD00"/>
              </a:buClr>
              <a:buSzPct val="80000"/>
              <a:buFont typeface="Wingdings 2"/>
              <a:buChar char=""/>
            </a:pPr>
            <a:r>
              <a:rPr lang="vi-VN" sz="2200" dirty="0">
                <a:solidFill>
                  <a:prstClr val="black"/>
                </a:solidFill>
                <a:latin typeface="Arial"/>
              </a:rPr>
              <a:t>Sl</a:t>
            </a:r>
            <a:r>
              <a:rPr lang="en-US" sz="2200" dirty="0">
                <a:solidFill>
                  <a:prstClr val="black"/>
                </a:solidFill>
                <a:latin typeface="Corbel"/>
              </a:rPr>
              <a:t>o</a:t>
            </a:r>
            <a:r>
              <a:rPr lang="vi-VN" sz="2200" dirty="0">
                <a:solidFill>
                  <a:prstClr val="black"/>
                </a:solidFill>
                <a:latin typeface="Arial"/>
              </a:rPr>
              <a:t>venska antiteza</a:t>
            </a: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</a:pPr>
            <a:r>
              <a:rPr lang="vi-VN" sz="2200" dirty="0">
                <a:solidFill>
                  <a:prstClr val="black"/>
                </a:solidFill>
                <a:latin typeface="Arial"/>
              </a:rPr>
              <a:t>Ovom stilskom figurom – pjesničkom slikom počinju naše narodne pjesme: epska pjesma Uskočkog ciklusa "Mali Radojica" i lirsko-epska pjesma "Hasanaginica". Naziva se još i propireno poređenje. Prvo se navode određene teze:</a:t>
            </a: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</a:pPr>
            <a:r>
              <a:rPr lang="vi-VN" sz="2200" dirty="0">
                <a:solidFill>
                  <a:prstClr val="black"/>
                </a:solidFill>
                <a:latin typeface="Arial"/>
              </a:rPr>
              <a:t>«Šta se bijeli u gori zelenoj?Al je snijeg, al su labudovi?Da je snijeg već bi okopnio,Labudovi već bi poletjeli.»Narodni </a:t>
            </a:r>
            <a:r>
              <a:rPr lang="vi-VN" sz="2200" dirty="0">
                <a:solidFill>
                  <a:prstClr val="black"/>
                </a:solidFill>
                <a:latin typeface="Arial"/>
                <a:hlinkClick r:id="rId2" tooltip="Pjevač (još nije napisano)"/>
              </a:rPr>
              <a:t>pjevač</a:t>
            </a:r>
            <a:r>
              <a:rPr lang="vi-VN" sz="2200" dirty="0">
                <a:solidFill>
                  <a:prstClr val="black"/>
                </a:solidFill>
                <a:latin typeface="Arial"/>
              </a:rPr>
              <a:t>, zatim, odbacuje jednu po jednu pretpostavku (tezu):</a:t>
            </a: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</a:pPr>
            <a:r>
              <a:rPr lang="vi-VN" sz="2200" dirty="0">
                <a:solidFill>
                  <a:prstClr val="black"/>
                </a:solidFill>
                <a:latin typeface="Arial"/>
              </a:rPr>
              <a:t>"Nit je snijeg, nit su labudovi...",i iznosi protivnu tvrdnju, antitezu – bijeli se šator age Hasan-age.</a:t>
            </a:r>
          </a:p>
          <a:p>
            <a:pPr marL="118872" lvl="0" indent="0">
              <a:spcBef>
                <a:spcPts val="0"/>
              </a:spcBef>
              <a:buClr>
                <a:srgbClr val="F0AD00"/>
              </a:buClr>
              <a:buSzPct val="80000"/>
              <a:buNone/>
            </a:pPr>
            <a:r>
              <a:rPr lang="vi-VN" sz="2200" dirty="0">
                <a:solidFill>
                  <a:prstClr val="black"/>
                </a:solidFill>
                <a:latin typeface="Arial"/>
              </a:rPr>
              <a:t>Kako neke pjesme i drugih </a:t>
            </a:r>
            <a:r>
              <a:rPr lang="vi-VN" sz="2200" dirty="0">
                <a:solidFill>
                  <a:prstClr val="black"/>
                </a:solidFill>
                <a:latin typeface="Arial"/>
                <a:hlinkClick r:id="rId3" tooltip="Slaveni"/>
              </a:rPr>
              <a:t>sl</a:t>
            </a:r>
            <a:r>
              <a:rPr lang="en-US" sz="2200" dirty="0">
                <a:solidFill>
                  <a:prstClr val="black"/>
                </a:solidFill>
                <a:latin typeface="Corbel"/>
                <a:hlinkClick r:id="rId3" tooltip="Slaveni"/>
              </a:rPr>
              <a:t>o</a:t>
            </a:r>
            <a:r>
              <a:rPr lang="vi-VN" sz="2200" dirty="0">
                <a:solidFill>
                  <a:prstClr val="black"/>
                </a:solidFill>
                <a:latin typeface="Arial"/>
                <a:hlinkClick r:id="rId3" tooltip="Slaveni"/>
              </a:rPr>
              <a:t>venskih naroda</a:t>
            </a:r>
            <a:r>
              <a:rPr lang="vi-VN" sz="2200" dirty="0">
                <a:solidFill>
                  <a:prstClr val="black"/>
                </a:solidFill>
                <a:latin typeface="Arial"/>
              </a:rPr>
              <a:t> počinju sličnim poredjenjem, otuda i ovo ime: sl</a:t>
            </a:r>
            <a:r>
              <a:rPr lang="sr-Latn-ME" sz="2200" dirty="0">
                <a:solidFill>
                  <a:prstClr val="black"/>
                </a:solidFill>
                <a:latin typeface="Corbel"/>
              </a:rPr>
              <a:t>o</a:t>
            </a:r>
            <a:r>
              <a:rPr lang="vi-VN" sz="2200" dirty="0">
                <a:solidFill>
                  <a:prstClr val="black"/>
                </a:solidFill>
                <a:latin typeface="Arial"/>
              </a:rPr>
              <a:t>venska antiteza.</a:t>
            </a:r>
          </a:p>
          <a:p>
            <a:pPr marL="438912" lvl="0" indent="-320040">
              <a:spcBef>
                <a:spcPts val="0"/>
              </a:spcBef>
              <a:buClr>
                <a:srgbClr val="F0AD00"/>
              </a:buClr>
              <a:buSzPct val="80000"/>
              <a:buFont typeface="Wingdings 2"/>
              <a:buChar char=""/>
            </a:pPr>
            <a:endParaRPr lang="en-US" sz="2200" dirty="0">
              <a:solidFill>
                <a:prstClr val="black"/>
              </a:solidFill>
              <a:latin typeface="Corbel"/>
            </a:endParaRPr>
          </a:p>
          <a:p>
            <a:pPr marL="438912" lvl="0" indent="-320040">
              <a:spcBef>
                <a:spcPts val="0"/>
              </a:spcBef>
              <a:buClr>
                <a:srgbClr val="F0AD00"/>
              </a:buClr>
              <a:buSzPct val="80000"/>
              <a:buFont typeface="Wingdings 2"/>
              <a:buChar char=""/>
            </a:pPr>
            <a:endParaRPr lang="en-US" sz="2200" dirty="0">
              <a:solidFill>
                <a:prstClr val="black"/>
              </a:solidFill>
              <a:latin typeface="Corbe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965229"/>
      </p:ext>
    </p:extLst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102</TotalTime>
  <Words>223</Words>
  <Application>Microsoft Office PowerPoint</Application>
  <PresentationFormat>On-screen Show (4:3)</PresentationFormat>
  <Paragraphs>89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Thatch</vt:lpstr>
      <vt:lpstr>Stilske figure</vt:lpstr>
      <vt:lpstr>PowerPoint Presentation</vt:lpstr>
      <vt:lpstr>PowerPoint Presentation</vt:lpstr>
      <vt:lpstr>Figure dikcije (zvučne figure)</vt:lpstr>
      <vt:lpstr>Figure riječi ili tropi</vt:lpstr>
      <vt:lpstr>Figure riječi ili tropi</vt:lpstr>
      <vt:lpstr>Figure konstrukcije</vt:lpstr>
      <vt:lpstr>Figure misli</vt:lpstr>
      <vt:lpstr>Figure misli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Stilske figure</dc:title>
  <dc:creator>Korisnik</dc:creator>
  <cp:lastModifiedBy>Korisnik</cp:lastModifiedBy>
  <cp:revision>13</cp:revision>
  <dcterms:created xsi:type="dcterms:W3CDTF">2020-09-14T14:57:12Z</dcterms:created>
  <dcterms:modified xsi:type="dcterms:W3CDTF">2020-09-17T06:54:55Z</dcterms:modified>
</cp:coreProperties>
</file>