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C9BA-2168-4245-9DCC-09B75C52EFD7}" type="datetimeFigureOut">
              <a:rPr lang="sr-Latn-RS" smtClean="0"/>
              <a:t>24.8.2014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D93F-FE0B-4688-9674-C50E4CD76BA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9346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C9BA-2168-4245-9DCC-09B75C52EFD7}" type="datetimeFigureOut">
              <a:rPr lang="sr-Latn-RS" smtClean="0"/>
              <a:t>24.8.2014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D93F-FE0B-4688-9674-C50E4CD76BA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62108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C9BA-2168-4245-9DCC-09B75C52EFD7}" type="datetimeFigureOut">
              <a:rPr lang="sr-Latn-RS" smtClean="0"/>
              <a:t>24.8.2014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D93F-FE0B-4688-9674-C50E4CD76BA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8833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C9BA-2168-4245-9DCC-09B75C52EFD7}" type="datetimeFigureOut">
              <a:rPr lang="sr-Latn-RS" smtClean="0"/>
              <a:t>24.8.2014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D93F-FE0B-4688-9674-C50E4CD76BA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35220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C9BA-2168-4245-9DCC-09B75C52EFD7}" type="datetimeFigureOut">
              <a:rPr lang="sr-Latn-RS" smtClean="0"/>
              <a:t>24.8.2014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D93F-FE0B-4688-9674-C50E4CD76BA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7903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C9BA-2168-4245-9DCC-09B75C52EFD7}" type="datetimeFigureOut">
              <a:rPr lang="sr-Latn-RS" smtClean="0"/>
              <a:t>24.8.2014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D93F-FE0B-4688-9674-C50E4CD76BA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62153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C9BA-2168-4245-9DCC-09B75C52EFD7}" type="datetimeFigureOut">
              <a:rPr lang="sr-Latn-RS" smtClean="0"/>
              <a:t>24.8.2014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D93F-FE0B-4688-9674-C50E4CD76BA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70204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C9BA-2168-4245-9DCC-09B75C52EFD7}" type="datetimeFigureOut">
              <a:rPr lang="sr-Latn-RS" smtClean="0"/>
              <a:t>24.8.2014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D93F-FE0B-4688-9674-C50E4CD76BA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4105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C9BA-2168-4245-9DCC-09B75C52EFD7}" type="datetimeFigureOut">
              <a:rPr lang="sr-Latn-RS" smtClean="0"/>
              <a:t>24.8.2014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D93F-FE0B-4688-9674-C50E4CD76BA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67357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C9BA-2168-4245-9DCC-09B75C52EFD7}" type="datetimeFigureOut">
              <a:rPr lang="sr-Latn-RS" smtClean="0"/>
              <a:t>24.8.2014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D93F-FE0B-4688-9674-C50E4CD76BA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92724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C9BA-2168-4245-9DCC-09B75C52EFD7}" type="datetimeFigureOut">
              <a:rPr lang="sr-Latn-RS" smtClean="0"/>
              <a:t>24.8.2014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D93F-FE0B-4688-9674-C50E4CD76BA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38683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5C9BA-2168-4245-9DCC-09B75C52EFD7}" type="datetimeFigureOut">
              <a:rPr lang="sr-Latn-RS" smtClean="0"/>
              <a:t>24.8.2014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4D93F-FE0B-4688-9674-C50E4CD76BA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69615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260647"/>
            <a:ext cx="856895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Uvod u telekomunikacije</a:t>
            </a:r>
          </a:p>
          <a:p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R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Pojam i istorijski razvoj telekomunikacija</a:t>
            </a:r>
          </a:p>
          <a:p>
            <a:pPr algn="just"/>
            <a:endParaRPr lang="sr-Latn-R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Riječ "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TELEKOMINIKACIJE"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je grčkog porijekla od riječi: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tele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– daleko i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comunicatio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– saopštavanje, pa se pod pojmom telekomunikacije podrazumijeva prenos poruka na daljinu. </a:t>
            </a:r>
          </a:p>
          <a:p>
            <a:pPr algn="just"/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Možemo reći da: </a:t>
            </a:r>
            <a:r>
              <a:rPr lang="vi-VN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telekomunikacije predstavljaju granu ljudske djelatnosti koja se bavi prenošenjem poruka, vijesti ili saopštenja od jednog mjesta do neke druge udaljene tačke posredstvom elektromagnetskih sistema. </a:t>
            </a:r>
          </a:p>
          <a:p>
            <a:pPr algn="just"/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Potreba za komuniciranjem među ljudima stara je koliko i svijet. Razni načini bili su korišćeni da se ona zadovolji: prvi crteži, glasnici, golubovi pismonoše, paljenje vatre i dim, heliograf u Grčkoj (jednostavan instrument za optičku komunikaciju), sistemi megafonskog prenosa u Egiptu, ... svjedoče o tome. </a:t>
            </a:r>
          </a:p>
          <a:p>
            <a:pPr algn="just"/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Poruke koje treba prenijeti sa jednog mjesta - njihovog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izvora,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do udaljene tačke - mjesta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prijema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, mogu da se pojave u različitim oblicima: pisani tekst, govor, muzika, nepokretna i pokretna slika, Morzeovi znaci, kompjuterski podaci, razni podaci o mjerenju i upravljanju i kao takvi pokazuju se podesnim za određenu vrstu poruka.</a:t>
            </a:r>
          </a:p>
          <a:p>
            <a:pPr algn="just"/>
            <a:endParaRPr lang="vi-V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4706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88639"/>
            <a:ext cx="8928992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Pitanja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1.Šta predstavljaju telekomunikacije?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2U kom obliku mogu biti poruke koje treba prenijeti?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3.Na čemu se temelji proces prenošenja poruka?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4.Šta predstavljaju signali sa stanovišta prenosa poruka?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5.Šta je osnovni cilj pri prenosu poruka?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6.Na koji način se obavlja prenos poruka u telegrafiji?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7.Objasniti kako funkcioniše sistem svjetlosne telegrafije.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8.Koji datum se smatra datumom početka telekomunikacija i po čemu je značajan?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9.Kada se smatra početak telefonije?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10.Šta predstavlja naučnu osnovu na kojoj su izgrađene radio-komunikacije? 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11.Ko je i kada prvi prijavio patent za bežičnu telegrafiju?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12.Zašto se kaže da su radio-komunikacije internacionalne?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13.Šta predstavljaju masovne komunikacije?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14.Kada je ostvaren prenos televizijske tj. žive slike?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15.Kada je izvršena prva javna demonstracija televizije?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16.Kada i kako je ostvaren prvi eksperimentalni televizijski prenos slike u boji?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17.Kada je lansiran prvi telekomunikacioni pasivni satelit?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18.Šta obilježava telekomunikacije na kraju dvadesetog vijeka?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19.Zbog čega je stvorena Međunarodna unija za telekomunikacije UIT i šta ona reguliše?</a:t>
            </a:r>
          </a:p>
          <a:p>
            <a:pPr algn="just"/>
            <a:endParaRPr lang="vi-VN" dirty="0" smtClean="0"/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15078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88641"/>
            <a:ext cx="86409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 smtClean="0"/>
              <a:t>	</a:t>
            </a:r>
          </a:p>
          <a:p>
            <a:pPr algn="just"/>
            <a:r>
              <a:rPr lang="sr-Latn-RS" dirty="0"/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Prenošenjem poruka, vijesti ili saopštenja, shvaćeno u najširem smislu kao komuniciranje, predstavlja veoma složen proces koji se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temelji na signalima različitih oblika i značenja. </a:t>
            </a:r>
          </a:p>
          <a:p>
            <a:pPr algn="just"/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Na osnovu ove konstatacije može se reći </a:t>
            </a:r>
            <a:r>
              <a:rPr lang="vi-V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 signali predstavljaju namjerno izazvane određene fizičke procese koji u sebi nose željenu poruku, to znači da je signal električni ekvivalent poruke koja se prenosi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 Tokom prenosa poruka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osnovni cilj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je da se poruka u obliku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električnih signala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prenese na neko mjesto, a da pri tome signal ostane što je moguće više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vjeran samom sebi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	U telefoniji se, na primjer, ova operacija obavlja linearnom transformacijom zvučnog pritiska u električnu struju. U višekanalnoj telefoniji, pri prenosu TV slike, muzike i sl. u predajniku se obavljaju složene operacije čiji je cilj stvaranje signala koji odgovara takvim porukama. Zato se takvi signali nazivaju analognim signalima (grč. analogos – sličan). Ovi signali se odlikuju i osobinom da imaju beskonačan broj mogućih vrijednosti u nekom opsegu trenutnih vrijednosti, o čemu će biti govora u poglavlju Priroda poruka i karakteristike signala.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680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476672"/>
            <a:ext cx="878497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Latn-RS" sz="2400" dirty="0" smtClean="0">
                <a:solidFill>
                  <a:srgbClr val="FF0000"/>
                </a:solidFill>
              </a:rPr>
              <a:t>	</a:t>
            </a:r>
            <a:r>
              <a:rPr lang="vi-VN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Telegrafija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predstavlja najstariji praktičan vid komuniciranja električnim putem. Prenos pisanih poruka jednostavno se obavlja </a:t>
            </a:r>
            <a:r>
              <a:rPr lang="vi-VN" sz="2000" b="1" i="1" dirty="0" smtClean="0">
                <a:latin typeface="Times New Roman" pitchFamily="18" charset="0"/>
                <a:cs typeface="Times New Roman" pitchFamily="18" charset="0"/>
              </a:rPr>
              <a:t>uspostavljanjem veze – kōda između slova i talasnog oblika električne struje koja postaje nosilac poruke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 Na prijemu se veza - kōd može dekodirati da bi se dobila poslata poruka.</a:t>
            </a:r>
          </a:p>
          <a:p>
            <a:pPr algn="just"/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Prvo ozbiljno rješenje predstavlja organizovan sistem svjetlosne telegrafije. Njega je pronašao C. Chappe (1763—1805) u Francuskoj. Na visokom stubu bila je pričvršćena prečka koja je mogla da se okreće oko svog centra, a na njenim krajevima, takođe pokretne, dvije ruke davale su mogućnost da se tačno definisanim položajima prečke i ruke obilježi 196 različitih znakova.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Oni su predstavljali slova, brojke i znake interpunkcije. </a:t>
            </a:r>
          </a:p>
          <a:p>
            <a:pPr algn="just"/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Sistem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relejnih stanica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postavljenih na uzvišenim punktovima, na vidljivom rastojanju jedna od druge, dozvoljavao je da se poruke prenose ,,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od tačke do tačke".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Tako su između Pariza i Lila bile 33 stanice, 54 do Bresta i 100 do Tulona. Prva vijest je poslata u avgustu 1794. od Lila do Pariza. Ovim optičkim telegrafom prenosili su se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kratki signali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vi-VN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602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88787"/>
            <a:ext cx="856895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Dvadeset četvrti maj 1844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 godine može se smatrati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danom početka telekomunikacija.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 Tog dana Morze je ostvario prvi telegrafski prenos izmedju Vašingtona i Baltimora. </a:t>
            </a:r>
          </a:p>
          <a:p>
            <a:pPr algn="just"/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Godine 1851. položen je i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prvi podmorski telegrafski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kabl izmedu Francuske i Engleske. </a:t>
            </a:r>
          </a:p>
          <a:p>
            <a:pPr algn="just"/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Godine 1866. položen je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prvi prekoatlantski kabl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između Nove Zemlje i Irske. </a:t>
            </a:r>
          </a:p>
          <a:p>
            <a:pPr algn="just"/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Međutim, pored ove primjene u javnoj službi, telegraf je prvi put primijenjen u vojne svrhe za vrijeme secesionističkog rata (1863—1865). Aparati su bili postavljeni u vagone koji su mijenjali položaj, i tako je rodjena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prva mobilna služba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 Od tada telekomunikaciona sredstva postaju sastavni dio opreme armija, a telekomunikaciona služba poseban rod vojske.</a:t>
            </a:r>
          </a:p>
          <a:p>
            <a:pPr algn="just"/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Već 1865. u Parizu i 1866. u Beču dolazi do međunarodnih zasjedanja čiji je cilj bio da se uspostave medunarodna pravila i dogovori o eksploataciji telegrafske službe.</a:t>
            </a:r>
          </a:p>
          <a:p>
            <a:pPr algn="just"/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Savršeniji vid prenosa poruka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predstavlja </a:t>
            </a:r>
            <a:r>
              <a:rPr lang="vi-VN" sz="2000" b="1" i="1" dirty="0" smtClean="0">
                <a:latin typeface="Times New Roman" pitchFamily="18" charset="0"/>
                <a:cs typeface="Times New Roman" pitchFamily="18" charset="0"/>
              </a:rPr>
              <a:t>telefonija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Demonstracije Grahama Bella 1876. i 1878. godine obilježavaju njen početak. Ova oblast komuniciranja se veoma razvila i širi se velikom brzinom.</a:t>
            </a:r>
          </a:p>
          <a:p>
            <a:pPr algn="just"/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288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188640"/>
            <a:ext cx="842493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Godine 1892. postavljena je </a:t>
            </a:r>
            <a:r>
              <a:rPr lang="vi-VN" sz="2000" b="1" i="1" dirty="0" smtClean="0">
                <a:latin typeface="Times New Roman" pitchFamily="18" charset="0"/>
                <a:cs typeface="Times New Roman" pitchFamily="18" charset="0"/>
              </a:rPr>
              <a:t>prva automatska telefonska centrala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u gradu La Porte, Indijana, što je dalo telefoniji mogućnost za izvanredno brz razvoj. </a:t>
            </a:r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Neophodnost da se mjesto predaje poruke i mjesto njenog prijema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povežu fizičkom linijom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predstavljala je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kočnicu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 u stvaranju sveopšteg svjetskog sistema veza. Ali, krajem 19. vijeka dolazi do genijalnih otkrića u oblasti fizike elektromagnetskih oscilacija koja predstavljaju naučnu osnovu na kojoj su izgrađene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radio-komunikacije. </a:t>
            </a:r>
          </a:p>
          <a:p>
            <a:pPr algn="just"/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Nakon toga ostvaren je prvi uspješni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bežični prenos poruka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Vrijedno je pomenuti francuskog fizičara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E. Branlyja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(1844—1940) koji je pronašao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koherer (detektor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), zatim ruskog fizičara A. S.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Popova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(1859—1906) koji je 1896. izveo demonstraciju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radio-veze šaljući telegram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sadržine „Heinrich Hertz" napisan Morzeovom azbukom, i G.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Markonija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 koji je prvi prijavio patent za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bežičnu telegrafiju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1897. godine, (koristeći izume Nikole Tesle), ostvarivši takvu vezu na rastojanju od 1000 metara. </a:t>
            </a:r>
          </a:p>
          <a:p>
            <a:pPr algn="just"/>
            <a:endParaRPr lang="vi-V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870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04665"/>
            <a:ext cx="871296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Tako su počeli prvi koraci u r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adio-komunikacijama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 Po svojoj prirodi ove komunikacije su i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nternacionalne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, jer, za razliku od vodova i kablova, ne poznaju granice između država.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Američki brod ,,St. Paul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"  je bio prvi koji je 1899.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imao radio-stanicu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 vezu sa kopnom. Interesantno je napomenuti da je katastrofa „Titanika" 1912. godine, u kojoj su izgubljeni mnogi ljudski životi, dala ozbiljan impuls razvoju radio-telegrafije, jer je konstatovano da na njemu nije bilo radio-uređaja, preživjelih praktično ne bi ni bilo. </a:t>
            </a:r>
          </a:p>
          <a:p>
            <a:pPr algn="just"/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Sedmog januara 1927. godine ostvarena je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prva radio-komunikacija u javnom telefonskom saobraćaju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 između Njujorka i Londona. 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Od tada se radio-komunikacije kao služba javljaju u dva vida: 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•	Jedan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je profesionalnog karaktera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: vezuju se dva korespondenta; 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•	Drugi spada u domen poznat pod nazivom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„masovnih komunikacija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". To je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radio-difuzija: sa jednog mjesta poruka se prenosi što je moguće većem broju ljudi. </a:t>
            </a:r>
          </a:p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Još u prvom periodu razvoja telekomunikacija postojale su težnje i ideje da se ne prenose samo poruke u vidu pisane riječi i govora već i u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obliku slika. </a:t>
            </a:r>
          </a:p>
        </p:txBody>
      </p:sp>
    </p:spTree>
    <p:extLst>
      <p:ext uri="{BB962C8B-B14F-4D97-AF65-F5344CB8AC3E}">
        <p14:creationId xmlns:p14="http://schemas.microsoft.com/office/powerpoint/2010/main" val="2251585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0"/>
            <a:ext cx="842493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Latn-RS" dirty="0" smtClean="0">
                <a:latin typeface="+mj-lt"/>
              </a:rPr>
              <a:t>	</a:t>
            </a:r>
            <a:r>
              <a:rPr lang="vi-VN" sz="2000" dirty="0" smtClean="0">
                <a:latin typeface="+mj-lt"/>
              </a:rPr>
              <a:t>Prvi koraci o ovom datiraju iz 1860. godine. Tada su </a:t>
            </a:r>
            <a:r>
              <a:rPr lang="vi-VN" sz="2000" b="1" dirty="0" smtClean="0">
                <a:latin typeface="+mj-lt"/>
              </a:rPr>
              <a:t>Caselli i Meyer </a:t>
            </a:r>
            <a:r>
              <a:rPr lang="vi-VN" sz="2000" dirty="0" smtClean="0">
                <a:latin typeface="+mj-lt"/>
              </a:rPr>
              <a:t>u Francuskoj konstruisali aparat koji je omogućavao </a:t>
            </a:r>
            <a:r>
              <a:rPr lang="vi-VN" sz="2000" b="1" dirty="0" smtClean="0">
                <a:latin typeface="+mj-lt"/>
              </a:rPr>
              <a:t>prenos slike rukom ispisanog telegrama. </a:t>
            </a:r>
          </a:p>
          <a:p>
            <a:pPr algn="just"/>
            <a:r>
              <a:rPr lang="sr-Latn-RS" sz="2000" dirty="0" smtClean="0">
                <a:latin typeface="+mj-lt"/>
              </a:rPr>
              <a:t>	</a:t>
            </a:r>
            <a:r>
              <a:rPr lang="vi-VN" sz="2000" dirty="0" smtClean="0">
                <a:latin typeface="+mj-lt"/>
              </a:rPr>
              <a:t>Godine </a:t>
            </a:r>
            <a:r>
              <a:rPr lang="vi-VN" sz="2000" b="1" dirty="0" smtClean="0">
                <a:latin typeface="+mj-lt"/>
              </a:rPr>
              <a:t>1927. </a:t>
            </a:r>
            <a:r>
              <a:rPr lang="vi-VN" sz="2000" dirty="0" smtClean="0">
                <a:latin typeface="+mj-lt"/>
              </a:rPr>
              <a:t>između Njujorka i Vašingtona ostvaren je </a:t>
            </a:r>
            <a:r>
              <a:rPr lang="vi-VN" sz="2000" b="1" dirty="0" smtClean="0">
                <a:latin typeface="+mj-lt"/>
              </a:rPr>
              <a:t>prenos televizijske, dakle, žive slike.</a:t>
            </a:r>
            <a:r>
              <a:rPr lang="vi-VN" sz="2000" dirty="0" smtClean="0">
                <a:latin typeface="+mj-lt"/>
              </a:rPr>
              <a:t> U Londonu je </a:t>
            </a:r>
            <a:r>
              <a:rPr lang="vi-VN" sz="2000" b="1" dirty="0" smtClean="0">
                <a:latin typeface="+mj-lt"/>
              </a:rPr>
              <a:t>1934. izvršena prva javna demonstaracija televizije. </a:t>
            </a:r>
          </a:p>
          <a:p>
            <a:pPr algn="just"/>
            <a:r>
              <a:rPr lang="sr-Latn-RS" sz="2000" dirty="0" smtClean="0">
                <a:latin typeface="+mj-lt"/>
              </a:rPr>
              <a:t>	</a:t>
            </a:r>
            <a:r>
              <a:rPr lang="vi-VN" sz="2000" dirty="0" smtClean="0">
                <a:latin typeface="+mj-lt"/>
              </a:rPr>
              <a:t>Godine 1956. postavljen je </a:t>
            </a:r>
            <a:r>
              <a:rPr lang="vi-VN" sz="2000" b="1" dirty="0" smtClean="0">
                <a:latin typeface="+mj-lt"/>
              </a:rPr>
              <a:t>prvi telefonski podmorski kabl izmedu Amerike i Engleske</a:t>
            </a:r>
            <a:r>
              <a:rPr lang="vi-VN" sz="2000" dirty="0" smtClean="0">
                <a:latin typeface="+mj-lt"/>
              </a:rPr>
              <a:t>. Ali, skoro uporedo s postavljanjem prvog transatlantskog telefonskog kabla, svega 4 godine kasnije, u avgustu 1960. bio je lansiran prvi telekomunikacioni, </a:t>
            </a:r>
            <a:r>
              <a:rPr lang="vi-VN" sz="2000" b="1" dirty="0" smtClean="0">
                <a:latin typeface="+mj-lt"/>
              </a:rPr>
              <a:t>pasivni satelit „Echo I", </a:t>
            </a:r>
            <a:r>
              <a:rPr lang="vi-VN" sz="2000" dirty="0" smtClean="0">
                <a:latin typeface="+mj-lt"/>
              </a:rPr>
              <a:t>a oktobra iste godine prvi aktivni satelit „Courier IB", koji je radio svega 17 dana. </a:t>
            </a:r>
          </a:p>
          <a:p>
            <a:pPr algn="just"/>
            <a:r>
              <a:rPr lang="vi-VN" sz="2000" dirty="0" smtClean="0">
                <a:latin typeface="+mj-lt"/>
              </a:rPr>
              <a:t>Godine </a:t>
            </a:r>
            <a:r>
              <a:rPr lang="vi-VN" sz="2000" b="1" dirty="0" smtClean="0">
                <a:latin typeface="+mj-lt"/>
              </a:rPr>
              <a:t>1965. </a:t>
            </a:r>
            <a:r>
              <a:rPr lang="vi-VN" sz="2000" dirty="0" smtClean="0">
                <a:latin typeface="+mj-lt"/>
              </a:rPr>
              <a:t>ostvaren je </a:t>
            </a:r>
            <a:r>
              <a:rPr lang="vi-VN" sz="2000" b="1" dirty="0" smtClean="0">
                <a:latin typeface="+mj-lt"/>
              </a:rPr>
              <a:t>prvi eksperimentalni televizijski prenos slike u boji </a:t>
            </a:r>
            <a:r>
              <a:rPr lang="vi-VN" sz="2000" dirty="0" smtClean="0">
                <a:latin typeface="+mj-lt"/>
              </a:rPr>
              <a:t>satelitom „Mojnoia 2" između Moskve i Pariza, a iste te godine posredstvom satelita ,,Early Bird" moglo se u komercijalne svrhe prenijeti 240 telefonskih razgovora ili dva TV programa. </a:t>
            </a:r>
          </a:p>
          <a:p>
            <a:pPr algn="just"/>
            <a:r>
              <a:rPr lang="vi-VN" sz="2000" dirty="0" smtClean="0">
                <a:latin typeface="+mj-lt"/>
              </a:rPr>
              <a:t>Lansiranjem telekomunikacionih</a:t>
            </a:r>
            <a:r>
              <a:rPr lang="vi-VN" sz="2000" b="1" dirty="0" smtClean="0">
                <a:latin typeface="+mj-lt"/>
              </a:rPr>
              <a:t> satelita </a:t>
            </a:r>
            <a:r>
              <a:rPr lang="vi-VN" sz="2000" dirty="0" smtClean="0">
                <a:latin typeface="+mj-lt"/>
              </a:rPr>
              <a:t>otvara se nova era u oblasti telekomunikacija. </a:t>
            </a:r>
          </a:p>
          <a:p>
            <a:pPr algn="just"/>
            <a:r>
              <a:rPr lang="vi-VN" sz="2000" dirty="0" smtClean="0">
                <a:latin typeface="+mj-lt"/>
              </a:rPr>
              <a:t>Telekomunikacije na kraju dvadesetog vijeka obilježava razvoj </a:t>
            </a:r>
            <a:r>
              <a:rPr lang="vi-VN" sz="2000" b="1" dirty="0" smtClean="0">
                <a:latin typeface="+mj-lt"/>
              </a:rPr>
              <a:t>mobilnih telekomunikacija</a:t>
            </a:r>
            <a:r>
              <a:rPr lang="vi-VN" sz="2000" dirty="0" smtClean="0">
                <a:latin typeface="+mj-lt"/>
              </a:rPr>
              <a:t> i naročito Interneta posredstvom kojeg je moguće, pomoću računara, ostvariti prenos između bilo koja dva korisnika na Zemlji. </a:t>
            </a:r>
          </a:p>
          <a:p>
            <a:pPr algn="just"/>
            <a:endParaRPr lang="vi-VN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81700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74932"/>
            <a:ext cx="84969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Dakle, za oko 170 godina, od kada ova tehnička grana postoji, zahvaljujući genijalnosti i trudu velikog broja ljudi koji se bave telekomunikacijama, ostvareno je nešto o čemu su pioniri ove nauke mogli smo sanjati.</a:t>
            </a:r>
          </a:p>
          <a:p>
            <a:pPr algn="just"/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R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U cilju bolje eksploatacije i koordinacije u oblasti telekomunikacija stvorene su međunarodne organizacije.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 Tako je u Parizu je 1865. god. osnovana Union telegraphique internationale. Tada je Nepoleon III otvorio konferenciju predstavnika 20 država, koji su potpisali prvu Konvenciju o korišćenju telegrafije i prvi Pravilnik. Od tada počinje uspješna međunarodna saradnja u oblasti telekomunikacija. </a:t>
            </a:r>
          </a:p>
          <a:p>
            <a:pPr algn="just"/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Godine 1932. u Madridu se stvara 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Međunarodna unija za telekomunikacije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(Union Internationale des Telecommunications — UIT). Ova konferencija izdala je Pravilnik o telegrafiji, Pravilnik o telefoniji i Pravilnik o radio-saobraćaju. Unija je postala specijalizovana agencija organizacije Ujedinjenih Nacija (UN) i time dobila važnost mjerodavnog i odgovornog međunarodnog foruma.</a:t>
            </a:r>
          </a:p>
          <a:p>
            <a:pPr algn="just"/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698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548680"/>
            <a:ext cx="84969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vi-VN" dirty="0" smtClean="0"/>
          </a:p>
          <a:p>
            <a:r>
              <a:rPr lang="vi-VN" sz="2000" dirty="0" smtClean="0">
                <a:latin typeface="+mj-lt"/>
              </a:rPr>
              <a:t>UIT reguliše sva pitanja iz oblasti telekomunikacija koja se kreću od domena eksploatacije i tarifa do raspodjele frekvencija, tehničkih karakteristika uređaja i sistema i novih tendencija u naučnoj djelatnosti vezanoj za ovu disciplinu.</a:t>
            </a:r>
          </a:p>
          <a:p>
            <a:endParaRPr lang="vi-VN" sz="2000" dirty="0" smtClean="0">
              <a:latin typeface="+mj-lt"/>
            </a:endParaRPr>
          </a:p>
          <a:p>
            <a:r>
              <a:rPr lang="vi-VN" sz="2000" dirty="0" smtClean="0">
                <a:latin typeface="+mj-lt"/>
              </a:rPr>
              <a:t>UIT ima veći broj organa među kojima su i Međunarodni konsultativni komiteti CCITT i CCIR koji se bave izdavanjem preporuka i mišljenja koja se uglavnom odnose na tehničku i eksploatacionu stranu problema vezanih za korišćenje i proizvodnju telekomunikacione opreme i istraživanja u telekomunikacijama. </a:t>
            </a:r>
          </a:p>
          <a:p>
            <a:endParaRPr lang="vi-VN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13713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252</Words>
  <Application>Microsoft Office PowerPoint</Application>
  <PresentationFormat>On-screen Show (4:3)</PresentationFormat>
  <Paragraphs>76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PERSA</dc:creator>
  <cp:lastModifiedBy>PERSA</cp:lastModifiedBy>
  <cp:revision>7</cp:revision>
  <dcterms:created xsi:type="dcterms:W3CDTF">2014-08-20T13:25:05Z</dcterms:created>
  <dcterms:modified xsi:type="dcterms:W3CDTF">2014-08-24T15:54:45Z</dcterms:modified>
</cp:coreProperties>
</file>