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331" autoAdjust="0"/>
  </p:normalViewPr>
  <p:slideViewPr>
    <p:cSldViewPr>
      <p:cViewPr>
        <p:scale>
          <a:sx n="80" d="100"/>
          <a:sy n="80" d="100"/>
        </p:scale>
        <p:origin x="37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CD790-5A53-435F-8AE8-00AAE375497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F3A9-3162-413B-A013-EC64596C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0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9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1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5443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92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51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8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44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4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6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7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9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3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5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33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MS WINDOWS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3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194" name="Picture 2" descr="http://www.znanje.org/abc/tutorials/windows7/icon/icon_shortcut_notepad_document_02.gif"/>
          <p:cNvPicPr>
            <a:picLocks noChangeAspect="1" noChangeArrowheads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484" y="2848412"/>
            <a:ext cx="5451627" cy="30617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ME" sz="3600"/>
              <a:t>Kreiranje prečica za pokretanje programa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089" y="2548281"/>
            <a:ext cx="5122606" cy="3658689"/>
          </a:xfrm>
        </p:spPr>
        <p:txBody>
          <a:bodyPr>
            <a:normAutofit/>
          </a:bodyPr>
          <a:lstStyle/>
          <a:p>
            <a:r>
              <a:rPr lang="sr-Latn-ME" sz="2800" dirty="0">
                <a:solidFill>
                  <a:schemeClr val="bg1"/>
                </a:solidFill>
              </a:rPr>
              <a:t>Da bi se razlikovala od ostalih ikona – prečica u donjem lijevom uglu ima sličicu strelice.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6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1" name="Freeform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9218" name="Picture 2" descr="http://www.znanje.org/abc/tutorials/windows7/windows_explorer/we_01%200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3992" y="1638321"/>
            <a:ext cx="5449889" cy="35813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r-Latn-ME" sz="3900"/>
              <a:t>Rad sa datotekama i folderima</a:t>
            </a:r>
            <a:endParaRPr lang="en-US" sz="39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sr-Latn-ME" dirty="0"/>
              <a:t>Osnovni program za rad sa datotekama i folderima je Windows Explorer.</a:t>
            </a:r>
          </a:p>
          <a:p>
            <a:r>
              <a:rPr lang="sr-Latn-ME" dirty="0"/>
              <a:t>Pokreće se dvostrukim klikom na prečicu Computer ili jednostrukim klikom na prečicu Windows Explorer u taskbar-u.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5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Windows Explorer</a:t>
            </a:r>
            <a:endParaRPr lang="en-US" dirty="0"/>
          </a:p>
        </p:txBody>
      </p:sp>
      <p:pic>
        <p:nvPicPr>
          <p:cNvPr id="4" name="Picture 2" descr="http://www.znanje.org/abc/tutorials/windows7/windows_explorer/we_01%200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9696" y="2052918"/>
            <a:ext cx="5449889" cy="35813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111" y="2204864"/>
            <a:ext cx="271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Korijeni strukture podataka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3712" y="2851195"/>
            <a:ext cx="1944216" cy="2233989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3951" y="2780928"/>
            <a:ext cx="3145633" cy="2233989"/>
          </a:xfrm>
          <a:prstGeom prst="rect">
            <a:avLst/>
          </a:pr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95600" y="2996952"/>
            <a:ext cx="1008111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36360" y="4077072"/>
            <a:ext cx="2713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/>
              <a:t>Poddrvo strukture označene sa lijeve strane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8809584" y="4149080"/>
            <a:ext cx="526776" cy="3896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11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244" name="Picture 2" descr="http://www.znanje.org/abc/tutorials/windows7/windows_explorer/create_new_folder/create_new_folder.gif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203316" y="2548281"/>
            <a:ext cx="4351963" cy="366201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sr-Latn-ME" dirty="0"/>
              <a:t>Kreiranje novog foldera</a:t>
            </a:r>
            <a:endParaRPr lang="en-US" dirty="0"/>
          </a:p>
        </p:txBody>
      </p:sp>
      <p:sp>
        <p:nvSpPr>
          <p:cNvPr id="10246" name="Content Placeholder 10245"/>
          <p:cNvSpPr>
            <a:spLocks noGrp="1"/>
          </p:cNvSpPr>
          <p:nvPr>
            <p:ph idx="1"/>
          </p:nvPr>
        </p:nvSpPr>
        <p:spPr>
          <a:xfrm>
            <a:off x="6421089" y="2548281"/>
            <a:ext cx="5122606" cy="3658689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sr-Latn-ME" dirty="0">
                <a:solidFill>
                  <a:schemeClr val="bg1"/>
                </a:solidFill>
              </a:rPr>
              <a:t>Otvoriti Windows Explorer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dirty="0" err="1">
                <a:solidFill>
                  <a:schemeClr val="bg1"/>
                </a:solidFill>
              </a:rPr>
              <a:t>Izbor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foldera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kojem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kreira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podfolder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    FILE </a:t>
            </a:r>
            <a:r>
              <a:rPr lang="en-US" dirty="0" err="1">
                <a:solidFill>
                  <a:schemeClr val="bg1"/>
                </a:solidFill>
              </a:rPr>
              <a:t>meni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    NEW </a:t>
            </a:r>
            <a:r>
              <a:rPr lang="en-US" dirty="0" err="1">
                <a:solidFill>
                  <a:schemeClr val="bg1"/>
                </a:solidFill>
              </a:rPr>
              <a:t>opcija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    FOLDER </a:t>
            </a:r>
            <a:r>
              <a:rPr lang="en-US" dirty="0" err="1">
                <a:solidFill>
                  <a:schemeClr val="bg1"/>
                </a:solidFill>
              </a:rPr>
              <a:t>opcija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dirty="0" err="1">
                <a:solidFill>
                  <a:schemeClr val="bg1"/>
                </a:solidFill>
              </a:rPr>
              <a:t>Otkucati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novog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foldera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npr</a:t>
            </a:r>
            <a:r>
              <a:rPr lang="en-US" dirty="0">
                <a:solidFill>
                  <a:schemeClr val="bg1"/>
                </a:solidFill>
              </a:rPr>
              <a:t>. test) </a:t>
            </a:r>
            <a:r>
              <a:rPr lang="en-US" dirty="0" err="1">
                <a:solidFill>
                  <a:schemeClr val="bg1"/>
                </a:solidFill>
              </a:rPr>
              <a:t>preko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teksta</a:t>
            </a:r>
            <a:r>
              <a:rPr lang="en-US" dirty="0">
                <a:solidFill>
                  <a:schemeClr val="bg1"/>
                </a:solidFill>
              </a:rPr>
              <a:t> NEW FOLDER.</a:t>
            </a:r>
          </a:p>
          <a:p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dirty="0" err="1">
                <a:solidFill>
                  <a:schemeClr val="bg1"/>
                </a:solidFill>
              </a:rPr>
              <a:t>Klik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prazan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potvrdu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pritisnuti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tipku</a:t>
            </a:r>
            <a:r>
              <a:rPr lang="en-US" dirty="0">
                <a:solidFill>
                  <a:schemeClr val="bg1"/>
                </a:solidFill>
              </a:rPr>
              <a:t> Enter.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9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229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2000"/>
                  <a:hueMod val="108000"/>
                  <a:satMod val="164000"/>
                  <a:lumMod val="69000"/>
                </a:schemeClr>
                <a:schemeClr val="bg2">
                  <a:tint val="96000"/>
                  <a:hueMod val="90000"/>
                  <a:satMod val="130000"/>
                  <a:lumMod val="134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71" name="Picture 7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2" name="Picture 7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3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4" name="Picture 7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5" name="Picture 7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12292" name="Picture 4" descr="http://www.znanje.org/abc/tutorials/windows7/windows_explorer/exmples02/a_%28111%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0498" y="1174269"/>
            <a:ext cx="4495767" cy="27536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znanje.org/abc/tutorials/windows7/windows_explorer/exmples02/a_%28112%2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855" y="1230467"/>
            <a:ext cx="4495767" cy="26974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Vježba – kreirati foldere kao na slici</a:t>
            </a:r>
          </a:p>
        </p:txBody>
      </p:sp>
    </p:spTree>
    <p:extLst>
      <p:ext uri="{BB962C8B-B14F-4D97-AF65-F5344CB8AC3E}">
        <p14:creationId xmlns:p14="http://schemas.microsoft.com/office/powerpoint/2010/main" val="272369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sr-Latn-ME" dirty="0"/>
              <a:t>Označavanje foldera ili datoteke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4079751"/>
            <a:ext cx="3768552" cy="2168648"/>
          </a:xfrm>
          <a:prstGeom prst="round2Diag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r>
              <a:rPr lang="sr-Latn-ME" u="sng" dirty="0"/>
              <a:t>Mišem</a:t>
            </a:r>
          </a:p>
          <a:p>
            <a:pPr marL="0" indent="0">
              <a:buNone/>
            </a:pPr>
            <a:r>
              <a:rPr lang="en-US" dirty="0" err="1"/>
              <a:t>Prevlačenjem</a:t>
            </a:r>
            <a:r>
              <a:rPr lang="en-US" dirty="0"/>
              <a:t> </a:t>
            </a:r>
            <a:r>
              <a:rPr lang="en-US" dirty="0" err="1"/>
              <a:t>pokazivača</a:t>
            </a:r>
            <a:r>
              <a:rPr lang="en-US" dirty="0"/>
              <a:t> </a:t>
            </a:r>
            <a:r>
              <a:rPr lang="en-US" dirty="0" err="1"/>
              <a:t>miša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fajlova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se </a:t>
            </a:r>
            <a:r>
              <a:rPr lang="en-US" dirty="0" err="1"/>
              <a:t>označavaju</a:t>
            </a:r>
            <a:r>
              <a:rPr lang="en-US" dirty="0"/>
              <a:t>. </a:t>
            </a:r>
            <a:endParaRPr lang="en-US" u="sng" dirty="0"/>
          </a:p>
        </p:txBody>
      </p:sp>
      <p:pic>
        <p:nvPicPr>
          <p:cNvPr id="13314" name="Picture 2" descr="http://www.znanje.org/abc/tutorials/windows7/windows_explorer/select/windows_explorer_select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700808"/>
            <a:ext cx="36099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znanje.org/abc/tutorials/windows7/windows_explorer/select/windows_explorer_select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710333"/>
            <a:ext cx="3600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znanje.org/abc/tutorials/windows7/windows_explorer/select/windows_explorer_select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06" y="1700808"/>
            <a:ext cx="36004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223792" y="4079751"/>
            <a:ext cx="3768552" cy="2168648"/>
          </a:xfrm>
          <a:prstGeom prst="round2Diag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r-Latn-ME" u="sng" dirty="0"/>
              <a:t>CTRL + KLIK</a:t>
            </a:r>
          </a:p>
          <a:p>
            <a:pPr marL="0" indent="0">
              <a:buNone/>
            </a:pPr>
            <a:r>
              <a:rPr lang="en-US" dirty="0" err="1"/>
              <a:t>Istovremeno</a:t>
            </a:r>
            <a:r>
              <a:rPr lang="en-US" dirty="0"/>
              <a:t> se </a:t>
            </a:r>
            <a:r>
              <a:rPr lang="en-US" dirty="0" err="1"/>
              <a:t>drži</a:t>
            </a:r>
            <a:r>
              <a:rPr lang="en-US" dirty="0"/>
              <a:t> </a:t>
            </a:r>
            <a:r>
              <a:rPr lang="en-US" dirty="0" err="1"/>
              <a:t>pritisnuta</a:t>
            </a:r>
            <a:r>
              <a:rPr lang="en-US" dirty="0"/>
              <a:t> </a:t>
            </a:r>
            <a:r>
              <a:rPr lang="en-US" dirty="0" err="1"/>
              <a:t>tipka</a:t>
            </a:r>
            <a:r>
              <a:rPr lang="en-US" dirty="0"/>
              <a:t> CTRL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tastaturi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kliknete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želite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novo </a:t>
            </a:r>
            <a:r>
              <a:rPr lang="en-US" dirty="0" err="1"/>
              <a:t>izabrani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označen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odabrani</a:t>
            </a:r>
            <a:r>
              <a:rPr lang="en-US" dirty="0"/>
              <a:t>. </a:t>
            </a:r>
            <a:endParaRPr lang="en-US" u="sng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232104" y="4079751"/>
            <a:ext cx="3768552" cy="2168648"/>
          </a:xfrm>
          <a:prstGeom prst="round2Diag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r-Latn-ME" u="sng" dirty="0"/>
              <a:t>SHIFT + klik</a:t>
            </a:r>
          </a:p>
          <a:p>
            <a:pPr marL="0" indent="0">
              <a:buNone/>
            </a:pPr>
            <a:r>
              <a:rPr lang="en-US" dirty="0" err="1"/>
              <a:t>Istovremeno</a:t>
            </a:r>
            <a:r>
              <a:rPr lang="en-US" dirty="0"/>
              <a:t> se </a:t>
            </a:r>
            <a:r>
              <a:rPr lang="en-US" dirty="0" err="1"/>
              <a:t>drži</a:t>
            </a:r>
            <a:r>
              <a:rPr lang="en-US" dirty="0"/>
              <a:t> </a:t>
            </a:r>
            <a:r>
              <a:rPr lang="en-US" dirty="0" err="1"/>
              <a:t>pritisnuta</a:t>
            </a:r>
            <a:r>
              <a:rPr lang="en-US" dirty="0"/>
              <a:t> </a:t>
            </a:r>
            <a:r>
              <a:rPr lang="en-US" dirty="0" err="1"/>
              <a:t>tipka</a:t>
            </a:r>
            <a:r>
              <a:rPr lang="en-US" dirty="0"/>
              <a:t> SHIFT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tastaturi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kliknete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zadnji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 u </a:t>
            </a:r>
            <a:r>
              <a:rPr lang="en-US" dirty="0" err="1"/>
              <a:t>nizu</a:t>
            </a:r>
            <a:r>
              <a:rPr lang="en-US" dirty="0"/>
              <a:t>.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objektni</a:t>
            </a:r>
            <a:r>
              <a:rPr lang="en-US" dirty="0"/>
              <a:t> u </a:t>
            </a:r>
            <a:r>
              <a:rPr lang="en-US" dirty="0" err="1"/>
              <a:t>nizu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označeni</a:t>
            </a:r>
            <a:r>
              <a:rPr lang="en-US" dirty="0"/>
              <a:t>. </a:t>
            </a:r>
            <a:endParaRPr lang="sr-Latn-ME" u="sng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7885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4338" name="Picture 2" descr="http://www.znanje.org/abc/tutorials/windows7/windows_explorer/rename_folder/we_rename_file_menu.gif"/>
          <p:cNvPicPr>
            <a:picLocks noChangeAspect="1" noChangeArrowheads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3992" y="1136057"/>
            <a:ext cx="5449889" cy="458588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r-Latn-ME" sz="3900"/>
              <a:t>Promjena naziva datoteke ili foldera</a:t>
            </a:r>
            <a:endParaRPr lang="en-US" sz="39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4014936"/>
          </a:xfrm>
        </p:spPr>
        <p:txBody>
          <a:bodyPr>
            <a:normAutofit fontScale="92500" lnSpcReduction="10000"/>
          </a:bodyPr>
          <a:lstStyle/>
          <a:p>
            <a:r>
              <a:rPr lang="sr-Latn-ME" dirty="0"/>
              <a:t>Otvoriti</a:t>
            </a:r>
            <a:r>
              <a:rPr lang="en-US" dirty="0"/>
              <a:t> WINDOWS EXPLORER</a:t>
            </a:r>
            <a:endParaRPr lang="sr-Latn-ME" dirty="0"/>
          </a:p>
          <a:p>
            <a:r>
              <a:rPr lang="en-US" dirty="0" err="1"/>
              <a:t>Izabrati</a:t>
            </a:r>
            <a:r>
              <a:rPr lang="en-US" dirty="0"/>
              <a:t> folder </a:t>
            </a:r>
            <a:r>
              <a:rPr lang="en-US" dirty="0" err="1"/>
              <a:t>čije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se </a:t>
            </a:r>
            <a:r>
              <a:rPr lang="en-US" dirty="0" err="1"/>
              <a:t>mijenja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 test).</a:t>
            </a:r>
          </a:p>
          <a:p>
            <a:r>
              <a:rPr lang="sr-Latn-ME" dirty="0"/>
              <a:t>Otvoriti </a:t>
            </a:r>
            <a:r>
              <a:rPr lang="en-US" dirty="0"/>
              <a:t>FILE</a:t>
            </a:r>
            <a:r>
              <a:rPr lang="sr-Latn-ME" dirty="0"/>
              <a:t> meni</a:t>
            </a:r>
            <a:r>
              <a:rPr lang="en-US" dirty="0"/>
              <a:t>.</a:t>
            </a:r>
          </a:p>
          <a:p>
            <a:r>
              <a:rPr lang="en-US" dirty="0"/>
              <a:t>RENAME </a:t>
            </a:r>
            <a:r>
              <a:rPr lang="en-US" dirty="0" err="1"/>
              <a:t>opcija</a:t>
            </a:r>
            <a:r>
              <a:rPr lang="en-US" dirty="0"/>
              <a:t>.</a:t>
            </a:r>
          </a:p>
          <a:p>
            <a:r>
              <a:rPr lang="en-US" dirty="0" err="1"/>
              <a:t>Upis</a:t>
            </a:r>
            <a:r>
              <a:rPr lang="en-US" dirty="0"/>
              <a:t> novo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foldera</a:t>
            </a:r>
            <a:r>
              <a:rPr lang="en-US" dirty="0"/>
              <a:t> (TEST 1).</a:t>
            </a:r>
          </a:p>
          <a:p>
            <a:r>
              <a:rPr lang="en-US" dirty="0" err="1"/>
              <a:t>Pritisnuti</a:t>
            </a:r>
            <a:r>
              <a:rPr lang="en-US" dirty="0"/>
              <a:t> </a:t>
            </a:r>
            <a:r>
              <a:rPr lang="en-US" dirty="0" err="1"/>
              <a:t>tipku</a:t>
            </a:r>
            <a:r>
              <a:rPr lang="en-US" dirty="0"/>
              <a:t> Enter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potvrdu</a:t>
            </a:r>
            <a:r>
              <a:rPr lang="en-US" dirty="0"/>
              <a:t>.</a:t>
            </a:r>
            <a:endParaRPr lang="sr-Latn-ME" dirty="0"/>
          </a:p>
          <a:p>
            <a:r>
              <a:rPr lang="sr-Latn-ME" dirty="0"/>
              <a:t>Ili desni klik na fajl (folder) i iz padajućeg menija odabrati Rename.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0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Premještanje foldera i datoteka iz jednog foldera u drugi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2052918"/>
            <a:ext cx="5352727" cy="4195481"/>
          </a:xfrm>
        </p:spPr>
        <p:txBody>
          <a:bodyPr/>
          <a:lstStyle/>
          <a:p>
            <a:r>
              <a:rPr lang="sr-Latn-ME" dirty="0"/>
              <a:t>Prvo je potrebno naznačiti foldere i datoteke koje želimo da premjestimo.</a:t>
            </a:r>
          </a:p>
          <a:p>
            <a:r>
              <a:rPr lang="sr-Latn-ME" dirty="0"/>
              <a:t>Naredbom CUT iz trake menija Organize ili Edit, ili pomoćnog menija ili Ctrl+X se prebace u klipbord.</a:t>
            </a:r>
          </a:p>
          <a:p>
            <a:r>
              <a:rPr lang="sr-Latn-ME" dirty="0"/>
              <a:t>Označi se odredišni folder.</a:t>
            </a:r>
          </a:p>
          <a:p>
            <a:r>
              <a:rPr lang="sr-Latn-ME" dirty="0"/>
              <a:t>Zada se naredba PASTE iz trake menija Organize ili Edit, ili pomoćnog menija ili Ctrl+V.</a:t>
            </a:r>
            <a:endParaRPr lang="en-US" dirty="0"/>
          </a:p>
        </p:txBody>
      </p:sp>
      <p:pic>
        <p:nvPicPr>
          <p:cNvPr id="15362" name="Picture 2" descr="http://www.znanje.org/abc/tutorials/windows7/windows_explorer/move/we_move_men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980937"/>
            <a:ext cx="5400600" cy="45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3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9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www.znanje.org/abc/tutorials/windows7/windows_explorer/copy/edit_menu/we_copy_edit_menu1.gif"/>
          <p:cNvPicPr>
            <a:picLocks noChangeAspect="1" noChangeArrowheads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8319" y="990051"/>
            <a:ext cx="5614835" cy="47246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r-Latn-ME" sz="3900"/>
              <a:t>Kopiranje foldera i datoteka</a:t>
            </a:r>
            <a:endParaRPr lang="en-US" sz="39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sr-Latn-ME" dirty="0"/>
              <a:t>Proces kopiranja se izvodi na isti način kao i premještanje, sem što se umjesto naredbe CUT izvodi naredba COPY.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5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http://skola.pavlepejak.in.rs/slike/034/recycle_bin_delete_files.gif"/>
          <p:cNvPicPr>
            <a:picLocks noChangeAspect="1" noChangeArrowheads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8319" y="1964192"/>
            <a:ext cx="5614835" cy="27763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r-Latn-ME" sz="3900"/>
              <a:t>Brisanje foldera ili datoteka</a:t>
            </a:r>
            <a:endParaRPr lang="en-US" sz="39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sr-Latn-ME" dirty="0"/>
              <a:t>Označiti folder ili fajl</a:t>
            </a:r>
          </a:p>
          <a:p>
            <a:r>
              <a:rPr lang="sr-Latn-ME" dirty="0"/>
              <a:t>Pritisnuti taster Delete ili desni klik/Delete.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3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Učitavanje OS u memoriju računara</a:t>
            </a:r>
            <a:endParaRPr lang="en-US" dirty="0"/>
          </a:p>
        </p:txBody>
      </p:sp>
      <p:pic>
        <p:nvPicPr>
          <p:cNvPr id="1026" name="Picture 2" descr="Image result for radna površina windows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628800"/>
            <a:ext cx="8385283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7032104" y="1628800"/>
            <a:ext cx="2304256" cy="495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Radna površina</a:t>
            </a:r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4655840" y="6093296"/>
            <a:ext cx="3096344" cy="25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Taskbar – Linija poslova</a:t>
            </a:r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4007768" y="2124432"/>
            <a:ext cx="1872208" cy="368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Ikonice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351584" y="1916832"/>
            <a:ext cx="1656184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2279576" y="2308664"/>
            <a:ext cx="1728192" cy="184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03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Koncept prozora i njhova podjela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200" dirty="0"/>
              <a:t>U operativnom sistemu MS Windows prozor predstavlja jedan od osnovnih elemenata okruženja , po kojem je ovaj operativni sistem dobio ime. U Windows-u postoje četiri vrste prozora.  To su: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endParaRPr lang="sr-Latn-CS" sz="2200" dirty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sr-Latn-CS" sz="2200" dirty="0"/>
              <a:t>Prozor foldera (grupni prozor)</a:t>
            </a:r>
          </a:p>
          <a:p>
            <a:pPr lvl="1">
              <a:buFont typeface="Wingdings" pitchFamily="2" charset="2"/>
              <a:buChar char="§"/>
            </a:pPr>
            <a:r>
              <a:rPr lang="sr-Latn-CS" sz="2200" dirty="0"/>
              <a:t>Prozor aplikacije</a:t>
            </a:r>
          </a:p>
          <a:p>
            <a:pPr lvl="1">
              <a:buFont typeface="Wingdings" pitchFamily="2" charset="2"/>
              <a:buChar char="§"/>
            </a:pPr>
            <a:r>
              <a:rPr lang="sr-Latn-CS" sz="2200" dirty="0"/>
              <a:t>Prozor dokumenta</a:t>
            </a:r>
          </a:p>
          <a:p>
            <a:pPr lvl="1">
              <a:buFont typeface="Wingdings" pitchFamily="2" charset="2"/>
              <a:buChar char="§"/>
            </a:pPr>
            <a:r>
              <a:rPr lang="sr-Latn-CS" sz="2200" dirty="0"/>
              <a:t>Prozor za dijalog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2491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kola.pavlepejak.in.rs/slike/030/fol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482"/>
          <a:stretch/>
        </p:blipFill>
        <p:spPr bwMode="auto">
          <a:xfrm>
            <a:off x="4619544" y="1143000"/>
            <a:ext cx="6924756" cy="51053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sr-Latn-ME" dirty="0"/>
              <a:t>Prozor foldera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/>
          </a:bodyPr>
          <a:lstStyle/>
          <a:p>
            <a:r>
              <a:rPr lang="pl-PL" dirty="0"/>
              <a:t>Ovo je prozor u kojem su prikazani programi, folderi (fascikle) i dokumenta koji propadaju jednoj grupi.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kola.pavlepejak.in.rs/slike/030/progr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" b="-2"/>
          <a:stretch/>
        </p:blipFill>
        <p:spPr bwMode="auto">
          <a:xfrm>
            <a:off x="648930" y="2052213"/>
            <a:ext cx="5451627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sr-Latn-ME" sz="3900"/>
              <a:t>Prozor aplikacije i prozor dokumenta</a:t>
            </a:r>
            <a:endParaRPr lang="en-US" sz="39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752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 err="1"/>
              <a:t>Prozor</a:t>
            </a:r>
            <a:r>
              <a:rPr lang="en-US" dirty="0"/>
              <a:t> u </a:t>
            </a:r>
            <a:r>
              <a:rPr lang="en-US" dirty="0" err="1"/>
              <a:t>kome</a:t>
            </a:r>
            <a:r>
              <a:rPr lang="en-US" dirty="0"/>
              <a:t> se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program (</a:t>
            </a:r>
            <a:r>
              <a:rPr lang="en-US" dirty="0" err="1"/>
              <a:t>aplikacija</a:t>
            </a:r>
            <a:r>
              <a:rPr lang="en-US" dirty="0"/>
              <a:t>) u Windows </a:t>
            </a:r>
            <a:r>
              <a:rPr lang="en-US" dirty="0" err="1"/>
              <a:t>okruženju</a:t>
            </a:r>
            <a:r>
              <a:rPr lang="en-US" dirty="0"/>
              <a:t>.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da </a:t>
            </a:r>
            <a:r>
              <a:rPr lang="en-US" dirty="0" err="1"/>
              <a:t>jedan</a:t>
            </a:r>
            <a:r>
              <a:rPr lang="en-US" dirty="0"/>
              <a:t> program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dokumenata</a:t>
            </a:r>
            <a:r>
              <a:rPr lang="en-US" dirty="0"/>
              <a:t>,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 se </a:t>
            </a:r>
            <a:r>
              <a:rPr lang="en-US" dirty="0" err="1"/>
              <a:t>kreira</a:t>
            </a:r>
            <a:r>
              <a:rPr lang="en-US" dirty="0"/>
              <a:t> u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prozoru</a:t>
            </a:r>
            <a:r>
              <a:rPr lang="en-US" dirty="0"/>
              <a:t> </a:t>
            </a:r>
            <a:r>
              <a:rPr lang="en-US" dirty="0" err="1"/>
              <a:t>dokumenta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kola.pavlepejak.in.rs/slike/030/dijalo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r="4016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sr-Latn-ME" dirty="0"/>
              <a:t>Prozor za dijalog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prozor</a:t>
            </a:r>
            <a:r>
              <a:rPr lang="en-US" dirty="0"/>
              <a:t> </a:t>
            </a:r>
            <a:r>
              <a:rPr lang="en-US" dirty="0" err="1"/>
              <a:t>služi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operativnog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. </a:t>
            </a:r>
            <a:r>
              <a:rPr lang="en-US" dirty="0" err="1"/>
              <a:t>Operativni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šalje</a:t>
            </a:r>
            <a:r>
              <a:rPr lang="en-US" dirty="0"/>
              <a:t> </a:t>
            </a:r>
            <a:r>
              <a:rPr lang="en-US" dirty="0" err="1"/>
              <a:t>poruku</a:t>
            </a:r>
            <a:r>
              <a:rPr lang="en-US" dirty="0"/>
              <a:t> </a:t>
            </a:r>
            <a:r>
              <a:rPr lang="en-US" dirty="0" err="1"/>
              <a:t>upozorenja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obaveštenja</a:t>
            </a:r>
            <a:r>
              <a:rPr lang="en-US" dirty="0"/>
              <a:t>, a </a:t>
            </a:r>
            <a:r>
              <a:rPr lang="en-US" dirty="0" err="1"/>
              <a:t>aplikacija</a:t>
            </a:r>
            <a:r>
              <a:rPr lang="en-US" dirty="0"/>
              <a:t> </a:t>
            </a:r>
            <a:r>
              <a:rPr lang="en-US" dirty="0" err="1"/>
              <a:t>očekuje</a:t>
            </a:r>
            <a:r>
              <a:rPr lang="en-US" dirty="0"/>
              <a:t> </a:t>
            </a:r>
            <a:r>
              <a:rPr lang="en-US" dirty="0" err="1"/>
              <a:t>biranje</a:t>
            </a:r>
            <a:r>
              <a:rPr lang="en-US" dirty="0"/>
              <a:t> </a:t>
            </a:r>
            <a:r>
              <a:rPr lang="en-US" dirty="0" err="1"/>
              <a:t>dodatnih</a:t>
            </a:r>
            <a:r>
              <a:rPr lang="en-US" dirty="0"/>
              <a:t> </a:t>
            </a:r>
            <a:r>
              <a:rPr lang="en-US" dirty="0" err="1"/>
              <a:t>opcija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66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Elementi prozora</a:t>
            </a:r>
            <a:endParaRPr lang="en-US" dirty="0"/>
          </a:p>
        </p:txBody>
      </p:sp>
      <p:pic>
        <p:nvPicPr>
          <p:cNvPr id="5122" name="Picture 2" descr="Image result for elementi prozo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36" y="1628800"/>
            <a:ext cx="6662439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9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Osnovni postupci sa prozorima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853248"/>
            <a:ext cx="5784776" cy="4195481"/>
          </a:xfrm>
        </p:spPr>
        <p:txBody>
          <a:bodyPr>
            <a:normAutofit/>
          </a:bodyPr>
          <a:lstStyle/>
          <a:p>
            <a:r>
              <a:rPr lang="sr-Latn-ME" sz="2800" dirty="0"/>
              <a:t>Promjena veličine prozora</a:t>
            </a:r>
          </a:p>
          <a:p>
            <a:r>
              <a:rPr lang="sr-Latn-ME" sz="2800" dirty="0"/>
              <a:t>Privremeno zatvaranje prozora</a:t>
            </a:r>
          </a:p>
          <a:p>
            <a:r>
              <a:rPr lang="sr-Latn-ME" sz="2800" dirty="0"/>
              <a:t>Trajno zatvranje prozora</a:t>
            </a:r>
          </a:p>
          <a:p>
            <a:r>
              <a:rPr lang="sr-Latn-ME" sz="2800" dirty="0"/>
              <a:t>Premještanje prozora na drugo mjesto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752184" y="1853248"/>
            <a:ext cx="4104456" cy="4247317"/>
          </a:xfrm>
          <a:prstGeom prst="rect">
            <a:avLst/>
          </a:prstGeom>
          <a:noFill/>
          <a:ln w="19050">
            <a:solidFill>
              <a:srgbClr val="92D05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sr-Latn-ME" dirty="0"/>
              <a:t>Veličina prozora se može promjeniti na dva načina: promjena po jednoj ili obje dimenzije ili da prozor zauzme cijelu površinu.</a:t>
            </a:r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en-US" dirty="0"/>
          </a:p>
        </p:txBody>
      </p:sp>
      <p:pic>
        <p:nvPicPr>
          <p:cNvPr id="6146" name="Picture 2" descr="http://skola.pavlepejak.in.rs/slike/031/velic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10" y="3253779"/>
            <a:ext cx="3666914" cy="18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2184" y="1879079"/>
            <a:ext cx="4104456" cy="4247317"/>
          </a:xfrm>
          <a:prstGeom prst="rect">
            <a:avLst/>
          </a:prstGeom>
          <a:noFill/>
          <a:ln w="19050">
            <a:solidFill>
              <a:srgbClr val="92D05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sr-Latn-ME" dirty="0"/>
              <a:t>Prozor s kojim se trenutno ne radi se može privremeno ukloniti sa ekrana na dugme za minimizaciju </a:t>
            </a:r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r>
              <a:rPr lang="sr-Latn-ME" dirty="0" err="1"/>
              <a:t>M</a:t>
            </a:r>
            <a:r>
              <a:rPr lang="en-US" dirty="0" err="1"/>
              <a:t>inimizovanjem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sklanjate</a:t>
            </a:r>
            <a:r>
              <a:rPr lang="en-US" dirty="0"/>
              <a:t> </a:t>
            </a:r>
            <a:r>
              <a:rPr lang="en-US" dirty="0" err="1"/>
              <a:t>prozor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ekrana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ne </a:t>
            </a:r>
            <a:r>
              <a:rPr lang="en-US" dirty="0" err="1"/>
              <a:t>zatvarate</a:t>
            </a:r>
            <a:r>
              <a:rPr lang="en-US" dirty="0"/>
              <a:t>. </a:t>
            </a:r>
            <a:r>
              <a:rPr lang="en-US" dirty="0" err="1"/>
              <a:t>Minimizovan</a:t>
            </a:r>
            <a:r>
              <a:rPr lang="en-US" dirty="0"/>
              <a:t> </a:t>
            </a:r>
            <a:r>
              <a:rPr lang="en-US" dirty="0" err="1"/>
              <a:t>prozor</a:t>
            </a:r>
            <a:r>
              <a:rPr lang="en-US" dirty="0"/>
              <a:t> se ne </a:t>
            </a:r>
            <a:r>
              <a:rPr lang="en-US" dirty="0" err="1"/>
              <a:t>vidi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program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otvoren</a:t>
            </a:r>
            <a:r>
              <a:rPr lang="sr-Latn-ME" dirty="0"/>
              <a:t>.</a:t>
            </a:r>
            <a:r>
              <a:rPr lang="en-US" dirty="0"/>
              <a:t>.</a:t>
            </a:r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en-US" dirty="0"/>
          </a:p>
        </p:txBody>
      </p:sp>
      <p:pic>
        <p:nvPicPr>
          <p:cNvPr id="6148" name="Picture 4" descr="http://skola.pavlepejak.in.rs/slike/031/minim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04" y="3068960"/>
            <a:ext cx="728372" cy="3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52184" y="1851203"/>
            <a:ext cx="4104456" cy="4247317"/>
          </a:xfrm>
          <a:prstGeom prst="rect">
            <a:avLst/>
          </a:prstGeom>
          <a:noFill/>
          <a:ln w="19050">
            <a:solidFill>
              <a:srgbClr val="92D05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sr-Latn-ME" dirty="0"/>
              <a:t>           </a:t>
            </a:r>
            <a:r>
              <a:rPr lang="en-US" dirty="0" err="1"/>
              <a:t>Pritiskom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dugme</a:t>
            </a:r>
            <a:r>
              <a:rPr lang="en-US" dirty="0"/>
              <a:t> </a:t>
            </a:r>
            <a:r>
              <a:rPr lang="en-US" dirty="0" err="1"/>
              <a:t>prozor</a:t>
            </a:r>
            <a:r>
              <a:rPr lang="en-US" dirty="0"/>
              <a:t> se </a:t>
            </a:r>
            <a:r>
              <a:rPr lang="en-US" dirty="0" err="1"/>
              <a:t>zatvara</a:t>
            </a:r>
            <a:r>
              <a:rPr lang="en-US" dirty="0"/>
              <a:t>. To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suštinska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zatvorenog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minimizovanog</a:t>
            </a:r>
            <a:r>
              <a:rPr lang="en-US" dirty="0"/>
              <a:t> </a:t>
            </a:r>
            <a:r>
              <a:rPr lang="en-US" dirty="0" err="1"/>
              <a:t>prozora</a:t>
            </a:r>
            <a:r>
              <a:rPr lang="en-US" dirty="0"/>
              <a:t>.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otvorenih</a:t>
            </a:r>
            <a:r>
              <a:rPr lang="en-US" dirty="0"/>
              <a:t> </a:t>
            </a:r>
            <a:r>
              <a:rPr lang="en-US" dirty="0" err="1"/>
              <a:t>prozora</a:t>
            </a:r>
            <a:r>
              <a:rPr lang="en-US" dirty="0"/>
              <a:t> u </a:t>
            </a:r>
            <a:r>
              <a:rPr lang="en-US" dirty="0" err="1"/>
              <a:t>istom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, </a:t>
            </a:r>
            <a:r>
              <a:rPr lang="en-US" dirty="0" err="1"/>
              <a:t>bilo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vidljivi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ekranu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minimizirani</a:t>
            </a:r>
            <a:r>
              <a:rPr lang="en-US" dirty="0"/>
              <a:t>, </a:t>
            </a:r>
            <a:r>
              <a:rPr lang="en-US" dirty="0" err="1"/>
              <a:t>usporavaju</a:t>
            </a:r>
            <a:r>
              <a:rPr lang="en-US" dirty="0"/>
              <a:t> rad Windows-a, pa </a:t>
            </a:r>
            <a:r>
              <a:rPr lang="en-US" dirty="0" err="1"/>
              <a:t>zbog</a:t>
            </a:r>
            <a:r>
              <a:rPr lang="en-US" dirty="0"/>
              <a:t> toga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zatvorite</a:t>
            </a:r>
            <a:r>
              <a:rPr lang="en-US" dirty="0"/>
              <a:t> </a:t>
            </a:r>
            <a:r>
              <a:rPr lang="en-US" dirty="0" err="1"/>
              <a:t>prozore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ne </a:t>
            </a:r>
            <a:r>
              <a:rPr lang="en-US" dirty="0" err="1"/>
              <a:t>trebaju</a:t>
            </a:r>
            <a:r>
              <a:rPr lang="en-US" dirty="0"/>
              <a:t>.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zatvaranja</a:t>
            </a:r>
            <a:r>
              <a:rPr lang="en-US" dirty="0"/>
              <a:t>, </a:t>
            </a:r>
            <a:r>
              <a:rPr lang="en-US" dirty="0" err="1"/>
              <a:t>prozor</a:t>
            </a:r>
            <a:r>
              <a:rPr lang="en-US" dirty="0"/>
              <a:t> </a:t>
            </a:r>
            <a:r>
              <a:rPr lang="en-US" dirty="0" err="1"/>
              <a:t>nestaje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ekrana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Taskbar-a.</a:t>
            </a:r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en-US" dirty="0"/>
          </a:p>
        </p:txBody>
      </p:sp>
      <p:pic>
        <p:nvPicPr>
          <p:cNvPr id="6152" name="Picture 8" descr="http://skola.pavlepejak.in.rs/slike/031/clo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51" y="1978411"/>
            <a:ext cx="571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52184" y="1849158"/>
            <a:ext cx="4104456" cy="2585323"/>
          </a:xfrm>
          <a:prstGeom prst="rect">
            <a:avLst/>
          </a:prstGeom>
          <a:noFill/>
          <a:ln w="19050">
            <a:solidFill>
              <a:srgbClr val="92D05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Da bi </a:t>
            </a:r>
            <a:r>
              <a:rPr lang="en-US" dirty="0" err="1"/>
              <a:t>pom</a:t>
            </a:r>
            <a:r>
              <a:rPr lang="sr-Latn-ME" dirty="0"/>
              <a:t>j</a:t>
            </a:r>
            <a:r>
              <a:rPr lang="en-US" dirty="0" err="1"/>
              <a:t>erili</a:t>
            </a:r>
            <a:r>
              <a:rPr lang="en-US" dirty="0"/>
              <a:t> </a:t>
            </a:r>
            <a:r>
              <a:rPr lang="en-US" dirty="0" err="1"/>
              <a:t>aktivni</a:t>
            </a:r>
            <a:r>
              <a:rPr lang="en-US" dirty="0"/>
              <a:t> </a:t>
            </a:r>
            <a:r>
              <a:rPr lang="en-US" dirty="0" err="1"/>
              <a:t>prozor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da </a:t>
            </a:r>
            <a:r>
              <a:rPr lang="en-US" dirty="0" err="1"/>
              <a:t>pokazivač</a:t>
            </a:r>
            <a:r>
              <a:rPr lang="en-US" dirty="0"/>
              <a:t> </a:t>
            </a:r>
            <a:r>
              <a:rPr lang="en-US" dirty="0" err="1"/>
              <a:t>miša</a:t>
            </a:r>
            <a:r>
              <a:rPr lang="en-US" dirty="0"/>
              <a:t> (</a:t>
            </a:r>
            <a:r>
              <a:rPr lang="en-US" dirty="0" err="1"/>
              <a:t>strelicu</a:t>
            </a:r>
            <a:r>
              <a:rPr lang="en-US" dirty="0"/>
              <a:t>) </a:t>
            </a:r>
            <a:r>
              <a:rPr lang="sr-Latn-ME" dirty="0"/>
              <a:t>postavimo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naslovnu</a:t>
            </a:r>
            <a:r>
              <a:rPr lang="en-US" dirty="0"/>
              <a:t> </a:t>
            </a:r>
            <a:r>
              <a:rPr lang="en-US" dirty="0" err="1"/>
              <a:t>liniju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pritisne</a:t>
            </a:r>
            <a:r>
              <a:rPr lang="sr-Latn-ME" dirty="0"/>
              <a:t>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drži</a:t>
            </a:r>
            <a:r>
              <a:rPr lang="sr-Latn-ME" dirty="0"/>
              <a:t>mo</a:t>
            </a:r>
            <a:r>
              <a:rPr lang="en-US" dirty="0"/>
              <a:t> l</a:t>
            </a:r>
            <a:r>
              <a:rPr lang="sr-Latn-ME" dirty="0"/>
              <a:t>ij</a:t>
            </a:r>
            <a:r>
              <a:rPr lang="en-US" dirty="0" err="1"/>
              <a:t>evi</a:t>
            </a:r>
            <a:r>
              <a:rPr lang="en-US" dirty="0"/>
              <a:t> taster </a:t>
            </a:r>
            <a:r>
              <a:rPr lang="en-US" dirty="0" err="1"/>
              <a:t>miša</a:t>
            </a:r>
            <a:r>
              <a:rPr lang="en-US" dirty="0"/>
              <a:t>. Sa </a:t>
            </a:r>
            <a:r>
              <a:rPr lang="en-US" dirty="0" err="1"/>
              <a:t>pom</a:t>
            </a:r>
            <a:r>
              <a:rPr lang="sr-Latn-ME" dirty="0"/>
              <a:t>j</a:t>
            </a:r>
            <a:r>
              <a:rPr lang="en-US" dirty="0" err="1"/>
              <a:t>eranjem</a:t>
            </a:r>
            <a:r>
              <a:rPr lang="en-US" dirty="0"/>
              <a:t> </a:t>
            </a:r>
            <a:r>
              <a:rPr lang="en-US" dirty="0" err="1"/>
              <a:t>miša</a:t>
            </a:r>
            <a:r>
              <a:rPr lang="en-US" dirty="0"/>
              <a:t> </a:t>
            </a:r>
            <a:r>
              <a:rPr lang="en-US" dirty="0" err="1"/>
              <a:t>pom</a:t>
            </a:r>
            <a:r>
              <a:rPr lang="sr-Latn-ME" dirty="0"/>
              <a:t>j</a:t>
            </a:r>
            <a:r>
              <a:rPr lang="en-US" dirty="0"/>
              <a:t>era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prozor</a:t>
            </a:r>
            <a:r>
              <a:rPr lang="en-US" dirty="0"/>
              <a:t>.</a:t>
            </a:r>
          </a:p>
          <a:p>
            <a:r>
              <a:rPr lang="en-US" dirty="0" err="1"/>
              <a:t>Kada</a:t>
            </a:r>
            <a:r>
              <a:rPr lang="en-US" dirty="0"/>
              <a:t> </a:t>
            </a:r>
            <a:r>
              <a:rPr lang="sr-Latn-ME" dirty="0"/>
              <a:t>postavimo</a:t>
            </a:r>
            <a:r>
              <a:rPr lang="en-US" dirty="0"/>
              <a:t> </a:t>
            </a:r>
            <a:r>
              <a:rPr lang="en-US" dirty="0" err="1"/>
              <a:t>prozor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željenu</a:t>
            </a:r>
            <a:r>
              <a:rPr lang="en-US" dirty="0"/>
              <a:t> </a:t>
            </a:r>
            <a:r>
              <a:rPr lang="en-US" dirty="0" err="1"/>
              <a:t>poziciju</a:t>
            </a:r>
            <a:r>
              <a:rPr lang="en-US" dirty="0"/>
              <a:t>  </a:t>
            </a:r>
            <a:r>
              <a:rPr lang="en-US" dirty="0" err="1"/>
              <a:t>pusti</a:t>
            </a:r>
            <a:r>
              <a:rPr lang="sr-Latn-ME" dirty="0"/>
              <a:t>mo</a:t>
            </a:r>
            <a:r>
              <a:rPr lang="en-US" dirty="0"/>
              <a:t> l</a:t>
            </a:r>
            <a:r>
              <a:rPr lang="sr-Latn-ME" dirty="0"/>
              <a:t>ij</a:t>
            </a:r>
            <a:r>
              <a:rPr lang="en-US" dirty="0" err="1"/>
              <a:t>evi</a:t>
            </a:r>
            <a:r>
              <a:rPr lang="en-US" dirty="0"/>
              <a:t> taster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prozor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ostati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datoj</a:t>
            </a:r>
            <a:r>
              <a:rPr lang="en-US" dirty="0"/>
              <a:t> </a:t>
            </a:r>
            <a:r>
              <a:rPr lang="en-US" dirty="0" err="1"/>
              <a:t>poziciji</a:t>
            </a:r>
            <a:r>
              <a:rPr lang="en-US" dirty="0"/>
              <a:t>.</a:t>
            </a:r>
          </a:p>
        </p:txBody>
      </p:sp>
      <p:pic>
        <p:nvPicPr>
          <p:cNvPr id="6154" name="Picture 10" descr="http://skola.pavlepejak.in.rs/slike/031/prome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17" y="4650889"/>
            <a:ext cx="4381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0" grpId="0" animBg="1"/>
      <p:bldP spid="10" grpId="1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Pokretanje programa</a:t>
            </a:r>
            <a:endParaRPr lang="en-US" dirty="0"/>
          </a:p>
        </p:txBody>
      </p:sp>
      <p:pic>
        <p:nvPicPr>
          <p:cNvPr id="7172" name="Picture 4" descr="http://www.znanje.org/abc/tutorials/windows7/start/start_calculator/start_calculator_ani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25526"/>
            <a:ext cx="3186255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znanje.org/abc/tutorials/wordMMX/01/02_startnje_word_deskto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02" y="1825526"/>
            <a:ext cx="3578746" cy="325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1744" y="2636912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/>
              <a:t>Dva načina za pokretamje programa:</a:t>
            </a:r>
          </a:p>
          <a:p>
            <a:endParaRPr lang="sr-Latn-ME" sz="2000" dirty="0"/>
          </a:p>
          <a:p>
            <a:r>
              <a:rPr lang="sr-Latn-ME" sz="2000" dirty="0"/>
              <a:t>Iz START menija</a:t>
            </a:r>
          </a:p>
          <a:p>
            <a:endParaRPr lang="sr-Latn-ME" sz="2000" dirty="0"/>
          </a:p>
          <a:p>
            <a:r>
              <a:rPr lang="sr-Latn-ME" sz="2000" dirty="0"/>
              <a:t>Pokretanjem ikonice na desktopu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999656" y="3789040"/>
            <a:ext cx="792088" cy="7868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824192" y="4005064"/>
            <a:ext cx="525710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629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2B2CC65-1FBB-4723-ACF9-4DADB8BAB5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744</Words>
  <Application>Microsoft Office PowerPoint</Application>
  <PresentationFormat>Widescreen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Wingdings</vt:lpstr>
      <vt:lpstr>Wingdings 3</vt:lpstr>
      <vt:lpstr>Ion</vt:lpstr>
      <vt:lpstr>MS WINDOWS</vt:lpstr>
      <vt:lpstr>Učitavanje OS u memoriju računara</vt:lpstr>
      <vt:lpstr>Koncept prozora i njhova podjela</vt:lpstr>
      <vt:lpstr>Prozor foldera</vt:lpstr>
      <vt:lpstr>Prozor aplikacije i prozor dokumenta</vt:lpstr>
      <vt:lpstr>Prozor za dijalog</vt:lpstr>
      <vt:lpstr>Elementi prozora</vt:lpstr>
      <vt:lpstr>Osnovni postupci sa prozorima</vt:lpstr>
      <vt:lpstr>Pokretanje programa</vt:lpstr>
      <vt:lpstr>Kreiranje prečica za pokretanje programa</vt:lpstr>
      <vt:lpstr>Rad sa datotekama i folderima</vt:lpstr>
      <vt:lpstr>Windows Explorer</vt:lpstr>
      <vt:lpstr>Kreiranje novog foldera</vt:lpstr>
      <vt:lpstr>Vježba – kreirati foldere kao na slici</vt:lpstr>
      <vt:lpstr>Označavanje foldera ili datoteke</vt:lpstr>
      <vt:lpstr>Promjena naziva datoteke ili foldera</vt:lpstr>
      <vt:lpstr>Premještanje foldera i datoteka iz jednog foldera u drugi</vt:lpstr>
      <vt:lpstr>Kopiranje foldera i datoteka</vt:lpstr>
      <vt:lpstr>Brisanje foldera ili datoteka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2016-10-11T07:01:54Z</dcterms:created>
  <dcterms:modified xsi:type="dcterms:W3CDTF">2016-10-11T08:52:17Z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TC019192319991</vt:lpwstr>
  </property>
</Properties>
</file>