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" y="2616143"/>
            <a:ext cx="8569233" cy="1373070"/>
          </a:xfrm>
        </p:spPr>
        <p:txBody>
          <a:bodyPr/>
          <a:lstStyle/>
          <a:p>
            <a:r>
              <a:rPr lang="en-US" dirty="0" smtClean="0"/>
              <a:t>“FOR AND AGAINST” ESSAY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Writing tips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293" y="2616143"/>
            <a:ext cx="2857500" cy="16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293" y="3755578"/>
            <a:ext cx="2867025" cy="15906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9760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77512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WHAT IS A FOR AND AGAINST ESSAY?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91" y="2336873"/>
            <a:ext cx="10150491" cy="3599316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An essay on the advantages </a:t>
            </a:r>
            <a:r>
              <a:rPr lang="en-US" dirty="0" smtClean="0"/>
              <a:t>and disadvantages </a:t>
            </a:r>
            <a:r>
              <a:rPr lang="en-US" dirty="0"/>
              <a:t>of some current issue.</a:t>
            </a:r>
          </a:p>
          <a:p>
            <a:r>
              <a:rPr lang="en-US" dirty="0" smtClean="0"/>
              <a:t> </a:t>
            </a:r>
            <a:r>
              <a:rPr lang="en-US" dirty="0"/>
              <a:t>A formal piece of writing in which a topic </a:t>
            </a:r>
            <a:r>
              <a:rPr lang="en-US" dirty="0" smtClean="0"/>
              <a:t>is considered </a:t>
            </a:r>
            <a:r>
              <a:rPr lang="en-US" dirty="0"/>
              <a:t>from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opposing </a:t>
            </a:r>
            <a:r>
              <a:rPr lang="en-US" dirty="0"/>
              <a:t>points of view.</a:t>
            </a:r>
          </a:p>
          <a:p>
            <a:r>
              <a:rPr lang="en-US" dirty="0" smtClean="0"/>
              <a:t> </a:t>
            </a:r>
            <a:r>
              <a:rPr lang="en-US" dirty="0"/>
              <a:t>You should present both sides in a fair way </a:t>
            </a:r>
            <a:r>
              <a:rPr lang="en-US" dirty="0" smtClean="0"/>
              <a:t>by discussing </a:t>
            </a:r>
            <a:r>
              <a:rPr lang="en-US" dirty="0"/>
              <a:t>them objectively and in </a:t>
            </a:r>
            <a:r>
              <a:rPr lang="en-US" dirty="0" smtClean="0"/>
              <a:t>equal detail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8503" y="2882818"/>
            <a:ext cx="2690947" cy="35603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14602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POINTS TO CONSIDER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</a:t>
            </a:r>
            <a:r>
              <a:rPr lang="en-US" dirty="0"/>
              <a:t>a list of the points for and against.</a:t>
            </a:r>
          </a:p>
          <a:p>
            <a:r>
              <a:rPr lang="en-US" dirty="0" smtClean="0"/>
              <a:t> </a:t>
            </a:r>
            <a:r>
              <a:rPr lang="en-US" dirty="0"/>
              <a:t>Start each paragraph with a topic sentence </a:t>
            </a:r>
            <a:r>
              <a:rPr lang="en-US" dirty="0" smtClean="0"/>
              <a:t>which summarizes </a:t>
            </a:r>
            <a:r>
              <a:rPr lang="en-US" dirty="0"/>
              <a:t>the topic of the paragraph.</a:t>
            </a:r>
          </a:p>
          <a:p>
            <a:r>
              <a:rPr lang="en-US" dirty="0" smtClean="0"/>
              <a:t> </a:t>
            </a:r>
            <a:r>
              <a:rPr lang="en-US" dirty="0"/>
              <a:t>Do not use informal style (e.g. </a:t>
            </a:r>
            <a:r>
              <a:rPr lang="en-US" dirty="0" err="1" smtClean="0"/>
              <a:t>contractions,colloquial</a:t>
            </a:r>
            <a:r>
              <a:rPr lang="en-US" dirty="0" smtClean="0"/>
              <a:t> </a:t>
            </a:r>
            <a:r>
              <a:rPr lang="en-US" dirty="0"/>
              <a:t>language etc.) or strong language </a:t>
            </a:r>
            <a:r>
              <a:rPr lang="en-US" dirty="0" smtClean="0"/>
              <a:t>to express </a:t>
            </a:r>
            <a:r>
              <a:rPr lang="en-US" dirty="0"/>
              <a:t>your opinion (e.g. I know…, etc.).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949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68434"/>
            <a:ext cx="9613861" cy="4245429"/>
          </a:xfrm>
        </p:spPr>
        <p:txBody>
          <a:bodyPr>
            <a:normAutofit/>
          </a:bodyPr>
          <a:lstStyle/>
          <a:p>
            <a:pPr marL="457200" indent="-457200">
              <a:buAutoNum type="arabicPlain"/>
            </a:pPr>
            <a:r>
              <a:rPr lang="en-US" b="1" dirty="0" smtClean="0">
                <a:solidFill>
                  <a:schemeClr val="bg1"/>
                </a:solidFill>
                <a:latin typeface="Copperplate Gothic Bold" panose="020E0705020206020404" pitchFamily="34" charset="0"/>
              </a:rPr>
              <a:t>an </a:t>
            </a:r>
            <a:r>
              <a:rPr lang="en-US" b="1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introductory paragraph </a:t>
            </a:r>
            <a:endParaRPr lang="en-US" b="1" dirty="0" smtClean="0">
              <a:solidFill>
                <a:schemeClr val="bg1"/>
              </a:solidFill>
              <a:latin typeface="Copperplate Gothic Bold" panose="020E0705020206020404" pitchFamily="34" charset="0"/>
            </a:endParaRPr>
          </a:p>
          <a:p>
            <a:r>
              <a:rPr lang="en-US" dirty="0" smtClean="0"/>
              <a:t>you clearly state </a:t>
            </a:r>
            <a:r>
              <a:rPr lang="en-US" dirty="0"/>
              <a:t>the topic to be discussed, </a:t>
            </a:r>
            <a:r>
              <a:rPr lang="en-US" sz="2800" b="1" u="sng" dirty="0">
                <a:solidFill>
                  <a:srgbClr val="002060"/>
                </a:solidFill>
                <a:latin typeface="Bradley Hand ITC" panose="03070402050302030203" pitchFamily="66" charset="0"/>
              </a:rPr>
              <a:t>without giving</a:t>
            </a:r>
          </a:p>
          <a:p>
            <a:r>
              <a:rPr lang="en-US" sz="2800" b="1" u="sng" dirty="0">
                <a:solidFill>
                  <a:srgbClr val="002060"/>
                </a:solidFill>
                <a:latin typeface="Bradley Hand ITC" panose="03070402050302030203" pitchFamily="66" charset="0"/>
              </a:rPr>
              <a:t>your opinion</a:t>
            </a:r>
          </a:p>
          <a:p>
            <a:pPr marL="457200" indent="-457200">
              <a:buAutoNum type="arabicPlain" startAt="2"/>
            </a:pPr>
            <a:r>
              <a:rPr lang="en-US" b="1" dirty="0" smtClean="0">
                <a:solidFill>
                  <a:schemeClr val="bg1"/>
                </a:solidFill>
                <a:latin typeface="Copperplate Gothic Bold" panose="020E0705020206020404" pitchFamily="34" charset="0"/>
              </a:rPr>
              <a:t>A MAIN BODY </a:t>
            </a:r>
          </a:p>
          <a:p>
            <a:r>
              <a:rPr lang="en-US" dirty="0" smtClean="0"/>
              <a:t>the </a:t>
            </a:r>
            <a:r>
              <a:rPr lang="en-US" dirty="0"/>
              <a:t>points for and </a:t>
            </a:r>
            <a:r>
              <a:rPr lang="en-US" dirty="0" smtClean="0"/>
              <a:t>against along </a:t>
            </a:r>
            <a:r>
              <a:rPr lang="en-US" dirty="0"/>
              <a:t>with your justifications, </a:t>
            </a:r>
            <a:endParaRPr lang="en-US" dirty="0" smtClean="0"/>
          </a:p>
          <a:p>
            <a:r>
              <a:rPr lang="en-US" dirty="0" smtClean="0"/>
              <a:t>examples or reasons </a:t>
            </a:r>
            <a:r>
              <a:rPr lang="en-US" dirty="0"/>
              <a:t>are presented in </a:t>
            </a:r>
            <a:r>
              <a:rPr lang="en-US" sz="2800" b="1" u="sng" dirty="0">
                <a:solidFill>
                  <a:srgbClr val="002060"/>
                </a:solidFill>
                <a:latin typeface="Bradley Hand ITC" panose="03070402050302030203" pitchFamily="66" charset="0"/>
              </a:rPr>
              <a:t>separate</a:t>
            </a:r>
            <a:r>
              <a:rPr lang="en-US" dirty="0"/>
              <a:t> paragraphs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pperplate Gothic Bold" panose="020E0705020206020404" pitchFamily="34" charset="0"/>
              </a:rPr>
              <a:t> A CLOSING PARAGRAPH </a:t>
            </a:r>
          </a:p>
          <a:p>
            <a:r>
              <a:rPr lang="en-US" dirty="0" smtClean="0"/>
              <a:t>you </a:t>
            </a:r>
            <a:r>
              <a:rPr lang="en-US" dirty="0"/>
              <a:t>give a </a:t>
            </a:r>
            <a:r>
              <a:rPr lang="en-US" dirty="0" smtClean="0"/>
              <a:t>balanced consideration </a:t>
            </a:r>
            <a:r>
              <a:rPr lang="en-US" dirty="0"/>
              <a:t>of the topic and state your opinion</a:t>
            </a:r>
          </a:p>
        </p:txBody>
      </p:sp>
    </p:spTree>
    <p:extLst>
      <p:ext uri="{BB962C8B-B14F-4D97-AF65-F5344CB8AC3E}">
        <p14:creationId xmlns:p14="http://schemas.microsoft.com/office/powerpoint/2010/main" val="308016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USEFUL LINKING WORDS </a:t>
            </a:r>
            <a:r>
              <a:rPr lang="en-US" dirty="0" smtClean="0"/>
              <a:t>AND EXPRESSIONS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29246"/>
            <a:ext cx="10945622" cy="45066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sz="2800" b="1" dirty="0" smtClean="0">
                <a:solidFill>
                  <a:srgbClr val="002060"/>
                </a:solidFill>
                <a:latin typeface="Bradley Hand ITC" panose="03070402050302030203" pitchFamily="66" charset="0"/>
              </a:rPr>
              <a:t>To </a:t>
            </a:r>
            <a:r>
              <a:rPr lang="en-US" sz="2800" b="1" dirty="0">
                <a:solidFill>
                  <a:srgbClr val="002060"/>
                </a:solidFill>
                <a:latin typeface="Bradley Hand ITC" panose="03070402050302030203" pitchFamily="66" charset="0"/>
              </a:rPr>
              <a:t>list </a:t>
            </a:r>
            <a:r>
              <a:rPr lang="en-US" sz="2800" b="1" dirty="0" smtClean="0">
                <a:solidFill>
                  <a:srgbClr val="002060"/>
                </a:solidFill>
                <a:latin typeface="Bradley Hand ITC" panose="03070402050302030203" pitchFamily="66" charset="0"/>
              </a:rPr>
              <a:t>points/arguments:</a:t>
            </a:r>
            <a:endParaRPr lang="en-US" sz="2800" b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  <a:p>
            <a:r>
              <a:rPr lang="en-US" dirty="0" smtClean="0"/>
              <a:t>Firstly</a:t>
            </a:r>
            <a:r>
              <a:rPr lang="en-US" dirty="0"/>
              <a:t>, First of all, In the first place, To begin/start with,</a:t>
            </a:r>
          </a:p>
          <a:p>
            <a:r>
              <a:rPr lang="en-US" dirty="0"/>
              <a:t>Secondly, Thirdly, Finally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sz="2800" b="1" dirty="0" smtClean="0">
                <a:solidFill>
                  <a:srgbClr val="002060"/>
                </a:solidFill>
                <a:latin typeface="Bradley Hand ITC" panose="03070402050302030203" pitchFamily="66" charset="0"/>
              </a:rPr>
              <a:t>To list advantages:</a:t>
            </a:r>
            <a:endParaRPr lang="en-US" sz="2800" b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  <a:p>
            <a:r>
              <a:rPr lang="en-US" dirty="0"/>
              <a:t>One/Another/A further/An additional (major) </a:t>
            </a:r>
            <a:r>
              <a:rPr lang="en-US" dirty="0" smtClean="0"/>
              <a:t>advantage of</a:t>
            </a:r>
            <a:r>
              <a:rPr lang="en-US" dirty="0"/>
              <a:t>… is 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 </a:t>
            </a:r>
            <a:r>
              <a:rPr lang="en-US" dirty="0"/>
              <a:t>The main/greatest/first advantage of… is …</a:t>
            </a:r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sz="2800" b="1" dirty="0" smtClean="0">
                <a:solidFill>
                  <a:srgbClr val="002060"/>
                </a:solidFill>
                <a:latin typeface="Bradley Hand ITC" panose="03070402050302030203" pitchFamily="66" charset="0"/>
              </a:rPr>
              <a:t>To </a:t>
            </a:r>
            <a:r>
              <a:rPr lang="en-US" sz="2800" b="1" dirty="0">
                <a:solidFill>
                  <a:srgbClr val="002060"/>
                </a:solidFill>
                <a:latin typeface="Bradley Hand ITC" panose="03070402050302030203" pitchFamily="66" charset="0"/>
              </a:rPr>
              <a:t>list disadvantages</a:t>
            </a:r>
            <a:r>
              <a:rPr lang="en-US" b="1" dirty="0">
                <a:solidFill>
                  <a:srgbClr val="002060"/>
                </a:solidFill>
                <a:latin typeface="Bradley Hand ITC" panose="03070402050302030203" pitchFamily="66" charset="0"/>
              </a:rPr>
              <a:t>:</a:t>
            </a:r>
          </a:p>
          <a:p>
            <a:r>
              <a:rPr lang="en-US" dirty="0"/>
              <a:t>One/Another/ A further/An </a:t>
            </a:r>
            <a:r>
              <a:rPr lang="en-US" dirty="0" smtClean="0"/>
              <a:t>additional disadvantage </a:t>
            </a:r>
          </a:p>
          <a:p>
            <a:r>
              <a:rPr lang="en-US" dirty="0" smtClean="0"/>
              <a:t>The main/greatest/most serious/first disadvantage…</a:t>
            </a:r>
          </a:p>
          <a:p>
            <a:r>
              <a:rPr lang="en-US" dirty="0" smtClean="0"/>
              <a:t>Another negative </a:t>
            </a:r>
            <a:r>
              <a:rPr lang="en-US" dirty="0"/>
              <a:t>aspect of</a:t>
            </a:r>
            <a:r>
              <a:rPr lang="en-US" dirty="0" smtClean="0"/>
              <a:t>…  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97886" y="2112810"/>
            <a:ext cx="653143" cy="359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853" y="3330952"/>
            <a:ext cx="739207" cy="3901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887" y="4580257"/>
            <a:ext cx="696173" cy="47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13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2777" y="1582341"/>
            <a:ext cx="9522823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</a:t>
            </a:r>
            <a:r>
              <a:rPr lang="en-US" sz="2800" b="1" dirty="0" smtClean="0">
                <a:solidFill>
                  <a:srgbClr val="002060"/>
                </a:solidFill>
                <a:latin typeface="Bradley Hand ITC" panose="03070402050302030203" pitchFamily="66" charset="0"/>
              </a:rPr>
              <a:t>To </a:t>
            </a:r>
            <a:r>
              <a:rPr lang="en-US" sz="2800" b="1" dirty="0">
                <a:solidFill>
                  <a:srgbClr val="002060"/>
                </a:solidFill>
                <a:latin typeface="Bradley Hand ITC" panose="03070402050302030203" pitchFamily="66" charset="0"/>
              </a:rPr>
              <a:t>make contrasting points: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</a:t>
            </a:r>
            <a:r>
              <a:rPr lang="en-US" sz="2000" dirty="0" smtClean="0"/>
              <a:t>n </a:t>
            </a:r>
            <a:r>
              <a:rPr lang="en-US" sz="2000" dirty="0"/>
              <a:t>the other hand, however, still, yet, but</a:t>
            </a:r>
            <a:r>
              <a:rPr lang="en-US" sz="2000" dirty="0" smtClean="0"/>
              <a:t>, </a:t>
            </a:r>
            <a:r>
              <a:rPr lang="en-US" sz="2000" dirty="0"/>
              <a:t>nevertheless, even so,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</a:t>
            </a:r>
            <a:r>
              <a:rPr lang="en-US" sz="2000" dirty="0" smtClean="0"/>
              <a:t>t </a:t>
            </a:r>
            <a:r>
              <a:rPr lang="en-US" sz="2000" dirty="0"/>
              <a:t>may be said/argued/claimed that,…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</a:t>
            </a:r>
            <a:r>
              <a:rPr lang="en-US" sz="2000" dirty="0" smtClean="0"/>
              <a:t>thers/many </a:t>
            </a:r>
            <a:r>
              <a:rPr lang="en-US" sz="2000" dirty="0"/>
              <a:t>people oppose </a:t>
            </a:r>
            <a:r>
              <a:rPr lang="en-US" sz="2000" dirty="0" smtClean="0"/>
              <a:t>this viewpoint/strongly </a:t>
            </a:r>
            <a:r>
              <a:rPr lang="en-US" sz="2000" dirty="0"/>
              <a:t>disagree</a:t>
            </a:r>
            <a:r>
              <a:rPr lang="en-US" sz="2000" dirty="0" smtClean="0"/>
              <a:t>…,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although, though, even though, while, whilst,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whereas, despite/in spite of (the fact that),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regardless of the fact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Opponents of … argue/believe/claim that…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fact that… contradicts the </a:t>
            </a:r>
            <a:r>
              <a:rPr lang="en-US" sz="2000" dirty="0" smtClean="0"/>
              <a:t>belief</a:t>
            </a:r>
          </a:p>
          <a:p>
            <a:r>
              <a:rPr lang="en-US" dirty="0" smtClean="0"/>
              <a:t>         </a:t>
            </a:r>
            <a:r>
              <a:rPr lang="en-US" sz="2800" b="1" dirty="0" smtClean="0">
                <a:solidFill>
                  <a:srgbClr val="002060"/>
                </a:solidFill>
                <a:latin typeface="Bradley Hand ITC" panose="03070402050302030203" pitchFamily="66" charset="0"/>
              </a:rPr>
              <a:t>To </a:t>
            </a:r>
            <a:r>
              <a:rPr lang="en-US" sz="2800" b="1" dirty="0">
                <a:solidFill>
                  <a:srgbClr val="002060"/>
                </a:solidFill>
                <a:latin typeface="Bradley Hand ITC" panose="03070402050302030203" pitchFamily="66" charset="0"/>
              </a:rPr>
              <a:t>introduce examples: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example, for instance, such as, like, in </a:t>
            </a:r>
            <a:r>
              <a:rPr lang="en-US" sz="2000" dirty="0" smtClean="0"/>
              <a:t>particular, particularly</a:t>
            </a:r>
            <a:r>
              <a:rPr lang="en-US" sz="2000" dirty="0"/>
              <a:t>, especially, 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This </a:t>
            </a:r>
            <a:r>
              <a:rPr lang="en-US" sz="2000" dirty="0"/>
              <a:t>is (clearly) </a:t>
            </a:r>
            <a:r>
              <a:rPr lang="en-US" sz="2000" dirty="0" smtClean="0"/>
              <a:t>illustrated/shown by </a:t>
            </a:r>
            <a:r>
              <a:rPr lang="en-US" sz="2000" dirty="0"/>
              <a:t>the fact that… 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One/A </a:t>
            </a:r>
            <a:r>
              <a:rPr lang="en-US" sz="2000" dirty="0"/>
              <a:t>clear/striking/ typical example </a:t>
            </a:r>
            <a:r>
              <a:rPr lang="en-US" sz="2000" dirty="0" smtClean="0"/>
              <a:t>of (this</a:t>
            </a:r>
            <a:r>
              <a:rPr lang="en-US" sz="2000" dirty="0"/>
              <a:t>)… 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fact that…. shows/illustrates that</a:t>
            </a:r>
            <a:r>
              <a:rPr lang="en-US" sz="2000" dirty="0" smtClean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77" y="1648537"/>
            <a:ext cx="627017" cy="3901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216" y="4527134"/>
            <a:ext cx="579178" cy="39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164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9634" y="1254035"/>
            <a:ext cx="1001921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 </a:t>
            </a:r>
            <a:r>
              <a:rPr lang="en-US" sz="2800" b="1" dirty="0" smtClean="0">
                <a:solidFill>
                  <a:srgbClr val="002060"/>
                </a:solidFill>
                <a:latin typeface="Bradley Hand ITC" panose="03070402050302030203" pitchFamily="66" charset="0"/>
              </a:rPr>
              <a:t>To make a Conclusion </a:t>
            </a:r>
            <a:r>
              <a:rPr lang="en-US" sz="2800" b="1" dirty="0">
                <a:solidFill>
                  <a:srgbClr val="002060"/>
                </a:solidFill>
                <a:latin typeface="Bradley Hand ITC" panose="03070402050302030203" pitchFamily="66" charset="0"/>
              </a:rPr>
              <a:t>expressing balanced considerations </a:t>
            </a:r>
            <a:r>
              <a:rPr lang="en-US" sz="2800" b="1" dirty="0" smtClean="0">
                <a:solidFill>
                  <a:srgbClr val="002060"/>
                </a:solidFill>
                <a:latin typeface="Bradley Hand ITC" panose="03070402050302030203" pitchFamily="66" charset="0"/>
              </a:rPr>
              <a:t>and your opinion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To sum up,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All in all,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Finally/Lastly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 conclusion/to conclude</a:t>
            </a:r>
          </a:p>
          <a:p>
            <a:r>
              <a:rPr lang="en-US" sz="2000" dirty="0" smtClean="0"/>
              <a:t>…it </a:t>
            </a:r>
            <a:r>
              <a:rPr lang="en-US" sz="2000" dirty="0"/>
              <a:t>is my belief/opinion that</a:t>
            </a:r>
          </a:p>
          <a:p>
            <a:r>
              <a:rPr lang="en-US" sz="2000" dirty="0"/>
              <a:t>… I (firmly) believe/feel/think that …</a:t>
            </a:r>
          </a:p>
          <a:p>
            <a:r>
              <a:rPr lang="en-US" sz="2000" dirty="0"/>
              <a:t>… I am convinced that …</a:t>
            </a:r>
          </a:p>
          <a:p>
            <a:r>
              <a:rPr lang="en-US" sz="2000" dirty="0"/>
              <a:t>… I am inclined to believe that …</a:t>
            </a:r>
          </a:p>
          <a:p>
            <a:r>
              <a:rPr lang="en-US" sz="2000" dirty="0"/>
              <a:t>… I (do not) agree that/with </a:t>
            </a:r>
            <a:r>
              <a:rPr lang="en-US" sz="2000" dirty="0" smtClean="0"/>
              <a:t>…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46" y="1254035"/>
            <a:ext cx="627942" cy="390178"/>
          </a:xfrm>
          <a:prstGeom prst="rect">
            <a:avLst/>
          </a:prstGeom>
        </p:spPr>
      </p:pic>
      <p:sp>
        <p:nvSpPr>
          <p:cNvPr id="4" name="Up Ribbon 3"/>
          <p:cNvSpPr/>
          <p:nvPr/>
        </p:nvSpPr>
        <p:spPr>
          <a:xfrm>
            <a:off x="4650378" y="3814354"/>
            <a:ext cx="5734594" cy="1946366"/>
          </a:xfrm>
          <a:prstGeom prst="ribbon2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Homework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Is the internet bad for young people?</a:t>
            </a:r>
          </a:p>
          <a:p>
            <a:pPr algn="ctr"/>
            <a:r>
              <a:rPr lang="en-US" dirty="0" smtClean="0"/>
              <a:t>(140-190)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20546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70</TotalTime>
  <Words>451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Bradley Hand ITC</vt:lpstr>
      <vt:lpstr>Copperplate Gothic Bold</vt:lpstr>
      <vt:lpstr>Trebuchet MS</vt:lpstr>
      <vt:lpstr>Berlin</vt:lpstr>
      <vt:lpstr>“FOR AND AGAINST” ESSAY</vt:lpstr>
      <vt:lpstr>WHAT IS A FOR AND AGAINST ESSAY? </vt:lpstr>
      <vt:lpstr>POINTS TO CONSIDER </vt:lpstr>
      <vt:lpstr>STRUCTURE </vt:lpstr>
      <vt:lpstr>USEFUL LINKING WORDS AND EXPRESSIONS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“FOR AND AGAINST” ESSAY</dc:title>
  <dc:creator>Windows User</dc:creator>
  <cp:lastModifiedBy>Windows User</cp:lastModifiedBy>
  <cp:revision>8</cp:revision>
  <dcterms:created xsi:type="dcterms:W3CDTF">2020-10-10T18:13:26Z</dcterms:created>
  <dcterms:modified xsi:type="dcterms:W3CDTF">2020-10-11T14:57:07Z</dcterms:modified>
</cp:coreProperties>
</file>