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2227-C2C2-4170-82E5-87F3E6CEB4D8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5B38-53A8-427B-913C-80195304D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E0A19B7-6849-42F5-8A28-8960F6B373C3}" type="datetimeFigureOut">
              <a:rPr lang="en-US" smtClean="0"/>
              <a:t>04.10.2020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Zvani</a:t>
            </a:r>
            <a:r>
              <a:rPr lang="sr-Latn-ME" dirty="0" smtClean="0"/>
              <a:t>čni i nezvanični tekst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53136"/>
            <a:ext cx="282892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568952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ĆAO</a:t>
            </a:r>
            <a:r>
              <a:rPr lang="sr-Latn-ME" dirty="0" smtClean="0"/>
              <a:t> Sanela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ljuti</a:t>
            </a:r>
            <a:r>
              <a:rPr lang="en-US" dirty="0"/>
              <a:t> se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nijesam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odgovorila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pismo</a:t>
            </a:r>
            <a:r>
              <a:rPr lang="en-US" dirty="0"/>
              <a:t>, </a:t>
            </a:r>
            <a:r>
              <a:rPr lang="en-US" dirty="0" err="1"/>
              <a:t>ali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zauzeta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razred</a:t>
            </a:r>
            <a:r>
              <a:rPr lang="en-US" dirty="0"/>
              <a:t> </a:t>
            </a:r>
            <a:r>
              <a:rPr lang="en-US" dirty="0" err="1"/>
              <a:t>gimnazije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uspjela</a:t>
            </a:r>
            <a:r>
              <a:rPr lang="en-US" dirty="0"/>
              <a:t>.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reći</a:t>
            </a:r>
            <a:r>
              <a:rPr lang="en-US" dirty="0"/>
              <a:t> da </a:t>
            </a:r>
            <a:r>
              <a:rPr lang="en-US" dirty="0" err="1"/>
              <a:t>sam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oduševljena</a:t>
            </a:r>
            <a:r>
              <a:rPr lang="en-US" dirty="0"/>
              <a:t> </a:t>
            </a:r>
            <a:r>
              <a:rPr lang="en-US" dirty="0" err="1"/>
              <a:t>Gimnazijom</a:t>
            </a:r>
            <a:r>
              <a:rPr lang="en-US" dirty="0"/>
              <a:t>, a </a:t>
            </a:r>
            <a:r>
              <a:rPr lang="en-US" dirty="0" err="1"/>
              <a:t>čini</a:t>
            </a:r>
            <a:r>
              <a:rPr lang="en-US" dirty="0"/>
              <a:t> mi se da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društvo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.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učim</a:t>
            </a:r>
            <a:r>
              <a:rPr lang="en-US" dirty="0"/>
              <a:t>, </a:t>
            </a:r>
            <a:r>
              <a:rPr lang="en-US" dirty="0" err="1"/>
              <a:t>uf</a:t>
            </a:r>
            <a:r>
              <a:rPr lang="en-US" dirty="0"/>
              <a:t>! ... </a:t>
            </a:r>
            <a:r>
              <a:rPr lang="en-US" dirty="0" err="1"/>
              <a:t>Jedva</a:t>
            </a:r>
            <a:r>
              <a:rPr lang="en-US" dirty="0"/>
              <a:t> </a:t>
            </a:r>
            <a:r>
              <a:rPr lang="en-US" dirty="0" err="1"/>
              <a:t>čekam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vidim</a:t>
            </a:r>
            <a:r>
              <a:rPr lang="en-US" dirty="0"/>
              <a:t>! </a:t>
            </a:r>
            <a:r>
              <a:rPr lang="en-US" dirty="0" err="1"/>
              <a:t>Molim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odgovori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i </a:t>
            </a:r>
            <a:r>
              <a:rPr lang="en-US" dirty="0" err="1"/>
              <a:t>piši</a:t>
            </a:r>
            <a:r>
              <a:rPr lang="en-US" dirty="0"/>
              <a:t> o </a:t>
            </a:r>
            <a:r>
              <a:rPr lang="en-US" dirty="0" err="1"/>
              <a:t>svemu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detaljno</a:t>
            </a:r>
            <a:r>
              <a:rPr lang="en-US" dirty="0"/>
              <a:t>! </a:t>
            </a:r>
            <a:r>
              <a:rPr lang="en-US" dirty="0" err="1"/>
              <a:t>Evo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moja</a:t>
            </a:r>
            <a:r>
              <a:rPr lang="en-US" dirty="0"/>
              <a:t> nova </a:t>
            </a:r>
            <a:r>
              <a:rPr lang="en-US" dirty="0" err="1"/>
              <a:t>adresa</a:t>
            </a:r>
            <a:r>
              <a:rPr lang="en-US" dirty="0"/>
              <a:t>: </a:t>
            </a:r>
            <a:r>
              <a:rPr lang="en-US" dirty="0" err="1"/>
              <a:t>Radoš</a:t>
            </a:r>
            <a:r>
              <a:rPr lang="en-US" dirty="0"/>
              <a:t> </a:t>
            </a:r>
            <a:r>
              <a:rPr lang="en-US" dirty="0" err="1"/>
              <a:t>Vujičić</a:t>
            </a:r>
            <a:r>
              <a:rPr lang="en-US" dirty="0"/>
              <a:t> (</a:t>
            </a:r>
            <a:r>
              <a:rPr lang="en-US" dirty="0" err="1"/>
              <a:t>za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Dubravku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Trg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 br. </a:t>
            </a: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81000 </a:t>
            </a:r>
            <a:r>
              <a:rPr lang="en-US" dirty="0" err="1"/>
              <a:t>Podgorica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P.S. </a:t>
            </a:r>
            <a:r>
              <a:rPr lang="en-US" dirty="0" err="1"/>
              <a:t>Saša</a:t>
            </a:r>
            <a:r>
              <a:rPr lang="en-US" dirty="0"/>
              <a:t> </a:t>
            </a:r>
            <a:r>
              <a:rPr lang="sr-Latn-ME" dirty="0" err="1"/>
              <a:t>j</a:t>
            </a:r>
            <a:r>
              <a:rPr lang="en-US" dirty="0" smtClean="0"/>
              <a:t>je </a:t>
            </a:r>
            <a:r>
              <a:rPr lang="en-US" dirty="0" err="1"/>
              <a:t>pitao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ćeš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0858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pPr marL="0" indent="0">
              <a:buNone/>
            </a:pPr>
            <a:r>
              <a:rPr lang="sr-Latn-ME" sz="2800" dirty="0" smtClean="0">
                <a:solidFill>
                  <a:srgbClr val="FFC000"/>
                </a:solidFill>
              </a:rPr>
              <a:t>Skraćenica  P.S. - </a:t>
            </a:r>
            <a:r>
              <a:rPr lang="sr-Latn-ME" sz="2800" i="1" dirty="0" smtClean="0">
                <a:solidFill>
                  <a:srgbClr val="FFC000"/>
                </a:solidFill>
              </a:rPr>
              <a:t>postscriptum ( poslije napisanog), znači kraći tekst koji dopunjava sadržinu dovršenog i potpisanog pisma.</a:t>
            </a:r>
          </a:p>
          <a:p>
            <a:pPr marL="0" indent="0">
              <a:buNone/>
            </a:pPr>
            <a:endParaRPr lang="en-US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2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2880" cy="1301006"/>
          </a:xfrm>
        </p:spPr>
        <p:txBody>
          <a:bodyPr/>
          <a:lstStyle/>
          <a:p>
            <a:r>
              <a:rPr lang="sr-Latn-ME" dirty="0" smtClean="0"/>
              <a:t>Čestitka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335398"/>
            <a:ext cx="8354888" cy="518994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sr-Latn-ME" dirty="0" smtClean="0"/>
              <a:t>Najčešči povod da nekome uputimo čestitku su rođendani, vjenčanja,vjerski praznici, diplomiranje i sl. </a:t>
            </a:r>
          </a:p>
          <a:p>
            <a:r>
              <a:rPr lang="sr-Latn-ME" dirty="0" smtClean="0"/>
              <a:t>Prilkom slanja čestitke moramo voditi računa o pravopisu. </a:t>
            </a:r>
          </a:p>
          <a:p>
            <a:r>
              <a:rPr lang="sr-Latn-ME" dirty="0" smtClean="0"/>
              <a:t>Čestitka obično bude kratka sa lijepim željama i na kraju je obavezan potpis onoga koji je šalje.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sr-Latn-ME" sz="1800" dirty="0" smtClean="0">
                <a:solidFill>
                  <a:srgbClr val="FF0000"/>
                </a:solidFill>
              </a:rPr>
              <a:t>Srećne </a:t>
            </a:r>
            <a:r>
              <a:rPr lang="sr-Latn-ME" sz="1800" dirty="0">
                <a:solidFill>
                  <a:srgbClr val="FF0000"/>
                </a:solidFill>
              </a:rPr>
              <a:t>božićne i novogodišnje praznike svim građanima Crne Gore želi </a:t>
            </a:r>
            <a:r>
              <a:rPr lang="sr-Latn-ME" sz="1800" dirty="0" smtClean="0">
                <a:solidFill>
                  <a:srgbClr val="FF0000"/>
                </a:solidFill>
              </a:rPr>
              <a:t>Telekom</a:t>
            </a:r>
          </a:p>
          <a:p>
            <a:pPr marL="0" indent="0">
              <a:buNone/>
            </a:pPr>
            <a:r>
              <a:rPr lang="sr-Latn-ME" sz="1800" dirty="0" smtClean="0">
                <a:solidFill>
                  <a:srgbClr val="C00000"/>
                </a:solidFill>
              </a:rPr>
              <a:t>Podgorica</a:t>
            </a:r>
            <a:r>
              <a:rPr lang="sr-Latn-ME" sz="1800" dirty="0">
                <a:solidFill>
                  <a:srgbClr val="C00000"/>
                </a:solidFill>
              </a:rPr>
              <a:t>, 30. decembar 2010. g</a:t>
            </a:r>
            <a:r>
              <a:rPr lang="sr-Latn-ME" sz="1800" dirty="0" smtClean="0">
                <a:solidFill>
                  <a:srgbClr val="C00000"/>
                </a:solidFill>
              </a:rPr>
              <a:t>.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ME" sz="1800" dirty="0" smtClean="0">
                <a:solidFill>
                  <a:srgbClr val="C00000"/>
                </a:solidFill>
              </a:rPr>
              <a:t>Sve </a:t>
            </a:r>
            <a:r>
              <a:rPr lang="sr-Latn-ME" sz="1800" dirty="0">
                <a:solidFill>
                  <a:srgbClr val="C00000"/>
                </a:solidFill>
              </a:rPr>
              <a:t>najljepše u Novoj godini tebi i tvojim  roditeljima želi tvoj prijatelj </a:t>
            </a:r>
          </a:p>
          <a:p>
            <a:pPr marL="0" indent="0">
              <a:buNone/>
            </a:pPr>
            <a:r>
              <a:rPr lang="sr-Latn-ME" sz="1800" dirty="0">
                <a:solidFill>
                  <a:srgbClr val="C00000"/>
                </a:solidFill>
              </a:rPr>
              <a:t>              Saša sa sestrom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783581"/>
            <a:ext cx="4139952" cy="207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1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Pozivnica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ME" dirty="0" smtClean="0"/>
              <a:t>Kratko pismeno obavještenje kojim nekoga pozivamo na svečanost ili događaj.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72008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2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924800" cy="1143000"/>
          </a:xfrm>
        </p:spPr>
        <p:txBody>
          <a:bodyPr/>
          <a:lstStyle/>
          <a:p>
            <a:r>
              <a:rPr lang="sr-Latn-ME" dirty="0" smtClean="0"/>
              <a:t>oglas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208912" cy="5805264"/>
          </a:xfrm>
        </p:spPr>
        <p:txBody>
          <a:bodyPr/>
          <a:lstStyle/>
          <a:p>
            <a:r>
              <a:rPr lang="sr-Latn-ME" b="1" dirty="0" smtClean="0">
                <a:solidFill>
                  <a:srgbClr val="FF0000"/>
                </a:solidFill>
              </a:rPr>
              <a:t>Oglašavanje je vrsta komunikacije kojoj je svrha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r-Latn-ME" b="1" dirty="0" smtClean="0">
                <a:solidFill>
                  <a:srgbClr val="FF0000"/>
                </a:solidFill>
              </a:rPr>
              <a:t> informisati javnost o proizvodima i uslugama. Mali oglas je kratka informacija o određenom proizvodu ili usluzi.</a:t>
            </a:r>
          </a:p>
          <a:p>
            <a:r>
              <a:rPr lang="sr-Latn-ME" b="1" dirty="0" smtClean="0">
                <a:solidFill>
                  <a:srgbClr val="FF0000"/>
                </a:solidFill>
              </a:rPr>
              <a:t>Povoljno </a:t>
            </a:r>
            <a:r>
              <a:rPr lang="sr-Latn-ME" b="1" dirty="0">
                <a:solidFill>
                  <a:srgbClr val="FF0000"/>
                </a:solidFill>
              </a:rPr>
              <a:t>prodajem kuću 100 m kvadratnih...</a:t>
            </a:r>
          </a:p>
          <a:p>
            <a:pPr marL="0" indent="0">
              <a:buNone/>
            </a:pPr>
            <a:r>
              <a:rPr lang="sr-Latn-ME" b="1" dirty="0">
                <a:solidFill>
                  <a:srgbClr val="FF0000"/>
                </a:solidFill>
              </a:rPr>
              <a:t>   </a:t>
            </a:r>
            <a:r>
              <a:rPr lang="sr-Latn-ME" b="1" dirty="0" smtClean="0">
                <a:solidFill>
                  <a:srgbClr val="FF0000"/>
                </a:solidFill>
              </a:rPr>
              <a:t> </a:t>
            </a:r>
            <a:r>
              <a:rPr lang="sr-Latn-ME" b="1" dirty="0">
                <a:solidFill>
                  <a:srgbClr val="FF0000"/>
                </a:solidFill>
              </a:rPr>
              <a:t>Tel. 067 22</a:t>
            </a:r>
            <a:r>
              <a:rPr lang="sr-Latn-ME" b="1" dirty="0" smtClean="0">
                <a:solidFill>
                  <a:srgbClr val="FF0000"/>
                </a:solidFill>
              </a:rPr>
              <a:t>....</a:t>
            </a:r>
          </a:p>
          <a:p>
            <a:pPr marL="0" indent="0">
              <a:buNone/>
            </a:pPr>
            <a:r>
              <a:rPr lang="sr-Latn-ME" b="1" dirty="0" smtClean="0">
                <a:solidFill>
                  <a:srgbClr val="FF0000"/>
                </a:solidFill>
              </a:rPr>
              <a:t>Predmet oglasa može biti  i prijem u radni odnos...</a:t>
            </a:r>
          </a:p>
          <a:p>
            <a:pPr marL="0" indent="0">
              <a:buNone/>
            </a:pPr>
            <a:endParaRPr lang="sr-Latn-ME" b="1" dirty="0">
              <a:solidFill>
                <a:srgbClr val="FF0000"/>
              </a:solidFill>
            </a:endParaRPr>
          </a:p>
          <a:p>
            <a:endParaRPr lang="sr-Latn-M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2996952"/>
            <a:ext cx="5328592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ME" b="1" dirty="0" smtClean="0">
                <a:solidFill>
                  <a:srgbClr val="0070C0"/>
                </a:solidFill>
              </a:rPr>
              <a:t>Montenegro Airlines 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 Raspisuje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             Oglas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Za prijem u radni odnos: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-Vozača/kurira, 1 izvršilac na određeno vrijeme u trajanju od 9 mjeseci.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Uslovi: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-sručna sprema- III/IV stepen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-posebna znanja i vještine- vozačka dozvola B kategorije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radno iskustvo- bez obzira na radno iskustvo</a:t>
            </a:r>
          </a:p>
          <a:p>
            <a:r>
              <a:rPr lang="sr-Latn-ME" b="1" dirty="0" smtClean="0">
                <a:solidFill>
                  <a:srgbClr val="0070C0"/>
                </a:solidFill>
              </a:rPr>
              <a:t>Prijave se dostavljaju u roku od osam dana od dana objavljivanja...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19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ME" dirty="0" smtClean="0"/>
              <a:t>Napisati molbu,  pozivnicu i čestitku.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6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sz="2800" dirty="0" smtClean="0"/>
              <a:t>Tekstove dijelimo na </a:t>
            </a:r>
            <a:r>
              <a:rPr lang="sr-Latn-ME" sz="2800" dirty="0" smtClean="0">
                <a:solidFill>
                  <a:srgbClr val="FFC000"/>
                </a:solidFill>
              </a:rPr>
              <a:t>zvanične i nezvanične</a:t>
            </a:r>
            <a:r>
              <a:rPr lang="sr-Latn-ME" sz="2800" dirty="0" smtClean="0"/>
              <a:t>,  zavisno od toga kome su namijenjeni.</a:t>
            </a:r>
          </a:p>
          <a:p>
            <a:pPr marL="0" indent="0">
              <a:buNone/>
            </a:pPr>
            <a:r>
              <a:rPr lang="sr-Latn-ME" sz="2800" dirty="0" smtClean="0">
                <a:solidFill>
                  <a:srgbClr val="FF0000"/>
                </a:solidFill>
              </a:rPr>
              <a:t>Pismo</a:t>
            </a:r>
            <a:r>
              <a:rPr lang="sr-Latn-ME" sz="2800" dirty="0" smtClean="0"/>
              <a:t>  </a:t>
            </a:r>
            <a:r>
              <a:rPr lang="sr-Latn-ME" sz="2800" dirty="0"/>
              <a:t>je pismena komunikacija među odsutnim </a:t>
            </a:r>
            <a:r>
              <a:rPr lang="sr-Latn-ME" sz="2800" dirty="0" smtClean="0"/>
              <a:t>licima .</a:t>
            </a:r>
          </a:p>
          <a:p>
            <a:pPr marL="0" indent="0">
              <a:buNone/>
            </a:pPr>
            <a:r>
              <a:rPr lang="sr-Latn-ME" sz="2800" dirty="0"/>
              <a:t>Pismo služi za iznošenje misli, želja i osjećanja, kao i </a:t>
            </a:r>
            <a:r>
              <a:rPr lang="sr-Latn-ME" sz="2800" dirty="0" smtClean="0"/>
              <a:t>za prenošenje </a:t>
            </a:r>
            <a:r>
              <a:rPr lang="sr-Latn-ME" sz="2800" dirty="0"/>
              <a:t>obavještenja i </a:t>
            </a:r>
            <a:r>
              <a:rPr lang="sr-Latn-ME" sz="2800" dirty="0" smtClean="0"/>
              <a:t>poruka</a:t>
            </a:r>
            <a:r>
              <a:rPr lang="sr-Latn-ME" sz="2800" dirty="0"/>
              <a:t>.</a:t>
            </a:r>
            <a:endParaRPr lang="sr-Latn-ME" sz="2800" dirty="0" smtClean="0"/>
          </a:p>
          <a:p>
            <a:pPr marL="0" indent="0">
              <a:buNone/>
            </a:pPr>
            <a:endParaRPr lang="sr-Latn-M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49080"/>
            <a:ext cx="669674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Zvanično pismo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r-Latn-ME" sz="2400" dirty="0" smtClean="0"/>
              <a:t>Zvanično ili poslovno pismo je  osnovni vid komunikacije u savremenom poslovanju, čija je svrha da čitaocu pruži određenu informaciju.</a:t>
            </a:r>
          </a:p>
          <a:p>
            <a:r>
              <a:rPr lang="sr-Latn-ME" sz="2400" dirty="0" smtClean="0"/>
              <a:t>Zvanično pismo je obično upućeno predstavniku neke organizacije, ustanove, društva.</a:t>
            </a:r>
          </a:p>
          <a:p>
            <a:r>
              <a:rPr lang="sr-Latn-ME" sz="2400" dirty="0" smtClean="0"/>
              <a:t>Zvanično pismo ima utvrđenu formu.</a:t>
            </a:r>
          </a:p>
          <a:p>
            <a:r>
              <a:rPr lang="sr-Latn-ME" sz="2400" dirty="0" smtClean="0"/>
              <a:t>Izražavanje u zvaničnom pismu mora biti  precizno i sažeto.</a:t>
            </a:r>
          </a:p>
          <a:p>
            <a:r>
              <a:rPr lang="sr-Latn-ME" sz="2400" dirty="0" smtClean="0"/>
              <a:t>Koriste se učtivi i  zvanični izrazi.</a:t>
            </a:r>
          </a:p>
          <a:p>
            <a:r>
              <a:rPr lang="sr-Latn-ME" sz="2400" dirty="0" smtClean="0"/>
              <a:t>Osobi  kojoj pišemo obraćamo se sa Vi.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2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r-Latn-ME" dirty="0" smtClean="0"/>
              <a:t>Pri učtivom obraćanju  iz poštovanja prema jednoj osobi zamjenice </a:t>
            </a:r>
            <a:r>
              <a:rPr lang="sr-Latn-ME" i="1" dirty="0" smtClean="0"/>
              <a:t>vi i vaš  </a:t>
            </a:r>
            <a:r>
              <a:rPr lang="sr-Latn-ME" dirty="0" smtClean="0"/>
              <a:t>pišu se velikim slovom.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 Poštovana,</a:t>
            </a:r>
          </a:p>
          <a:p>
            <a:pPr marL="0" indent="0">
              <a:buNone/>
            </a:pPr>
            <a:r>
              <a:rPr lang="sr-Latn-ME" dirty="0" smtClean="0"/>
              <a:t>Primio sam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aše pismo.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Gospodine ministre,</a:t>
            </a:r>
          </a:p>
          <a:p>
            <a:pPr marL="0" indent="0">
              <a:buNone/>
            </a:pPr>
            <a:r>
              <a:rPr lang="sr-Latn-ME" dirty="0" smtClean="0"/>
              <a:t>Molim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as da mi odgovorite.</a:t>
            </a:r>
          </a:p>
          <a:p>
            <a:pPr marL="0" indent="0">
              <a:buNone/>
            </a:pPr>
            <a:r>
              <a:rPr lang="sr-Latn-ME" dirty="0" smtClean="0"/>
              <a:t>Ukoliko je riječ o službenoj komunikaciji  s nekom ustavnovom ili ako je učtivo obraćanje, usmjereno prema većem broju lica, tada se zamjenice </a:t>
            </a:r>
            <a:r>
              <a:rPr lang="sr-Latn-ME" i="1" dirty="0" smtClean="0"/>
              <a:t>vi i vaš </a:t>
            </a:r>
            <a:r>
              <a:rPr lang="sr-Latn-ME" dirty="0" smtClean="0"/>
              <a:t>pišu malim slovom.</a:t>
            </a:r>
          </a:p>
          <a:p>
            <a:pPr marL="0" indent="0">
              <a:buNone/>
            </a:pPr>
            <a:r>
              <a:rPr lang="sr-Latn-ME" dirty="0" smtClean="0"/>
              <a:t>Poštovana gospodo, čast mi je da razgovram s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3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282880" cy="6741368"/>
          </a:xfrm>
        </p:spPr>
        <p:txBody>
          <a:bodyPr>
            <a:normAutofit/>
          </a:bodyPr>
          <a:lstStyle/>
          <a:p>
            <a:r>
              <a:rPr lang="sr-Latn-ME" b="1" dirty="0"/>
              <a:t>Osnovni </a:t>
            </a:r>
            <a:r>
              <a:rPr lang="sr-Latn-ME" b="1" dirty="0" smtClean="0"/>
              <a:t>elementi  zvaničnog pisma:</a:t>
            </a:r>
            <a:endParaRPr lang="sr-Latn-ME" b="1" dirty="0"/>
          </a:p>
          <a:p>
            <a:r>
              <a:rPr lang="sr-Latn-ME" dirty="0"/>
              <a:t>zaglavlje/ adresant (pošiljalac)</a:t>
            </a:r>
          </a:p>
          <a:p>
            <a:r>
              <a:rPr lang="sr-Latn-ME" dirty="0" smtClean="0"/>
              <a:t>adresat </a:t>
            </a:r>
            <a:r>
              <a:rPr lang="sr-Latn-ME" dirty="0"/>
              <a:t>(primalac)</a:t>
            </a:r>
          </a:p>
          <a:p>
            <a:r>
              <a:rPr lang="sr-Latn-ME" dirty="0"/>
              <a:t>d</a:t>
            </a:r>
            <a:r>
              <a:rPr lang="sr-Latn-ME" dirty="0" smtClean="0"/>
              <a:t>atum i mjesto</a:t>
            </a:r>
            <a:endParaRPr lang="sr-Latn-ME" dirty="0"/>
          </a:p>
          <a:p>
            <a:r>
              <a:rPr lang="sr-Latn-ME" dirty="0"/>
              <a:t>predmet</a:t>
            </a:r>
          </a:p>
          <a:p>
            <a:r>
              <a:rPr lang="sr-Latn-ME" dirty="0"/>
              <a:t>uvodni pozdrav</a:t>
            </a:r>
          </a:p>
          <a:p>
            <a:r>
              <a:rPr lang="sr-Latn-ME" dirty="0"/>
              <a:t>tekst</a:t>
            </a:r>
          </a:p>
          <a:p>
            <a:r>
              <a:rPr lang="sr-Latn-ME" dirty="0"/>
              <a:t>završni pozdrav</a:t>
            </a:r>
          </a:p>
          <a:p>
            <a:r>
              <a:rPr lang="sr-Latn-ME" dirty="0"/>
              <a:t>ime prezime/potpis</a:t>
            </a:r>
          </a:p>
          <a:p>
            <a:r>
              <a:rPr lang="en-US" dirty="0"/>
              <a:t>p</a:t>
            </a:r>
            <a:r>
              <a:rPr lang="sr-Latn-ME" dirty="0" smtClean="0"/>
              <a:t>rilozi</a:t>
            </a:r>
            <a:endParaRPr lang="sr-Latn-ME" dirty="0"/>
          </a:p>
          <a:p>
            <a:r>
              <a:rPr lang="sr-Latn-ME" dirty="0"/>
              <a:t>Koriste se standardni fontovi: Times New Roman ili Arial, ne veći od 12 tačaka.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655272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7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22448"/>
            <a:ext cx="8568952" cy="671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sr-Latn-ME" sz="2000" dirty="0" smtClean="0"/>
              <a:t>                                                      </a:t>
            </a:r>
            <a:r>
              <a:rPr lang="en-US" sz="2000" dirty="0" err="1" smtClean="0"/>
              <a:t>Molba</a:t>
            </a:r>
            <a:endParaRPr lang="en-US" sz="2000" dirty="0"/>
          </a:p>
          <a:p>
            <a:pPr marL="0" indent="0">
              <a:buNone/>
            </a:pPr>
            <a:r>
              <a:rPr lang="sr-Latn-ME" sz="1800" dirty="0"/>
              <a:t>Enisa Radojević                                                   Podgorica, 22. marta 2015. g.</a:t>
            </a:r>
          </a:p>
          <a:p>
            <a:pPr marL="0" indent="0">
              <a:buNone/>
            </a:pPr>
            <a:r>
              <a:rPr lang="sr-Latn-ME" sz="1800" dirty="0"/>
              <a:t>Donja Gorica b.b.</a:t>
            </a:r>
          </a:p>
          <a:p>
            <a:pPr marL="0" indent="0">
              <a:buNone/>
            </a:pPr>
            <a:r>
              <a:rPr lang="sr-Latn-ME" sz="1800" dirty="0"/>
              <a:t>81000 Podgorica</a:t>
            </a:r>
          </a:p>
          <a:p>
            <a:pPr marL="0" indent="0">
              <a:buNone/>
            </a:pPr>
            <a:r>
              <a:rPr lang="sr-Latn-ME" sz="1800" dirty="0"/>
              <a:t>                         </a:t>
            </a:r>
            <a:r>
              <a:rPr lang="sr-Latn-ME" sz="1800" dirty="0" smtClean="0"/>
              <a:t>        </a:t>
            </a:r>
            <a:r>
              <a:rPr lang="sr-Latn-ME" sz="1800" dirty="0"/>
              <a:t>JU Gimnazija „Slobdan Škerović“ Podgorica 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Predmet: Molba za naknadni upis u prvi razred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Molim Nastavničko vijeće Gimnazije „Slobodan  Škerović“ da mi odobri naknadni upis u prvi razred pošto sam u vrijeme redovnog upisnog roka bila bolesna.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Podnosilac molbe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Enisa Radojević </a:t>
            </a:r>
          </a:p>
          <a:p>
            <a:pPr marL="0" indent="0">
              <a:buNone/>
            </a:pPr>
            <a:r>
              <a:rPr lang="sr-Latn-ME" sz="1600" dirty="0"/>
              <a:t>Prilog</a:t>
            </a:r>
          </a:p>
          <a:p>
            <a:pPr marL="457200" indent="-457200">
              <a:buAutoNum type="arabicPeriod"/>
            </a:pPr>
            <a:r>
              <a:rPr lang="sr-Latn-ME" sz="1600" dirty="0"/>
              <a:t>Svjedočanstvo o završenom VI, VII, i VIII razredu</a:t>
            </a:r>
          </a:p>
          <a:p>
            <a:pPr marL="457200" indent="-457200">
              <a:buAutoNum type="arabicPeriod"/>
            </a:pPr>
            <a:r>
              <a:rPr lang="sr-Latn-ME" sz="1600" dirty="0"/>
              <a:t>Ljekarsko uvjerenje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sz="1800" b="1" dirty="0"/>
              <a:t> </a:t>
            </a:r>
            <a:r>
              <a:rPr lang="sr-Latn-ME" sz="1800" b="1" dirty="0" smtClean="0"/>
              <a:t>                                                      Žalba</a:t>
            </a:r>
            <a:endParaRPr lang="sr-Latn-ME" sz="1800" b="1" dirty="0"/>
          </a:p>
          <a:p>
            <a:pPr marL="0" indent="0">
              <a:buNone/>
            </a:pPr>
            <a:r>
              <a:rPr lang="sr-Latn-ME" sz="1800" b="1" dirty="0"/>
              <a:t>Novak Milošević                                                  </a:t>
            </a:r>
            <a:r>
              <a:rPr lang="sr-Latn-ME" sz="1800" b="1" u="sng" dirty="0"/>
              <a:t>Bijelo Polje, 12. aprila 2016.g.</a:t>
            </a:r>
          </a:p>
          <a:p>
            <a:pPr marL="0" indent="0">
              <a:buNone/>
            </a:pPr>
            <a:r>
              <a:rPr lang="sr-Latn-ME" sz="1800" b="1" dirty="0"/>
              <a:t>Trg Slobode 33</a:t>
            </a:r>
          </a:p>
          <a:p>
            <a:pPr marL="0" indent="0">
              <a:buNone/>
            </a:pPr>
            <a:r>
              <a:rPr lang="sr-Latn-ME" sz="1800" b="1" dirty="0"/>
              <a:t>Bijelo Polje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</a:t>
            </a:r>
            <a:r>
              <a:rPr lang="sr-Latn-ME" sz="1800" b="1" u="sng" dirty="0"/>
              <a:t>JU Srednja ekonomska škola Bijelo Polje</a:t>
            </a:r>
          </a:p>
          <a:p>
            <a:pPr marL="0" indent="0">
              <a:buNone/>
            </a:pPr>
            <a:endParaRPr lang="sr-Latn-ME" sz="1800" b="1" dirty="0"/>
          </a:p>
          <a:p>
            <a:pPr marL="0" indent="0">
              <a:buNone/>
            </a:pPr>
            <a:r>
              <a:rPr lang="sr-Latn-ME" sz="1800" b="1" dirty="0"/>
              <a:t>Predmet: Žalba na odluku Odjeljenskog vijeća o isključenju iz škole</a:t>
            </a:r>
          </a:p>
          <a:p>
            <a:pPr marL="0" indent="0">
              <a:buNone/>
            </a:pPr>
            <a:r>
              <a:rPr lang="sr-Latn-ME" sz="1800" b="1" dirty="0"/>
              <a:t>U vezi sa odlukom Odjeljenskog vijeća da me isključi iz škole zbog velikog broja izostanaka, ulažem žalbu zbog toga što </a:t>
            </a:r>
            <a:r>
              <a:rPr lang="sr-Latn-ME" sz="1800" b="1" dirty="0" smtClean="0"/>
              <a:t>smatram </a:t>
            </a:r>
            <a:r>
              <a:rPr lang="sr-Latn-ME" sz="1800" b="1" dirty="0"/>
              <a:t>da se nijesu uzele u obzir sve činjenice. Prije svega, zbog sportske angažovanosti nijesam u mogućnosti da redovno pratim nastavu, moj uspjeh u školi je zadovoljavajući i nikada </a:t>
            </a:r>
            <a:r>
              <a:rPr lang="sr-Latn-ME" sz="1800" b="1" dirty="0" smtClean="0"/>
              <a:t>nijesa</a:t>
            </a:r>
            <a:r>
              <a:rPr lang="en-US" sz="1800" b="1" dirty="0" smtClean="0"/>
              <a:t>m</a:t>
            </a:r>
            <a:r>
              <a:rPr lang="sr-Latn-ME" sz="1800" b="1" dirty="0" smtClean="0"/>
              <a:t> </a:t>
            </a:r>
            <a:r>
              <a:rPr lang="sr-Latn-ME" sz="1800" b="1" dirty="0"/>
              <a:t>bio kažnjavan, što može potvrditi i moj razredni starješina. Nadam se da ćete vašu odluku još jednom razmotriti. </a:t>
            </a:r>
            <a:endParaRPr lang="en-US" sz="1800" b="1" dirty="0" smtClean="0"/>
          </a:p>
          <a:p>
            <a:pPr marL="0" indent="0">
              <a:buNone/>
            </a:pPr>
            <a:r>
              <a:rPr lang="sr-Latn-ME" sz="1800" b="1" dirty="0" smtClean="0"/>
              <a:t>S </a:t>
            </a:r>
            <a:r>
              <a:rPr lang="sr-Latn-ME" sz="1800" b="1" dirty="0"/>
              <a:t>poštovanjem,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</a:t>
            </a:r>
            <a:r>
              <a:rPr lang="sr-Latn-ME" sz="1800" b="1" u="sng" dirty="0"/>
              <a:t>Podnosilac žalbe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  Novak Milošević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      Učenik III3</a:t>
            </a:r>
          </a:p>
          <a:p>
            <a:pPr marL="0" indent="0">
              <a:buNone/>
            </a:pPr>
            <a:r>
              <a:rPr lang="sr-Latn-ME" sz="1800" b="1" u="sng" dirty="0"/>
              <a:t>Prilog</a:t>
            </a:r>
          </a:p>
          <a:p>
            <a:pPr marL="0" indent="0">
              <a:buNone/>
            </a:pPr>
            <a:r>
              <a:rPr lang="sr-Latn-ME" sz="1800" b="1" dirty="0"/>
              <a:t>Dokumentacija o sportskim aktivnostima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5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1800" dirty="0"/>
              <a:t>Društvo dobrovoljnih davalaca krvi                                                          Cetinje, 12. juna 2003. g.</a:t>
            </a:r>
          </a:p>
          <a:p>
            <a:pPr marL="0" indent="0">
              <a:buNone/>
            </a:pPr>
            <a:r>
              <a:rPr lang="sr-Latn-ME" sz="1800" dirty="0"/>
              <a:t>Njegoševa 13</a:t>
            </a:r>
          </a:p>
          <a:p>
            <a:pPr marL="0" indent="0">
              <a:buNone/>
            </a:pPr>
            <a:r>
              <a:rPr lang="sr-Latn-ME" sz="1800" dirty="0"/>
              <a:t>Cetinje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Srednja ekonomska skola</a:t>
            </a:r>
          </a:p>
          <a:p>
            <a:pPr marL="0" indent="0">
              <a:buNone/>
            </a:pPr>
            <a:r>
              <a:rPr lang="sr-Latn-ME" sz="1800" dirty="0"/>
              <a:t>Trg Slobode </a:t>
            </a:r>
          </a:p>
          <a:p>
            <a:pPr marL="0" indent="0">
              <a:buNone/>
            </a:pPr>
            <a:r>
              <a:rPr lang="sr-Latn-ME" sz="1800" dirty="0"/>
              <a:t>Budva      </a:t>
            </a:r>
          </a:p>
          <a:p>
            <a:pPr marL="0" indent="0">
              <a:buNone/>
            </a:pPr>
            <a:r>
              <a:rPr lang="sr-Latn-ME" sz="2400" dirty="0"/>
              <a:t>                                                 </a:t>
            </a:r>
            <a:r>
              <a:rPr lang="sr-Latn-ME" sz="2800" b="1" dirty="0">
                <a:solidFill>
                  <a:srgbClr val="C00000"/>
                </a:solidFill>
                <a:latin typeface="Castellar" pitchFamily="18" charset="0"/>
              </a:rPr>
              <a:t>Zahvalnica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Gospodine Direktore,</a:t>
            </a:r>
          </a:p>
          <a:p>
            <a:pPr marL="0" indent="0">
              <a:buNone/>
            </a:pPr>
            <a:r>
              <a:rPr lang="sr-Latn-ME" sz="1800" dirty="0"/>
              <a:t>Dozvolite da u ime Društva dobrovoljnih davalaca krvi  zahvalim za pomoć koju su pružili učenici </a:t>
            </a:r>
            <a:r>
              <a:rPr lang="en-US" sz="1800" dirty="0" err="1" smtClean="0"/>
              <a:t>Va</a:t>
            </a:r>
            <a:r>
              <a:rPr lang="sr-Latn-ME" sz="1800" dirty="0" smtClean="0"/>
              <a:t>še škole,</a:t>
            </a:r>
            <a:r>
              <a:rPr lang="en-US" sz="1800" dirty="0" smtClean="0"/>
              <a:t> </a:t>
            </a:r>
            <a:r>
              <a:rPr lang="sr-Latn-ME" sz="1800" dirty="0" smtClean="0"/>
              <a:t>porodici </a:t>
            </a:r>
            <a:r>
              <a:rPr lang="sr-Latn-ME" sz="1800" dirty="0"/>
              <a:t>M. u  njihovoj nesreći. Ti mladi ljudi su primjer plemenitosti i požrtvovanosti.</a:t>
            </a:r>
          </a:p>
          <a:p>
            <a:pPr marL="0" indent="0">
              <a:buNone/>
            </a:pPr>
            <a:r>
              <a:rPr lang="sr-Latn-ME" sz="1800" dirty="0"/>
              <a:t>Vama i Vašim učenicima želimo uspjeh u daljem radu.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S poštovanjem, 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                   Predsjednik Društva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                            Marko Nikolić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7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Nezvanično pismo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925144"/>
          </a:xfrm>
        </p:spPr>
        <p:txBody>
          <a:bodyPr/>
          <a:lstStyle/>
          <a:p>
            <a:r>
              <a:rPr lang="sr-Latn-ME" b="1" dirty="0">
                <a:solidFill>
                  <a:srgbClr val="FFFF00"/>
                </a:solidFill>
              </a:rPr>
              <a:t>Pismo </a:t>
            </a:r>
            <a:r>
              <a:rPr lang="sr-Latn-ME" b="1" dirty="0" smtClean="0">
                <a:solidFill>
                  <a:srgbClr val="FFFF00"/>
                </a:solidFill>
              </a:rPr>
              <a:t>koje </a:t>
            </a:r>
            <a:r>
              <a:rPr lang="sr-Latn-ME" b="1" dirty="0">
                <a:solidFill>
                  <a:srgbClr val="FFFF00"/>
                </a:solidFill>
              </a:rPr>
              <a:t>počinjemo nezvaničnim </a:t>
            </a:r>
            <a:r>
              <a:rPr lang="sr-Latn-ME" b="1" dirty="0" smtClean="0">
                <a:solidFill>
                  <a:srgbClr val="FFFF00"/>
                </a:solidFill>
              </a:rPr>
              <a:t>naslovom, kada se obraćamo rodbini, porodici, prijateljima ili poznanicima, naziva se nezvanično pismo.</a:t>
            </a:r>
          </a:p>
          <a:p>
            <a:r>
              <a:rPr lang="sr-Latn-ME" b="1" dirty="0" smtClean="0">
                <a:solidFill>
                  <a:srgbClr val="FFFF00"/>
                </a:solidFill>
              </a:rPr>
              <a:t>Nezvanično, neformalno pismo nema  strogih pravila. Osobi kojoj pišemo obraćamo  se sa </a:t>
            </a:r>
            <a:r>
              <a:rPr lang="sr-Latn-ME" b="1" i="1" dirty="0" smtClean="0">
                <a:solidFill>
                  <a:srgbClr val="FFFF00"/>
                </a:solidFill>
              </a:rPr>
              <a:t>ti</a:t>
            </a:r>
            <a:r>
              <a:rPr lang="sr-Latn-ME" b="1" dirty="0" smtClean="0">
                <a:solidFill>
                  <a:srgbClr val="FFFF00"/>
                </a:solidFill>
              </a:rPr>
              <a:t>, pišemo uglavnom o  svakodnevnim stvarima.</a:t>
            </a:r>
            <a:endParaRPr lang="sr-Latn-ME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24944"/>
            <a:ext cx="452463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1457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239</TotalTime>
  <Words>908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Zvanični i nezvanični tekst</vt:lpstr>
      <vt:lpstr>PowerPoint Presentation</vt:lpstr>
      <vt:lpstr>Zvanično pismo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Nezvanično pismo</vt:lpstr>
      <vt:lpstr>PowerPoint Presentation</vt:lpstr>
      <vt:lpstr>PowerPoint Presentation</vt:lpstr>
      <vt:lpstr>Čestitka</vt:lpstr>
      <vt:lpstr>Pozivnica</vt:lpstr>
      <vt:lpstr>oglas</vt:lpstr>
      <vt:lpstr>Domaći zadatak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Zvanični i nezvanični tekst</dc:title>
  <dc:creator>Korisnik</dc:creator>
  <cp:lastModifiedBy>Korisnik</cp:lastModifiedBy>
  <cp:revision>23</cp:revision>
  <dcterms:created xsi:type="dcterms:W3CDTF">2020-08-14T09:41:38Z</dcterms:created>
  <dcterms:modified xsi:type="dcterms:W3CDTF">2020-10-04T15:29:15Z</dcterms:modified>
</cp:coreProperties>
</file>