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304" r:id="rId3"/>
    <p:sldId id="305" r:id="rId4"/>
    <p:sldId id="306" r:id="rId5"/>
    <p:sldId id="316" r:id="rId6"/>
    <p:sldId id="315" r:id="rId7"/>
    <p:sldId id="317" r:id="rId8"/>
    <p:sldId id="318" r:id="rId9"/>
    <p:sldId id="319" r:id="rId10"/>
    <p:sldId id="320" r:id="rId11"/>
    <p:sldId id="321" r:id="rId12"/>
    <p:sldId id="322" r:id="rId13"/>
    <p:sldId id="323" r:id="rId14"/>
  </p:sldIdLst>
  <p:sldSz cx="9144000" cy="5143500" type="screen16x9"/>
  <p:notesSz cx="6815138" cy="9945688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99"/>
    <a:srgbClr val="0083B8"/>
    <a:srgbClr val="00CC66"/>
    <a:srgbClr val="6699FF"/>
    <a:srgbClr val="FF2F97"/>
    <a:srgbClr val="CC0066"/>
    <a:srgbClr val="33CCFF"/>
    <a:srgbClr val="FFFF99"/>
    <a:srgbClr val="FFFFCC"/>
    <a:srgbClr val="0099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536" autoAdjust="0"/>
    <p:restoredTop sz="94660" autoAdjust="0"/>
  </p:normalViewPr>
  <p:slideViewPr>
    <p:cSldViewPr>
      <p:cViewPr varScale="1">
        <p:scale>
          <a:sx n="98" d="100"/>
          <a:sy n="98" d="100"/>
        </p:scale>
        <p:origin x="-41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0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3962400" y="4171950"/>
            <a:ext cx="1308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PH" sz="28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</a:rPr>
              <a:t>LOGO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white">
          <a:xfrm>
            <a:off x="1600200" y="2171700"/>
            <a:ext cx="5943600" cy="1314450"/>
          </a:xfrm>
        </p:spPr>
        <p:txBody>
          <a:bodyPr/>
          <a:lstStyle>
            <a:lvl1pPr algn="ctr">
              <a:defRPr sz="4000"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PH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600200" y="3543300"/>
            <a:ext cx="5943600" cy="2857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P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emplate-2-top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 bwMode="auto">
          <a:xfrm>
            <a:off x="0" y="4743450"/>
            <a:ext cx="9144000" cy="400050"/>
          </a:xfrm>
          <a:prstGeom prst="rect">
            <a:avLst/>
          </a:prstGeom>
          <a:solidFill>
            <a:schemeClr val="accent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PH" dirty="0">
              <a:solidFill>
                <a:schemeClr val="accent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PH" dirty="0"/>
              <a:t>www.designfreebies.org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PH" dirty="0"/>
              <a:t>Company Logo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2DC88BB-91EB-4DD4-9ECE-E46C77DE969A}" type="slidenum">
              <a:rPr lang="en-PH"/>
              <a:pPr>
                <a:defRPr/>
              </a:pPr>
              <a:t>‹#›</a:t>
            </a:fld>
            <a:endParaRPr lang="en-P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07244"/>
            <a:ext cx="8229600" cy="3936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114301"/>
            <a:ext cx="822960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857750"/>
            <a:ext cx="2133600" cy="228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PH" dirty="0"/>
              <a:t>www.designfreebies.org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5867400" y="4832747"/>
            <a:ext cx="2895600" cy="21788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PH" dirty="0"/>
              <a:t>Company Logo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3429000" y="4835128"/>
            <a:ext cx="2133600" cy="19407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B381FDD-BEBD-477C-9BD0-01B1592A5E26}" type="slidenum">
              <a:rPr lang="en-PH"/>
              <a:pPr>
                <a:defRPr/>
              </a:pPr>
              <a:t>‹#›</a:t>
            </a:fld>
            <a:endParaRPr lang="en-P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</p:sldLayoutIdLst>
  <p:hf sldNum="0" hd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13" Type="http://schemas.openxmlformats.org/officeDocument/2006/relationships/image" Target="../media/image19.jpe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11" Type="http://schemas.openxmlformats.org/officeDocument/2006/relationships/image" Target="../media/image17.jpeg"/><Relationship Id="rId5" Type="http://schemas.openxmlformats.org/officeDocument/2006/relationships/image" Target="../media/image11.jpe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jpeg"/><Relationship Id="rId9" Type="http://schemas.openxmlformats.org/officeDocument/2006/relationships/image" Target="../media/image15.jpeg"/><Relationship Id="rId1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1500166" y="3143254"/>
            <a:ext cx="7286676" cy="1057276"/>
          </a:xfrm>
        </p:spPr>
        <p:txBody>
          <a:bodyPr/>
          <a:lstStyle/>
          <a:p>
            <a:pPr>
              <a:defRPr/>
            </a:pPr>
            <a:r>
              <a:rPr lang="sr-Latn-ME" sz="5600" dirty="0" smtClean="0">
                <a:solidFill>
                  <a:srgbClr val="6D8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Osnove   računarstva</a:t>
            </a:r>
            <a:endParaRPr lang="en-PH" sz="5600" dirty="0" smtClean="0">
              <a:solidFill>
                <a:srgbClr val="6D812B"/>
              </a:solidFill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000496" y="4214824"/>
            <a:ext cx="1428760" cy="428628"/>
          </a:xfrm>
          <a:prstGeom prst="rect">
            <a:avLst/>
          </a:prstGeom>
          <a:solidFill>
            <a:srgbClr val="D5E2A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3046" t="2147" r="15364" b="8590"/>
          <a:stretch>
            <a:fillRect/>
          </a:stretch>
        </p:blipFill>
        <p:spPr bwMode="auto">
          <a:xfrm>
            <a:off x="8286776" y="109035"/>
            <a:ext cx="721573" cy="748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>
            <a:spLocks noChangeArrowheads="1"/>
          </p:cNvSpPr>
          <p:nvPr/>
        </p:nvSpPr>
        <p:spPr bwMode="black">
          <a:xfrm>
            <a:off x="0" y="0"/>
            <a:ext cx="928662" cy="571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r-Latn-ME" sz="5600" b="1" kern="0" dirty="0" smtClean="0">
                <a:solidFill>
                  <a:srgbClr val="6D81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  <a:ea typeface="+mj-ea"/>
                <a:cs typeface="+mj-cs"/>
              </a:rPr>
              <a:t>13</a:t>
            </a:r>
            <a:endParaRPr kumimoji="0" lang="en-PH" sz="5600" b="1" i="0" u="none" strike="noStrike" kern="0" cap="none" spc="0" normalizeH="0" baseline="0" noProof="0" dirty="0" smtClean="0">
              <a:ln>
                <a:noFill/>
              </a:ln>
              <a:solidFill>
                <a:srgbClr val="6D812B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10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black">
          <a:xfrm>
            <a:off x="4786314" y="214296"/>
            <a:ext cx="392909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1000114"/>
            <a:ext cx="8715436" cy="38010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1" indent="457200" algn="just">
              <a:spcBef>
                <a:spcPts val="1200"/>
              </a:spcBef>
              <a:spcAft>
                <a:spcPts val="0"/>
              </a:spcAft>
              <a:buBlip>
                <a:blip r:embed="rId2"/>
              </a:buBlip>
            </a:pPr>
            <a:r>
              <a:rPr lang="vi-VN" sz="2300" u="heavy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>
                      <a:lumMod val="60000"/>
                      <a:lumOff val="40000"/>
                    </a:schemeClr>
                  </a:solidFill>
                </a:uFill>
                <a:latin typeface="Constantia" pitchFamily="18" charset="0"/>
                <a:cs typeface="Times New Roman" pitchFamily="18" charset="0"/>
              </a:rPr>
              <a:t>antivirusni programi</a:t>
            </a:r>
            <a:r>
              <a:rPr lang="vi-VN" sz="23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se sastoje od nekoliko računarskih programa koji pokušavaju pronaći, spriječiti i ukloniti računarske viruse i ostali maliciozni softver (malware). Anti-virusni programi obično koriste dvije tehnike da bi postigli svoju funkcionalnost: </a:t>
            </a: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provjera (skeniranje) datoteka tražeći poznate viruse provjerom definicija u rječniku virusa; </a:t>
            </a: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identifikacijom sumnjivog ponašanja od strane kompjuterskog programa, koji bi mogao ukazati na infekciju.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457200" lvl="2" indent="457200" algn="just">
              <a:spcBef>
                <a:spcPts val="0"/>
              </a:spcBef>
              <a:spcAft>
                <a:spcPts val="0"/>
              </a:spcAft>
            </a:pPr>
            <a:endParaRPr lang="sr-Latn-ME" sz="2000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457200" lvl="2" algn="just">
              <a:spcBef>
                <a:spcPts val="0"/>
              </a:spcBef>
              <a:spcAft>
                <a:spcPts val="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Postoje mnoge vrste antivirusnih progama kao što su: </a:t>
            </a:r>
            <a:r>
              <a:rPr lang="vi-VN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Kaspersky Antivirus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 </a:t>
            </a:r>
            <a:r>
              <a:rPr lang="vi-VN" sz="2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NOD</a:t>
            </a:r>
            <a:r>
              <a:rPr lang="vi-VN" sz="2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32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Norton Antivirus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 </a:t>
            </a:r>
            <a:r>
              <a:rPr lang="vi-VN" sz="2200" noProof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</a:t>
            </a:r>
            <a:r>
              <a:rPr lang="vi-VN" sz="2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VG Antivirus </a:t>
            </a:r>
            <a:r>
              <a:rPr lang="sr-Latn-ME" sz="2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itd.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94944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11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black">
          <a:xfrm>
            <a:off x="4786314" y="214296"/>
            <a:ext cx="392909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13" name="Picture 11" descr="C:\Users\Win 7\Downloads\avg.jpg"/>
          <p:cNvPicPr>
            <a:picLocks noChangeAspect="1" noChangeArrowheads="1"/>
          </p:cNvPicPr>
          <p:nvPr/>
        </p:nvPicPr>
        <p:blipFill>
          <a:blip r:embed="rId2"/>
          <a:srcRect l="11492" t="20009" r="11492" b="20009"/>
          <a:stretch>
            <a:fillRect/>
          </a:stretch>
        </p:blipFill>
        <p:spPr bwMode="auto">
          <a:xfrm>
            <a:off x="142843" y="286106"/>
            <a:ext cx="2714236" cy="1214074"/>
          </a:xfrm>
          <a:prstGeom prst="rect">
            <a:avLst/>
          </a:prstGeom>
          <a:noFill/>
        </p:spPr>
      </p:pic>
      <p:pic>
        <p:nvPicPr>
          <p:cNvPr id="14" name="Picture 12" descr="C:\Users\Win 7\Downloads\avir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142858"/>
            <a:ext cx="1528763" cy="1528763"/>
          </a:xfrm>
          <a:prstGeom prst="rect">
            <a:avLst/>
          </a:prstGeom>
          <a:noFill/>
        </p:spPr>
      </p:pic>
      <p:pic>
        <p:nvPicPr>
          <p:cNvPr id="15" name="Picture 13" descr="C:\Users\Win 7\Downloads\bit defender.jpg"/>
          <p:cNvPicPr>
            <a:picLocks noChangeAspect="1" noChangeArrowheads="1"/>
          </p:cNvPicPr>
          <p:nvPr/>
        </p:nvPicPr>
        <p:blipFill>
          <a:blip r:embed="rId4"/>
          <a:srcRect l="4724"/>
          <a:stretch>
            <a:fillRect/>
          </a:stretch>
        </p:blipFill>
        <p:spPr bwMode="auto">
          <a:xfrm>
            <a:off x="3000364" y="1785932"/>
            <a:ext cx="1451996" cy="1524000"/>
          </a:xfrm>
          <a:prstGeom prst="rect">
            <a:avLst/>
          </a:prstGeom>
          <a:noFill/>
        </p:spPr>
      </p:pic>
      <p:pic>
        <p:nvPicPr>
          <p:cNvPr id="16" name="Picture 14" descr="C:\Users\Win 7\Downloads\ca.jpg"/>
          <p:cNvPicPr>
            <a:picLocks noChangeAspect="1" noChangeArrowheads="1"/>
          </p:cNvPicPr>
          <p:nvPr/>
        </p:nvPicPr>
        <p:blipFill>
          <a:blip r:embed="rId5"/>
          <a:srcRect t="8399" r="5039" b="8399"/>
          <a:stretch>
            <a:fillRect/>
          </a:stretch>
        </p:blipFill>
        <p:spPr bwMode="auto">
          <a:xfrm>
            <a:off x="4572000" y="1857370"/>
            <a:ext cx="1628106" cy="1426498"/>
          </a:xfrm>
          <a:prstGeom prst="rect">
            <a:avLst/>
          </a:prstGeom>
          <a:noFill/>
        </p:spPr>
      </p:pic>
      <p:pic>
        <p:nvPicPr>
          <p:cNvPr id="17" name="Picture 15" descr="C:\Users\Win 7\Downloads\eset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44" y="1662118"/>
            <a:ext cx="2695575" cy="1695450"/>
          </a:xfrm>
          <a:prstGeom prst="rect">
            <a:avLst/>
          </a:prstGeom>
          <a:noFill/>
        </p:spPr>
      </p:pic>
      <p:pic>
        <p:nvPicPr>
          <p:cNvPr id="19" name="Picture 16" descr="C:\Users\Win 7\Downloads\f secure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3834" y="214296"/>
            <a:ext cx="1373437" cy="1399351"/>
          </a:xfrm>
          <a:prstGeom prst="rect">
            <a:avLst/>
          </a:prstGeom>
          <a:noFill/>
        </p:spPr>
      </p:pic>
      <p:pic>
        <p:nvPicPr>
          <p:cNvPr id="20" name="Picture 17" descr="C:\Users\Win 7\Downloads\logo-kaspersky.jpg"/>
          <p:cNvPicPr>
            <a:picLocks noChangeAspect="1" noChangeArrowheads="1"/>
          </p:cNvPicPr>
          <p:nvPr/>
        </p:nvPicPr>
        <p:blipFill>
          <a:blip r:embed="rId8" cstate="print"/>
          <a:srcRect r="19866"/>
          <a:stretch>
            <a:fillRect/>
          </a:stretch>
        </p:blipFill>
        <p:spPr bwMode="auto">
          <a:xfrm>
            <a:off x="4643438" y="142858"/>
            <a:ext cx="1437766" cy="1585570"/>
          </a:xfrm>
          <a:prstGeom prst="rect">
            <a:avLst/>
          </a:prstGeom>
          <a:noFill/>
        </p:spPr>
      </p:pic>
      <p:pic>
        <p:nvPicPr>
          <p:cNvPr id="21" name="Picture 19" descr="C:\Users\Win 7\Downloads\microsoft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42844" y="3500444"/>
            <a:ext cx="2678430" cy="1511141"/>
          </a:xfrm>
          <a:prstGeom prst="rect">
            <a:avLst/>
          </a:prstGeom>
          <a:noFill/>
        </p:spPr>
      </p:pic>
      <p:pic>
        <p:nvPicPr>
          <p:cNvPr id="22" name="Picture 20" descr="C:\Users\Win 7\Downloads\norton.pn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303676" y="1785932"/>
            <a:ext cx="2697480" cy="1082040"/>
          </a:xfrm>
          <a:prstGeom prst="rect">
            <a:avLst/>
          </a:prstGeom>
          <a:noFill/>
        </p:spPr>
      </p:pic>
      <p:pic>
        <p:nvPicPr>
          <p:cNvPr id="23" name="Picture 21" descr="C:\Users\Win 7\Downloads\Norton2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215074" y="214296"/>
            <a:ext cx="1333500" cy="1333500"/>
          </a:xfrm>
          <a:prstGeom prst="rect">
            <a:avLst/>
          </a:prstGeom>
          <a:noFill/>
        </p:spPr>
      </p:pic>
      <p:pic>
        <p:nvPicPr>
          <p:cNvPr id="24" name="Picture 22" descr="C:\Users\Win 7\Downloads\panda av.jpg"/>
          <p:cNvPicPr>
            <a:picLocks noChangeAspect="1" noChangeArrowheads="1"/>
          </p:cNvPicPr>
          <p:nvPr/>
        </p:nvPicPr>
        <p:blipFill>
          <a:blip r:embed="rId12"/>
          <a:srcRect l="11430" t="23861" r="9525" b="19089"/>
          <a:stretch>
            <a:fillRect/>
          </a:stretch>
        </p:blipFill>
        <p:spPr bwMode="auto">
          <a:xfrm>
            <a:off x="3311992" y="3429006"/>
            <a:ext cx="2688768" cy="1032896"/>
          </a:xfrm>
          <a:prstGeom prst="rect">
            <a:avLst/>
          </a:prstGeom>
          <a:noFill/>
        </p:spPr>
      </p:pic>
      <p:pic>
        <p:nvPicPr>
          <p:cNvPr id="25" name="Picture 23" descr="C:\Users\Win 7\Downloads\symantec2.jpg"/>
          <p:cNvPicPr>
            <a:picLocks noChangeAspect="1" noChangeArrowheads="1"/>
          </p:cNvPicPr>
          <p:nvPr/>
        </p:nvPicPr>
        <p:blipFill>
          <a:blip r:embed="rId13"/>
          <a:srcRect l="5053" t="8399" r="5053" b="11199"/>
          <a:stretch>
            <a:fillRect/>
          </a:stretch>
        </p:blipFill>
        <p:spPr bwMode="auto">
          <a:xfrm>
            <a:off x="6286511" y="3000378"/>
            <a:ext cx="2721988" cy="878789"/>
          </a:xfrm>
          <a:prstGeom prst="rect">
            <a:avLst/>
          </a:prstGeom>
          <a:noFill/>
        </p:spPr>
      </p:pic>
      <p:pic>
        <p:nvPicPr>
          <p:cNvPr id="26" name="Picture 2" descr="C:\Users\Win 7\Downloads\avast.png"/>
          <p:cNvPicPr>
            <a:picLocks noChangeAspect="1" noChangeArrowheads="1"/>
          </p:cNvPicPr>
          <p:nvPr/>
        </p:nvPicPr>
        <p:blipFill>
          <a:blip r:embed="rId14"/>
          <a:srcRect l="6216" t="20491" r="6216" b="11384"/>
          <a:stretch>
            <a:fillRect/>
          </a:stretch>
        </p:blipFill>
        <p:spPr bwMode="auto">
          <a:xfrm>
            <a:off x="6465548" y="4000510"/>
            <a:ext cx="2535608" cy="1077141"/>
          </a:xfrm>
          <a:prstGeom prst="rect">
            <a:avLst/>
          </a:prstGeom>
          <a:noFill/>
        </p:spPr>
      </p:pic>
      <p:pic>
        <p:nvPicPr>
          <p:cNvPr id="27" name="Picture 18" descr="C:\Users\Win 7\Downloads\mcafee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3025152" y="4143386"/>
            <a:ext cx="3261360" cy="8991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7994944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3000"/>
                            </p:stCondLst>
                            <p:childTnLst>
                              <p:par>
                                <p:cTn id="8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12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black">
          <a:xfrm>
            <a:off x="4786314" y="214296"/>
            <a:ext cx="392909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1033713"/>
            <a:ext cx="8715436" cy="33239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457200" algn="just">
              <a:spcBef>
                <a:spcPts val="600"/>
              </a:spcBef>
              <a:spcAft>
                <a:spcPts val="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Sa gledišta </a:t>
            </a:r>
            <a:r>
              <a:rPr lang="vi-VN" sz="23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autorskih prava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 program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mogu biti: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indent="457200" algn="just">
              <a:spcBef>
                <a:spcPts val="600"/>
              </a:spcBef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vlasništvu proizvođača (proprietary software)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- </a:t>
            </a:r>
            <a:r>
              <a:rPr lang="sr-Latn-ME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</a:t>
            </a:r>
            <a:r>
              <a:rPr lang="vi-VN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orisnik kupuje licencu (dozvolu) za kori</a:t>
            </a:r>
            <a:r>
              <a:rPr lang="sr-Latn-ME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šć</a:t>
            </a:r>
            <a:r>
              <a:rPr lang="vi-VN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enje programa (licence)</a:t>
            </a:r>
            <a:endParaRPr lang="sr-Latn-ME" sz="21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indent="457200" algn="just">
              <a:spcBef>
                <a:spcPts val="600"/>
              </a:spcBef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dij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eljeni (shareware)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programi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– </a:t>
            </a:r>
            <a:r>
              <a:rPr lang="sr-Latn-ME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</a:t>
            </a:r>
            <a:r>
              <a:rPr lang="vi-VN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istribuiraju se slobodno</a:t>
            </a:r>
            <a:r>
              <a:rPr lang="sr-Latn-ME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 n</a:t>
            </a:r>
            <a:r>
              <a:rPr lang="vi-VN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 različite načine – preko Interneta, računarskih časopisa itd.</a:t>
            </a:r>
            <a:r>
              <a:rPr lang="sr-Latn-ME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 s</a:t>
            </a:r>
            <a:r>
              <a:rPr lang="vi-VN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lobodna upotreba na određen rok (</a:t>
            </a:r>
            <a:r>
              <a:rPr lang="vi-VN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45 – 60 </a:t>
            </a:r>
            <a:r>
              <a:rPr lang="vi-VN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dana)</a:t>
            </a:r>
            <a:r>
              <a:rPr lang="sr-Latn-ME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 p</a:t>
            </a:r>
            <a:r>
              <a:rPr lang="vi-VN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osl</a:t>
            </a:r>
            <a:r>
              <a:rPr lang="sr-Latn-ME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ij</a:t>
            </a:r>
            <a:r>
              <a:rPr lang="vi-VN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 korisnik mora ili da kupi licencu ili da prestane da ih koristi</a:t>
            </a:r>
            <a:endParaRPr lang="sr-Latn-ME" sz="21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indent="457200" algn="just">
              <a:spcBef>
                <a:spcPts val="600"/>
              </a:spcBef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avni (public, freeware)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- </a:t>
            </a:r>
            <a:r>
              <a:rPr lang="sr-Latn-ME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b</a:t>
            </a:r>
            <a:r>
              <a:rPr lang="vi-VN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esplatni su</a:t>
            </a:r>
            <a:r>
              <a:rPr lang="sr-Latn-ME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 s</a:t>
            </a:r>
            <a:r>
              <a:rPr lang="vi-VN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lobodno se kopiraju, razm</a:t>
            </a:r>
            <a:r>
              <a:rPr lang="sr-Latn-ME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</a:t>
            </a:r>
            <a:r>
              <a:rPr lang="vi-VN" sz="21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enjuju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black">
          <a:xfrm>
            <a:off x="4938714" y="214296"/>
            <a:ext cx="392909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Tipovi  licenci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94944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13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black">
          <a:xfrm>
            <a:off x="4786314" y="214296"/>
            <a:ext cx="392909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949004"/>
            <a:ext cx="8715436" cy="390876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457200" algn="just">
              <a:spcBef>
                <a:spcPts val="600"/>
              </a:spcBef>
              <a:spcAft>
                <a:spcPts val="0"/>
              </a:spcAft>
            </a:pPr>
            <a:r>
              <a:rPr lang="en-US" sz="23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Softverska licenca 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</a:t>
            </a:r>
            <a:r>
              <a:rPr lang="sr-Latn-ME" sz="20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engl.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en-US" sz="20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Software Licence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) je pravni dokument kojim je regulisano korišćenje i distribucija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softvera</a:t>
            </a:r>
            <a:r>
              <a:rPr lang="en-US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 Softverska licenca omogućava krajnjem korisniku dozvolu da koristi jednu ili više kopija nekog softvera na takav način da štiti sva prava autora.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indent="457200" algn="just">
              <a:spcBef>
                <a:spcPts val="600"/>
              </a:spcBef>
              <a:spcAft>
                <a:spcPts val="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Tipovi  licenci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proprietary</a:t>
            </a: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copylefted</a:t>
            </a: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non-copylefted free software </a:t>
            </a: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freeware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shareware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SzPct val="80000"/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open source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black">
          <a:xfrm>
            <a:off x="4938714" y="214296"/>
            <a:ext cx="392909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Tipovi  licenci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94944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2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black">
          <a:xfrm>
            <a:off x="4786314" y="214296"/>
            <a:ext cx="392909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Računarski  softver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1217249"/>
            <a:ext cx="8715436" cy="273921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457200" algn="just">
              <a:spcBef>
                <a:spcPts val="600"/>
              </a:spcBef>
              <a:spcAft>
                <a:spcPts val="0"/>
              </a:spcAft>
            </a:pPr>
            <a:r>
              <a:rPr lang="vi-VN" sz="23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Softver</a:t>
            </a:r>
            <a:r>
              <a:rPr lang="vi-VN" sz="23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</a:t>
            </a:r>
            <a:r>
              <a:rPr lang="vi-VN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Software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- engl. programi) je skup programa (naredbi, instrukcija) napis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nih da opslužuju hardver i vrše kontrolu njegovog rada. Drugim riječima, softver “govori” računaru kako treba da izvršava određene zadatke. </a:t>
            </a:r>
          </a:p>
          <a:p>
            <a:pPr indent="457200" algn="just">
              <a:spcBef>
                <a:spcPts val="600"/>
              </a:spcBef>
              <a:spcAft>
                <a:spcPts val="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Računarski softver se dijeli na:</a:t>
            </a:r>
          </a:p>
          <a:p>
            <a:pPr lvl="2" indent="457200" algn="just">
              <a:spcBef>
                <a:spcPts val="600"/>
              </a:spcBef>
              <a:spcAft>
                <a:spcPts val="0"/>
              </a:spcAft>
              <a:buBlip>
                <a:blip r:embed="rId2"/>
              </a:buBlip>
            </a:pPr>
            <a:r>
              <a:rPr lang="vi-VN" sz="23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sistemski</a:t>
            </a:r>
            <a:r>
              <a:rPr lang="vi-VN" sz="23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3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softver</a:t>
            </a:r>
          </a:p>
          <a:p>
            <a:pPr lvl="2" indent="457200" algn="just">
              <a:spcBef>
                <a:spcPts val="600"/>
              </a:spcBef>
              <a:spcAft>
                <a:spcPts val="0"/>
              </a:spcAft>
              <a:buBlip>
                <a:blip r:embed="rId2"/>
              </a:buBlip>
            </a:pPr>
            <a:r>
              <a:rPr lang="vi-VN" sz="23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aplikativni</a:t>
            </a:r>
            <a:r>
              <a:rPr lang="vi-VN" sz="23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sr-Latn-ME" sz="23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softver</a:t>
            </a:r>
          </a:p>
        </p:txBody>
      </p:sp>
    </p:spTree>
    <p:extLst>
      <p:ext uri="{BB962C8B-B14F-4D97-AF65-F5344CB8AC3E}">
        <p14:creationId xmlns:p14="http://schemas.microsoft.com/office/powerpoint/2010/main" xmlns="" val="37994944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3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black">
          <a:xfrm>
            <a:off x="4786314" y="214296"/>
            <a:ext cx="392909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Sistemski  softver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1217249"/>
            <a:ext cx="8715436" cy="330859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457200" algn="just">
              <a:spcBef>
                <a:spcPts val="600"/>
              </a:spcBef>
              <a:spcAft>
                <a:spcPts val="0"/>
              </a:spcAft>
            </a:pPr>
            <a:r>
              <a:rPr lang="vi-VN" sz="23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Sistemski softver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omogućava interakciju korisničkog softvera sa hardverom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. </a:t>
            </a:r>
          </a:p>
          <a:p>
            <a:pPr indent="457200" algn="just">
              <a:spcBef>
                <a:spcPts val="600"/>
              </a:spcBef>
              <a:spcAft>
                <a:spcPts val="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To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su programi koji se koriste za direktno upravljanje fizičkim dijelom računara, odnosno hardverom.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indent="457200" algn="just">
              <a:spcBef>
                <a:spcPts val="600"/>
              </a:spcBef>
              <a:spcAft>
                <a:spcPts val="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Vrste sistemskog softvera su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:</a:t>
            </a: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operativni sistem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</a:t>
            </a:r>
            <a:endParaRPr lang="vi-VN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eznici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(drajveri),</a:t>
            </a:r>
            <a:endParaRPr lang="vi-VN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uslužni programi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</a:t>
            </a: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program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sk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 prevodioci.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94944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4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black">
          <a:xfrm>
            <a:off x="4786314" y="214296"/>
            <a:ext cx="392909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1000114"/>
            <a:ext cx="8715436" cy="372409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indent="457200" algn="just">
              <a:spcBef>
                <a:spcPts val="600"/>
              </a:spcBef>
              <a:spcAft>
                <a:spcPts val="0"/>
              </a:spcAft>
            </a:pPr>
            <a:r>
              <a:rPr lang="sr-Latn-ME" sz="2300" u="heavy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>
                      <a:lumMod val="60000"/>
                      <a:lumOff val="40000"/>
                    </a:schemeClr>
                  </a:solidFill>
                </a:uFill>
                <a:latin typeface="Constantia" pitchFamily="18" charset="0"/>
                <a:cs typeface="Times New Roman" pitchFamily="18" charset="0"/>
              </a:rPr>
              <a:t>Operativni sistem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je skup programa koji upravljaju hardverskim i softverskim resursima računara.</a:t>
            </a:r>
          </a:p>
          <a:p>
            <a:pPr marL="0" lvl="1" indent="457200" algn="just">
              <a:spcBef>
                <a:spcPts val="600"/>
              </a:spcBef>
              <a:spcAft>
                <a:spcPts val="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Omogućava izvršavanje aplikativnih i uslužnih programa.</a:t>
            </a:r>
          </a:p>
          <a:p>
            <a:pPr marL="0" lvl="1" indent="457200" algn="just">
              <a:spcBef>
                <a:spcPts val="600"/>
              </a:spcBef>
              <a:spcAft>
                <a:spcPts val="0"/>
              </a:spcAft>
            </a:pPr>
            <a:endParaRPr lang="sr-Latn-ME" sz="18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0" lvl="2" indent="457200" algn="just">
              <a:spcBef>
                <a:spcPts val="600"/>
              </a:spcBef>
              <a:spcAft>
                <a:spcPts val="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Funkcije operativnog sistema su:</a:t>
            </a: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upravljanje procesorom (CPU),</a:t>
            </a: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upravljanje memorijom (RAM),</a:t>
            </a: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upravljanje I/O uređajima,</a:t>
            </a: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upravljanje podacima i</a:t>
            </a:r>
          </a:p>
          <a:p>
            <a:pPr lvl="2" indent="457200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upravljanje aplikacijama.</a:t>
            </a:r>
          </a:p>
        </p:txBody>
      </p:sp>
    </p:spTree>
    <p:extLst>
      <p:ext uri="{BB962C8B-B14F-4D97-AF65-F5344CB8AC3E}">
        <p14:creationId xmlns:p14="http://schemas.microsoft.com/office/powerpoint/2010/main" xmlns="" val="37994944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5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black">
          <a:xfrm>
            <a:off x="4786314" y="214296"/>
            <a:ext cx="392909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1000114"/>
            <a:ext cx="8715436" cy="38164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457200" algn="just">
              <a:spcBef>
                <a:spcPts val="1200"/>
              </a:spcBef>
              <a:spcAft>
                <a:spcPts val="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Da bi uređaj koji se priključi na računar radio, nije dovoljno samo hardversko povezivanje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tj. s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vaki uređaj koji se priključi na računar mora da ima i odgovarajući program koji se zove veznik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(drajver).</a:t>
            </a:r>
          </a:p>
          <a:p>
            <a:pPr indent="457200" algn="just">
              <a:spcBef>
                <a:spcPts val="1200"/>
              </a:spcBef>
              <a:spcAft>
                <a:spcPts val="0"/>
              </a:spcAft>
            </a:pPr>
            <a:r>
              <a:rPr lang="vi-VN" sz="2300" u="heavy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>
                      <a:lumMod val="60000"/>
                      <a:lumOff val="40000"/>
                    </a:schemeClr>
                  </a:solidFill>
                </a:uFill>
                <a:latin typeface="Constantia" pitchFamily="18" charset="0"/>
                <a:cs typeface="Times New Roman" pitchFamily="18" charset="0"/>
              </a:rPr>
              <a:t>Vezni</a:t>
            </a:r>
            <a:r>
              <a:rPr lang="sr-Latn-ME" sz="2300" u="heavy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>
                      <a:lumMod val="60000"/>
                      <a:lumOff val="40000"/>
                    </a:schemeClr>
                  </a:solidFill>
                </a:uFill>
                <a:latin typeface="Constantia" pitchFamily="18" charset="0"/>
                <a:cs typeface="Times New Roman" pitchFamily="18" charset="0"/>
              </a:rPr>
              <a:t>k</a:t>
            </a:r>
            <a:r>
              <a:rPr lang="vi-VN" sz="23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(drajver)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 program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koji komande date iz nekog programa (npr. tekst procesor) prema nekom usvojenom standardu, prevodi u komande koje uređaj razumije.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indent="457200" algn="just">
              <a:spcBef>
                <a:spcPts val="1200"/>
              </a:spcBef>
              <a:spcAft>
                <a:spcPts val="0"/>
              </a:spcAft>
            </a:pPr>
            <a:r>
              <a:rPr lang="vi-VN" sz="2300" u="heavy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>
                      <a:lumMod val="60000"/>
                      <a:lumOff val="40000"/>
                    </a:schemeClr>
                  </a:solidFill>
                </a:uFill>
                <a:latin typeface="Constantia" pitchFamily="18" charset="0"/>
                <a:cs typeface="Times New Roman" pitchFamily="18" charset="0"/>
              </a:rPr>
              <a:t>Uslužni programi</a:t>
            </a:r>
            <a:r>
              <a:rPr lang="vi-VN" sz="23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olakšavaju korisnicima pojedine poslove koje često obavljaju (backup i recovery podataka, zaštita od virusa, kompresija, kopiranje, sortiranje, spajanje i defragmentaciju fajlova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dupliranje CD-a itd.). </a:t>
            </a:r>
          </a:p>
        </p:txBody>
      </p:sp>
    </p:spTree>
    <p:extLst>
      <p:ext uri="{BB962C8B-B14F-4D97-AF65-F5344CB8AC3E}">
        <p14:creationId xmlns:p14="http://schemas.microsoft.com/office/powerpoint/2010/main" xmlns="" val="37994944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6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black">
          <a:xfrm>
            <a:off x="4786314" y="214296"/>
            <a:ext cx="392909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1506390"/>
            <a:ext cx="8715436" cy="270843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457200" algn="just">
              <a:spcBef>
                <a:spcPts val="1200"/>
              </a:spcBef>
              <a:spcAft>
                <a:spcPts val="0"/>
              </a:spcAft>
            </a:pPr>
            <a:r>
              <a:rPr lang="vi-VN" sz="2300" u="heavy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>
                      <a:lumMod val="60000"/>
                      <a:lumOff val="40000"/>
                    </a:schemeClr>
                  </a:solidFill>
                </a:uFill>
                <a:latin typeface="Constantia" pitchFamily="18" charset="0"/>
                <a:cs typeface="Times New Roman" pitchFamily="18" charset="0"/>
              </a:rPr>
              <a:t>Program</a:t>
            </a:r>
            <a:r>
              <a:rPr lang="sr-Latn-ME" sz="2300" u="heavy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>
                      <a:lumMod val="60000"/>
                      <a:lumOff val="40000"/>
                    </a:schemeClr>
                  </a:solidFill>
                </a:uFill>
                <a:latin typeface="Constantia" pitchFamily="18" charset="0"/>
                <a:cs typeface="Times New Roman" pitchFamily="18" charset="0"/>
              </a:rPr>
              <a:t>sk</a:t>
            </a:r>
            <a:r>
              <a:rPr lang="vi-VN" sz="2300" u="heavy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>
                      <a:lumMod val="60000"/>
                      <a:lumOff val="40000"/>
                    </a:schemeClr>
                  </a:solidFill>
                </a:uFill>
                <a:latin typeface="Constantia" pitchFamily="18" charset="0"/>
                <a:cs typeface="Times New Roman" pitchFamily="18" charset="0"/>
              </a:rPr>
              <a:t>i prevodioci</a:t>
            </a:r>
            <a:r>
              <a:rPr lang="vi-VN" sz="23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su programi koji program napisan na nekom višem programskom  jeziku (npr. jezik C), prevode na jezik razumljiv za računar.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Oni se dijele u dvije grupe:</a:t>
            </a:r>
          </a:p>
          <a:p>
            <a:pPr marL="360000" lvl="1" indent="288000" algn="just">
              <a:spcBef>
                <a:spcPts val="600"/>
              </a:spcBef>
              <a:spcAft>
                <a:spcPts val="0"/>
              </a:spcAft>
              <a:buBlip>
                <a:blip r:embed="rId2"/>
              </a:buBlip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ompajleri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marL="360000" lvl="1" indent="288000" algn="just">
              <a:spcBef>
                <a:spcPts val="0"/>
              </a:spcBef>
              <a:spcAft>
                <a:spcPts val="0"/>
              </a:spcAft>
            </a:pP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  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(prevode u cjelini program u obliku nekog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izvršnog fajla .EXE)</a:t>
            </a:r>
          </a:p>
          <a:p>
            <a:pPr marL="360000" lvl="1" indent="288000" algn="just">
              <a:spcBef>
                <a:spcPts val="600"/>
              </a:spcBef>
              <a:spcAft>
                <a:spcPts val="0"/>
              </a:spcAft>
              <a:buBlip>
                <a:blip r:embed="rId2"/>
              </a:buBlip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interpretatori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(prevode program dio po dio).</a:t>
            </a:r>
          </a:p>
        </p:txBody>
      </p:sp>
    </p:spTree>
    <p:extLst>
      <p:ext uri="{BB962C8B-B14F-4D97-AF65-F5344CB8AC3E}">
        <p14:creationId xmlns:p14="http://schemas.microsoft.com/office/powerpoint/2010/main" xmlns="" val="37994944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7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black">
          <a:xfrm>
            <a:off x="4786314" y="214296"/>
            <a:ext cx="392909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1000114"/>
            <a:ext cx="8715436" cy="36625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indent="457200" algn="just">
              <a:spcBef>
                <a:spcPts val="600"/>
              </a:spcBef>
              <a:spcAft>
                <a:spcPts val="0"/>
              </a:spcAft>
            </a:pPr>
            <a:r>
              <a:rPr lang="vi-VN" sz="2300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Aplikativni softver</a:t>
            </a:r>
            <a:r>
              <a:rPr lang="vi-VN" sz="23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je skup programa namijenjen krajnjim korisnicima računarskog sistema.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reira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se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i prilagođava za razne operativne sisteme.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indent="457200" algn="just">
              <a:spcBef>
                <a:spcPts val="600"/>
              </a:spcBef>
              <a:spcAft>
                <a:spcPts val="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A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p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likativnom softveru pripadaju:</a:t>
            </a:r>
          </a:p>
          <a:p>
            <a:pPr lvl="1" indent="457200" algn="just">
              <a:spcBef>
                <a:spcPts val="600"/>
              </a:spcBef>
              <a:spcAft>
                <a:spcPts val="0"/>
              </a:spcAft>
              <a:buBlip>
                <a:blip r:embed="rId2"/>
              </a:buBlip>
            </a:pPr>
            <a:r>
              <a:rPr lang="vi-VN" sz="2300" u="heavy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>
                      <a:lumMod val="60000"/>
                      <a:lumOff val="40000"/>
                    </a:schemeClr>
                  </a:solidFill>
                </a:uFill>
                <a:latin typeface="Constantia" pitchFamily="18" charset="0"/>
                <a:cs typeface="Times New Roman" pitchFamily="18" charset="0"/>
              </a:rPr>
              <a:t>gotovi programski paketi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za obradu teksta, za rad sa tabelama, za crtanje, rad sa bazama podataka, za obradu slike, za animaciju, za komponovanje i obradu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zvučnih zapisa, za različite proračune u nauci i tehnici, za igre itd.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lvl="1" algn="just">
              <a:spcBef>
                <a:spcPts val="0"/>
              </a:spcBef>
              <a:spcAft>
                <a:spcPts val="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Ovi programi su proizvod poznatih softverskih kuća širom planete, a mogu ih pisati i sami proizvođači računara;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black">
          <a:xfrm>
            <a:off x="4938714" y="214296"/>
            <a:ext cx="392909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Aplikativni  softver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94944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8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black">
          <a:xfrm>
            <a:off x="4786314" y="214296"/>
            <a:ext cx="392909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1000114"/>
            <a:ext cx="8715436" cy="230832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1" indent="457200" algn="just">
              <a:spcBef>
                <a:spcPts val="600"/>
              </a:spcBef>
              <a:spcAft>
                <a:spcPts val="0"/>
              </a:spcAft>
              <a:buBlip>
                <a:blip r:embed="rId2"/>
              </a:buBlip>
            </a:pPr>
            <a:r>
              <a:rPr lang="vi-VN" sz="2300" u="heavy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>
                      <a:lumMod val="60000"/>
                      <a:lumOff val="40000"/>
                    </a:schemeClr>
                  </a:solidFill>
                </a:uFill>
                <a:latin typeface="Constantia" pitchFamily="18" charset="0"/>
                <a:cs typeface="Times New Roman" pitchFamily="18" charset="0"/>
              </a:rPr>
              <a:t>programi koje piše programer</a:t>
            </a:r>
            <a:r>
              <a:rPr lang="vi-VN" sz="23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da bi se riješio određeni problem na računaru;</a:t>
            </a:r>
          </a:p>
          <a:p>
            <a:pPr lvl="1" indent="457200" algn="just">
              <a:spcBef>
                <a:spcPts val="1200"/>
              </a:spcBef>
              <a:spcAft>
                <a:spcPts val="0"/>
              </a:spcAft>
              <a:buBlip>
                <a:blip r:embed="rId2"/>
              </a:buBlip>
            </a:pPr>
            <a:r>
              <a:rPr lang="sr-Latn-ME" sz="2300" u="heavy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>
                      <a:lumMod val="60000"/>
                      <a:lumOff val="40000"/>
                    </a:schemeClr>
                  </a:solidFill>
                </a:uFill>
                <a:latin typeface="Constantia" pitchFamily="18" charset="0"/>
                <a:cs typeface="Times New Roman" pitchFamily="18" charset="0"/>
              </a:rPr>
              <a:t>v</a:t>
            </a:r>
            <a:r>
              <a:rPr lang="vi-VN" sz="2300" u="heavy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>
                      <a:lumMod val="60000"/>
                      <a:lumOff val="40000"/>
                    </a:schemeClr>
                  </a:solidFill>
                </a:uFill>
                <a:latin typeface="Constantia" pitchFamily="18" charset="0"/>
                <a:cs typeface="Times New Roman" pitchFamily="18" charset="0"/>
              </a:rPr>
              <a:t>irusi</a:t>
            </a:r>
            <a:r>
              <a:rPr lang="sr-Latn-ME" sz="2300" u="heavy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accent2">
                      <a:lumMod val="60000"/>
                      <a:lumOff val="40000"/>
                    </a:schemeClr>
                  </a:solidFill>
                </a:uFill>
                <a:latin typeface="Constantia" pitchFamily="18" charset="0"/>
                <a:cs typeface="Times New Roman" pitchFamily="18" charset="0"/>
              </a:rPr>
              <a:t> i druge vrste destruktivnih programa*</a:t>
            </a:r>
            <a:r>
              <a:rPr lang="vi-VN" sz="23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su programi koje pišu i namjerno šire razni antisocijalni i destruktivni korisnici, gotovo isključivo s namjerom da naprave što veću štetu, što većem broju korisnika.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4282" y="4141127"/>
            <a:ext cx="8715436" cy="43088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just">
              <a:spcBef>
                <a:spcPts val="1200"/>
              </a:spcBef>
              <a:spcAft>
                <a:spcPts val="0"/>
              </a:spcAft>
            </a:pPr>
            <a:r>
              <a:rPr lang="sr-Latn-ME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*   (v</a:t>
            </a:r>
            <a:r>
              <a:rPr lang="vi-VN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irus</a:t>
            </a:r>
            <a:r>
              <a:rPr lang="sr-Latn-ME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, worms, trojan, spyware, adware, backdoor, rootkit, malware) </a:t>
            </a:r>
            <a:r>
              <a:rPr lang="vi-VN" sz="2200" i="1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endParaRPr lang="sr-Latn-ME" sz="2200" i="1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94944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1660525" y="5417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dirty="0"/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87072" y="4876006"/>
            <a:ext cx="621432" cy="246956"/>
          </a:xfrm>
        </p:spPr>
        <p:txBody>
          <a:bodyPr/>
          <a:lstStyle/>
          <a:p>
            <a:pPr>
              <a:defRPr/>
            </a:pPr>
            <a:fld id="{7522E8FF-D5C6-4198-8996-035CB8842F75}" type="slidenum">
              <a:rPr lang="en-PH" sz="1050" smtClean="0"/>
              <a:pPr>
                <a:defRPr/>
              </a:pPr>
              <a:t>9</a:t>
            </a:fld>
            <a:endParaRPr lang="en-PH" sz="105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48" y="148814"/>
            <a:ext cx="3500462" cy="422672"/>
          </a:xfrm>
        </p:spPr>
        <p:txBody>
          <a:bodyPr/>
          <a:lstStyle/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2" name="AutoShape 5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7" descr="Rezultat slika za mobilni operativni sistem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black">
          <a:xfrm>
            <a:off x="4786314" y="214296"/>
            <a:ext cx="3929090" cy="422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Arial" charset="0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r>
              <a:rPr lang="sr-Latn-ME" sz="2400" noProof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 </a:t>
            </a:r>
            <a:endParaRPr lang="sv-SE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282" y="1461353"/>
            <a:ext cx="8715436" cy="253915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1" indent="457200" algn="just">
              <a:spcBef>
                <a:spcPts val="1200"/>
              </a:spcBef>
              <a:spcAft>
                <a:spcPts val="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Virus je mali program uskladišten na nekom memorijskom medijumu (disketa, CD, hard disk, fleš) samostalno, ili uključen u neki fajl. </a:t>
            </a:r>
            <a:endParaRPr lang="sr-Latn-ME" sz="2200" noProof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cs typeface="Times New Roman" pitchFamily="18" charset="0"/>
            </a:endParaRPr>
          </a:p>
          <a:p>
            <a:pPr lvl="1" indent="457200" algn="just">
              <a:spcBef>
                <a:spcPts val="600"/>
              </a:spcBef>
              <a:spcAft>
                <a:spcPts val="0"/>
              </a:spcAft>
            </a:pP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Kada se takav program ili fajl unese u memoriju, virus može neprimjetno da se priključi i drugim fajlovima ili programima u memoriji.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Virus može da se prenosi i sa računara na računar, putem računarske mreže ukoliko korisnik preuzme 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„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zaraženi</a:t>
            </a:r>
            <a:r>
              <a:rPr lang="sr-Latn-ME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”</a:t>
            </a:r>
            <a:r>
              <a:rPr lang="vi-VN" sz="2200" noProof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fajl. </a:t>
            </a:r>
          </a:p>
        </p:txBody>
      </p:sp>
    </p:spTree>
    <p:extLst>
      <p:ext uri="{BB962C8B-B14F-4D97-AF65-F5344CB8AC3E}">
        <p14:creationId xmlns:p14="http://schemas.microsoft.com/office/powerpoint/2010/main" xmlns="" val="37994944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Template 2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3_PowerPoint-Template-5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PH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PH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1B9AD9"/>
        </a:accent1>
        <a:accent2>
          <a:srgbClr val="1DB3AC"/>
        </a:accent2>
        <a:accent3>
          <a:srgbClr val="FFFFFF"/>
        </a:accent3>
        <a:accent4>
          <a:srgbClr val="174578"/>
        </a:accent4>
        <a:accent5>
          <a:srgbClr val="ABCAE9"/>
        </a:accent5>
        <a:accent6>
          <a:srgbClr val="19A29B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3366"/>
        </a:dk1>
        <a:lt1>
          <a:srgbClr val="FFFFFF"/>
        </a:lt1>
        <a:dk2>
          <a:srgbClr val="000000"/>
        </a:dk2>
        <a:lt2>
          <a:srgbClr val="C0C0C0"/>
        </a:lt2>
        <a:accent1>
          <a:srgbClr val="3556A7"/>
        </a:accent1>
        <a:accent2>
          <a:srgbClr val="C78DD7"/>
        </a:accent2>
        <a:accent3>
          <a:srgbClr val="FFFFFF"/>
        </a:accent3>
        <a:accent4>
          <a:srgbClr val="002A56"/>
        </a:accent4>
        <a:accent5>
          <a:srgbClr val="AEB4D0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399D72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ECCBC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4483</TotalTime>
  <Words>837</Words>
  <Application>Microsoft Office PowerPoint</Application>
  <PresentationFormat>On-screen Show (16:9)</PresentationFormat>
  <Paragraphs>95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PowerPoint Template 2</vt:lpstr>
      <vt:lpstr>Osnove   računarstva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Osnove računarstva</dc:title>
  <dc:creator>violeta</dc:creator>
  <cp:lastModifiedBy>Win 7</cp:lastModifiedBy>
  <cp:revision>465</cp:revision>
  <dcterms:created xsi:type="dcterms:W3CDTF">2018-09-05T06:31:17Z</dcterms:created>
  <dcterms:modified xsi:type="dcterms:W3CDTF">2019-05-28T21:14:43Z</dcterms:modified>
</cp:coreProperties>
</file>