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62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54D9FA-0D6E-4962-A112-91F38A0F328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70992A-0796-4542-A296-07B4FC5F6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8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992A-0796-4542-A296-07B4FC5F6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8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54D9FA-0D6E-4962-A112-91F38A0F328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70992A-0796-4542-A296-07B4FC5F6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6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470992A-0796-4542-A296-07B4FC5F6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0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54D9FA-0D6E-4962-A112-91F38A0F328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70992A-0796-4542-A296-07B4FC5F6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74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992A-0796-4542-A296-07B4FC5F6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01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992A-0796-4542-A296-07B4FC5F6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992A-0796-4542-A296-07B4FC5F6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4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992A-0796-4542-A296-07B4FC5F6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1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54D9FA-0D6E-4962-A112-91F38A0F328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70992A-0796-4542-A296-07B4FC5F6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D9FA-0D6E-4962-A112-91F38A0F328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992A-0796-4542-A296-07B4FC5F6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89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A54D9FA-0D6E-4962-A112-91F38A0F3286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470992A-0796-4542-A296-07B4FC5F68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1729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5400" dirty="0" smtClean="0"/>
              <a:t>Ograničene funkcije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6150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5400" dirty="0">
                <a:solidFill>
                  <a:prstClr val="white"/>
                </a:solidFill>
              </a:rPr>
              <a:t>Periodične funkcije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Clr>
                    <a:srgbClr val="903163"/>
                  </a:buClr>
                  <a:buNone/>
                </a:pPr>
                <a:r>
                  <a:rPr lang="sr-Latn-ME" sz="3200" b="1" dirty="0" smtClean="0">
                    <a:solidFill>
                      <a:srgbClr val="3D3D3D"/>
                    </a:solidFill>
                  </a:rPr>
                  <a:t>Primjer1: </a:t>
                </a:r>
                <a:r>
                  <a:rPr lang="sr-Latn-ME" sz="3200" dirty="0">
                    <a:solidFill>
                      <a:srgbClr val="3D3D3D"/>
                    </a:solidFill>
                  </a:rPr>
                  <a:t>Funkcije </a:t>
                </a:r>
                <a14:m>
                  <m:oMath xmlns:m="http://schemas.openxmlformats.org/officeDocument/2006/math"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sr-Latn-ME" sz="3200" dirty="0">
                    <a:solidFill>
                      <a:srgbClr val="3D3D3D"/>
                    </a:solidFill>
                  </a:rPr>
                  <a:t> i </a:t>
                </a:r>
                <a14:m>
                  <m:oMath xmlns:m="http://schemas.openxmlformats.org/officeDocument/2006/math"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r>
                  <a:rPr lang="sr-Latn-ME" sz="3200" dirty="0">
                    <a:solidFill>
                      <a:srgbClr val="3D3D3D"/>
                    </a:solidFill>
                  </a:rPr>
                  <a:t> su periodične, sa osnovnim periodom </a:t>
                </a:r>
                <a14:m>
                  <m:oMath xmlns:m="http://schemas.openxmlformats.org/officeDocument/2006/math"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sr-Latn-ME" sz="3200" dirty="0" smtClean="0">
                    <a:solidFill>
                      <a:srgbClr val="3D3D3D"/>
                    </a:solidFill>
                  </a:rPr>
                  <a:t>.</a:t>
                </a:r>
              </a:p>
              <a:p>
                <a:endParaRPr lang="sr-Latn-ME" sz="3200" dirty="0">
                  <a:solidFill>
                    <a:srgbClr val="3D3D3D"/>
                  </a:solidFill>
                </a:endParaRPr>
              </a:p>
              <a:p>
                <a:pPr marL="0" lvl="0" indent="0">
                  <a:buClr>
                    <a:srgbClr val="903163"/>
                  </a:buClr>
                  <a:buNone/>
                </a:pPr>
                <a:r>
                  <a:rPr lang="sr-Latn-ME" sz="3200" b="1" dirty="0" smtClean="0">
                    <a:solidFill>
                      <a:srgbClr val="3D3D3D"/>
                    </a:solidFill>
                  </a:rPr>
                  <a:t>Primjer2: </a:t>
                </a:r>
                <a:r>
                  <a:rPr lang="sr-Latn-ME" sz="3200" dirty="0">
                    <a:solidFill>
                      <a:srgbClr val="3D3D3D"/>
                    </a:solidFill>
                  </a:rPr>
                  <a:t>Funkcije </a:t>
                </a:r>
                <a14:m>
                  <m:oMath xmlns:m="http://schemas.openxmlformats.org/officeDocument/2006/math"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dirty="0" smtClean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Latn-ME" sz="3200" dirty="0">
                    <a:solidFill>
                      <a:srgbClr val="3D3D3D"/>
                    </a:solidFill>
                  </a:rPr>
                  <a:t> i </a:t>
                </a:r>
                <a14:m>
                  <m:oMath xmlns:m="http://schemas.openxmlformats.org/officeDocument/2006/math"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𝑐𝑡𝑔𝑥</m:t>
                    </m:r>
                  </m:oMath>
                </a14:m>
                <a:r>
                  <a:rPr lang="sr-Latn-ME" sz="3200" dirty="0">
                    <a:solidFill>
                      <a:srgbClr val="3D3D3D"/>
                    </a:solidFill>
                  </a:rPr>
                  <a:t> su periodične, sa osnovnim periodom </a:t>
                </a:r>
                <a14:m>
                  <m:oMath xmlns:m="http://schemas.openxmlformats.org/officeDocument/2006/math"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>
                        <a:solidFill>
                          <a:srgbClr val="3D3D3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sr-Latn-ME" sz="3200" dirty="0">
                    <a:solidFill>
                      <a:srgbClr val="3D3D3D"/>
                    </a:solidFill>
                  </a:rPr>
                  <a:t>.</a:t>
                </a:r>
                <a:endParaRPr lang="en-US" sz="3200" dirty="0">
                  <a:solidFill>
                    <a:srgbClr val="3D3D3D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990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96994" y="818865"/>
                <a:ext cx="952737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sr-Latn-ME" sz="3200" dirty="0" smtClean="0"/>
                  <a:t>Za funkciju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 smtClean="0"/>
                  <a:t> definisanu na skupu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 kažemo da je </a:t>
                </a:r>
                <a:r>
                  <a:rPr lang="sr-Latn-ME" sz="3200" b="1" i="1" dirty="0" smtClean="0"/>
                  <a:t>ograničena sa donje strane </a:t>
                </a:r>
                <a:r>
                  <a:rPr lang="sr-Latn-ME" sz="3200" dirty="0" smtClean="0"/>
                  <a:t>na skupu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ME" sz="3200" dirty="0" smtClean="0"/>
                  <a:t>ako :</a:t>
                </a:r>
              </a:p>
              <a:p>
                <a:r>
                  <a:rPr lang="sr-Latn-ME" sz="3200" dirty="0" smtClean="0">
                    <a:ea typeface="Cambria Math" panose="02040503050406030204" pitchFamily="18" charset="0"/>
                  </a:rPr>
                  <a:t>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∃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d>
                    <m:d>
                      <m:dPr>
                        <m:ctrlPr>
                          <a:rPr lang="en-US" sz="32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sr-Latn-ME" sz="3200" dirty="0" smtClean="0"/>
                  <a:t> .</a:t>
                </a:r>
                <a:endParaRPr lang="en-US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994" y="818865"/>
                <a:ext cx="9527376" cy="1569660"/>
              </a:xfrm>
              <a:prstGeom prst="rect">
                <a:avLst/>
              </a:prstGeom>
              <a:blipFill rotWithShape="0">
                <a:blip r:embed="rId2"/>
                <a:stretch>
                  <a:fillRect l="-1408" t="-5039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96995" y="2654741"/>
                <a:ext cx="952737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sr-Latn-ME" sz="3200" dirty="0" smtClean="0"/>
                  <a:t>Za funkciju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 smtClean="0"/>
                  <a:t> definisanu na skupu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 kažemo da je </a:t>
                </a:r>
                <a:r>
                  <a:rPr lang="sr-Latn-ME" sz="3200" b="1" i="1" dirty="0" smtClean="0"/>
                  <a:t>ograničena sa gornje strane </a:t>
                </a:r>
                <a:r>
                  <a:rPr lang="sr-Latn-ME" sz="3200" dirty="0" smtClean="0"/>
                  <a:t>na skupu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ME" sz="3200" dirty="0" smtClean="0"/>
                  <a:t>ako :</a:t>
                </a:r>
              </a:p>
              <a:p>
                <a:r>
                  <a:rPr lang="sr-Latn-ME" sz="3200" dirty="0" smtClean="0">
                    <a:ea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∃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d>
                    <m:d>
                      <m:dPr>
                        <m:ctrlPr>
                          <a:rPr lang="en-US" sz="32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)≤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sr-Latn-ME" sz="3200" dirty="0" smtClean="0"/>
                  <a:t> .</a:t>
                </a:r>
                <a:endParaRPr lang="en-US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995" y="2654741"/>
                <a:ext cx="9527376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1408" t="-5039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96993" y="4367283"/>
                <a:ext cx="9527377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sr-Latn-ME" sz="3200" dirty="0" smtClean="0"/>
                  <a:t>Za funkciju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 smtClean="0"/>
                  <a:t> definisanu na skupu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 kažemo da je </a:t>
                </a:r>
                <a:r>
                  <a:rPr lang="sr-Latn-ME" sz="3200" b="1" i="1" dirty="0" smtClean="0"/>
                  <a:t>ograničena</a:t>
                </a:r>
                <a:r>
                  <a:rPr lang="sr-Latn-ME" sz="3200" dirty="0" smtClean="0"/>
                  <a:t> na skupu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ME" sz="3200" dirty="0" smtClean="0"/>
                  <a:t>ako :</a:t>
                </a:r>
              </a:p>
              <a:p>
                <a:r>
                  <a:rPr lang="sr-Latn-ME" sz="3200" dirty="0" smtClean="0">
                    <a:ea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∃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d>
                    <m:d>
                      <m:dPr>
                        <m:ctrlPr>
                          <a:rPr lang="en-US" sz="32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)≤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sr-Latn-ME" sz="3200" dirty="0" smtClean="0"/>
                  <a:t> .</a:t>
                </a:r>
                <a:endParaRPr lang="en-US" sz="3200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993" y="4367283"/>
                <a:ext cx="9527377" cy="2062103"/>
              </a:xfrm>
              <a:prstGeom prst="rect">
                <a:avLst/>
              </a:prstGeom>
              <a:blipFill rotWithShape="0">
                <a:blip r:embed="rId4"/>
                <a:stretch>
                  <a:fillRect l="-1408" t="-38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01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2137" y="627797"/>
                <a:ext cx="11436824" cy="5573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3200" b="1" dirty="0" smtClean="0"/>
                  <a:t>Primjer 1. </a:t>
                </a:r>
                <a:r>
                  <a:rPr lang="sr-Latn-ME" sz="3200" dirty="0" smtClean="0"/>
                  <a:t>Funkcija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sr-Latn-ME" sz="3200" dirty="0" smtClean="0"/>
                  <a:t>ograničena je sa donje strane na čitavoj svojoj oblasti definisanosti.</a:t>
                </a:r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  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≥−1</m:t>
                    </m:r>
                  </m:oMath>
                </a14:m>
                <a:r>
                  <a:rPr lang="sr-Latn-ME" sz="3200" dirty="0" smtClean="0"/>
                  <a:t>.</a:t>
                </a:r>
              </a:p>
              <a:p>
                <a:endParaRPr lang="sr-Latn-ME" sz="3200" dirty="0" smtClean="0"/>
              </a:p>
              <a:p>
                <a:r>
                  <a:rPr lang="sr-Latn-ME" sz="3200" b="1" dirty="0" smtClean="0"/>
                  <a:t>Primjer 2. </a:t>
                </a:r>
                <a:r>
                  <a:rPr lang="sr-Latn-ME" sz="3200" dirty="0" smtClean="0"/>
                  <a:t>Funkcija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9−</m:t>
                        </m:r>
                        <m:sSup>
                          <m:sSup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sr-Latn-ME" sz="3200" dirty="0" smtClean="0"/>
                  <a:t> je ograničena sa gornje strane na čitavoj svojoj oblasti definisanosti (koja je oblast definisanosti?)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r>
                  <a:rPr lang="sr-Latn-ME" sz="3200" dirty="0" smtClean="0"/>
                  <a:t> .</a:t>
                </a:r>
              </a:p>
              <a:p>
                <a:endParaRPr lang="sr-Latn-ME" sz="3200" dirty="0" smtClean="0"/>
              </a:p>
              <a:p>
                <a:r>
                  <a:rPr lang="sr-Latn-ME" sz="3200" b="1" dirty="0" smtClean="0"/>
                  <a:t>Primjer 3. </a:t>
                </a:r>
                <a:r>
                  <a:rPr lang="sr-Latn-ME" sz="3200" dirty="0" smtClean="0"/>
                  <a:t>Funkcija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sr-Latn-ME" sz="3200" dirty="0" smtClean="0"/>
                  <a:t> je ograničena na čitavoj svojoj oblasti definisanosti, jer je: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32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sr-Latn-ME" sz="3200" dirty="0" smtClean="0"/>
                  <a:t>.</a:t>
                </a:r>
                <a:endParaRPr lang="en-US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37" y="627797"/>
                <a:ext cx="11436824" cy="5573577"/>
              </a:xfrm>
              <a:prstGeom prst="rect">
                <a:avLst/>
              </a:prstGeom>
              <a:blipFill rotWithShape="0">
                <a:blip r:embed="rId2"/>
                <a:stretch>
                  <a:fillRect l="-1386" t="-1422" r="-800" b="-2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43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5400" dirty="0" smtClean="0"/>
              <a:t>Parnost   funkcije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36798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91319" y="497199"/>
                <a:ext cx="11245756" cy="6986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r-Latn-ME" sz="3200" dirty="0" smtClean="0"/>
                  <a:t>Pretpostavimo da je skup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⊂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sr-Latn-ME" sz="3200" dirty="0" smtClean="0"/>
                  <a:t>, koji predstavlja oblast definisanosti funkcije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3200" dirty="0" smtClean="0"/>
                  <a:t>, simetričan u odnosu na koordinatni početak, tj. za svako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 važi da je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.</a:t>
                </a:r>
              </a:p>
              <a:p>
                <a:endParaRPr lang="sr-Latn-ME" sz="3200" dirty="0"/>
              </a:p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sr-Latn-ME" sz="3200" dirty="0" smtClean="0"/>
                  <a:t>Za funkciju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3200" dirty="0" smtClean="0"/>
                  <a:t> kažemo da je </a:t>
                </a:r>
                <a:r>
                  <a:rPr lang="sr-Latn-ME" sz="3200" b="1" i="1" dirty="0" smtClean="0"/>
                  <a:t>parna</a:t>
                </a:r>
                <a:r>
                  <a:rPr lang="sr-Latn-ME" sz="3200" dirty="0" smtClean="0"/>
                  <a:t>, ako za svako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  važi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3200" dirty="0" smtClean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sr-Latn-ME" sz="3200" dirty="0"/>
              </a:p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sr-Latn-ME" sz="3200" dirty="0" smtClean="0"/>
                  <a:t>Za funkciju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3200" dirty="0" smtClean="0"/>
                  <a:t> kažemo da je </a:t>
                </a:r>
                <a:r>
                  <a:rPr lang="sr-Latn-ME" sz="3200" b="1" i="1" dirty="0" smtClean="0"/>
                  <a:t>neparna</a:t>
                </a:r>
                <a:r>
                  <a:rPr lang="sr-Latn-ME" sz="3200" dirty="0" smtClean="0"/>
                  <a:t>, ako za svako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  važi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3200" dirty="0" smtClean="0"/>
                  <a:t>.</a:t>
                </a:r>
              </a:p>
              <a:p>
                <a:endParaRPr lang="sr-Latn-ME" sz="3200" dirty="0" smtClean="0"/>
              </a:p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sr-Latn-ME" sz="3200" dirty="0" smtClean="0"/>
                  <a:t>Možemo uočiti da je grafik parne funkcije simetričan u odnosu na Oy osu, a grafik neparne funkcije je </a:t>
                </a:r>
                <a:r>
                  <a:rPr lang="sr-Latn-ME" sz="3200" dirty="0"/>
                  <a:t>s</a:t>
                </a:r>
                <a:r>
                  <a:rPr lang="sr-Latn-ME" sz="3200" dirty="0" smtClean="0"/>
                  <a:t>imetričan u odnosu na koordinatni početak.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19" y="497199"/>
                <a:ext cx="11245756" cy="6986528"/>
              </a:xfrm>
              <a:prstGeom prst="rect">
                <a:avLst/>
              </a:prstGeom>
              <a:blipFill rotWithShape="0">
                <a:blip r:embed="rId2"/>
                <a:stretch>
                  <a:fillRect l="-1247" t="-11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376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18866" y="928048"/>
                <a:ext cx="10495128" cy="2124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3200" b="1" i="1" dirty="0" smtClean="0"/>
                  <a:t>Primjer</a:t>
                </a:r>
                <a:r>
                  <a:rPr lang="sr-Latn-ME" sz="3200" dirty="0" smtClean="0"/>
                  <a:t>. Ispitati parnost funkcija: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,         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r-Latn-ME" sz="3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3−</m:t>
                          </m:r>
                          <m:sSup>
                            <m:sSupPr>
                              <m:ctrlPr>
                                <a:rPr lang="sr-Latn-ME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sr-Latn-ME" sz="3200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,     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866" y="928048"/>
                <a:ext cx="10495128" cy="2124108"/>
              </a:xfrm>
              <a:prstGeom prst="rect">
                <a:avLst/>
              </a:prstGeom>
              <a:blipFill rotWithShape="0">
                <a:blip r:embed="rId2"/>
                <a:stretch>
                  <a:fillRect l="-1452" t="-3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37230" y="3275463"/>
                <a:ext cx="836479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a)</a:t>
                </a:r>
                <a:r>
                  <a:rPr lang="sr-Latn-ME" sz="3200" dirty="0" smtClean="0"/>
                  <a:t>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3200" dirty="0" smtClean="0"/>
                  <a:t>	- parna  funkcija</a:t>
                </a:r>
                <a:endParaRPr lang="en-US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230" y="3275463"/>
                <a:ext cx="8364790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1822" t="-13542" r="-1166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689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3752" y="627797"/>
                <a:ext cx="10857331" cy="14773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sr-Latn-ME" sz="3200" b="0" dirty="0" smtClean="0"/>
                  <a:t>b)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>   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>   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𝑐𝑜𝑠𝑥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ME" sz="3200" dirty="0" smtClean="0"/>
                  <a:t>- funkcija je parna</a:t>
                </a:r>
                <a:endParaRPr lang="en-US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52" y="627797"/>
                <a:ext cx="10857331" cy="1477328"/>
              </a:xfrm>
              <a:prstGeom prst="rect">
                <a:avLst/>
              </a:prstGeom>
              <a:blipFill rotWithShape="0">
                <a:blip r:embed="rId2"/>
                <a:stretch>
                  <a:fillRect l="-2302" t="-8678" b="-15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13752" y="2690056"/>
                <a:ext cx="11335351" cy="17100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342900" indent="-342900">
                  <a:buAutoNum type="alphaLcParenR" startAt="3"/>
                </a:pPr>
                <a:r>
                  <a:rPr lang="sr-Latn-ME" sz="3200" b="0" dirty="0" smtClean="0"/>
                  <a:t>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3−</m:t>
                        </m:r>
                        <m:sSup>
                          <m:sSup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sr-Latn-ME" sz="3200" b="0" dirty="0" smtClean="0"/>
                  <a:t>   </a:t>
                </a:r>
              </a:p>
              <a:p>
                <a:r>
                  <a:rPr lang="sr-Latn-ME" sz="3200" b="0" dirty="0" smtClean="0"/>
                  <a:t>   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3−</m:t>
                        </m:r>
                        <m:sSup>
                          <m:sSupPr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sr-Latn-ME" sz="32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3−</m:t>
                        </m:r>
                        <m:sSup>
                          <m:sSupPr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r-Latn-ME" sz="3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3−</m:t>
                        </m:r>
                        <m:sSup>
                          <m:sSupPr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ME" sz="3200" dirty="0" smtClean="0"/>
                  <a:t>- funkcija je parna</a:t>
                </a:r>
                <a:endParaRPr lang="en-US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52" y="2690056"/>
                <a:ext cx="11335351" cy="1710020"/>
              </a:xfrm>
              <a:prstGeom prst="rect">
                <a:avLst/>
              </a:prstGeom>
              <a:blipFill rotWithShape="0">
                <a:blip r:embed="rId3"/>
                <a:stretch>
                  <a:fillRect l="-2098" t="-2135" b="-12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99555" y="4955832"/>
                <a:ext cx="10327836" cy="14773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sr-Latn-ME" sz="3200" dirty="0" smtClean="0"/>
                  <a:t>d</a:t>
                </a:r>
                <a:r>
                  <a:rPr lang="sr-Latn-ME" sz="3200" b="0" dirty="0" smtClean="0"/>
                  <a:t>)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>   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>   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3200" dirty="0" smtClean="0"/>
                  <a:t>   - funkcija je neparna</a:t>
                </a:r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555" y="4955832"/>
                <a:ext cx="10327836" cy="1477328"/>
              </a:xfrm>
              <a:prstGeom prst="rect">
                <a:avLst/>
              </a:prstGeom>
              <a:blipFill rotWithShape="0">
                <a:blip r:embed="rId4"/>
                <a:stretch>
                  <a:fillRect l="-2420" t="-8678" b="-15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915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66548" y="3377360"/>
                <a:ext cx="9196318" cy="20940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sr-Latn-ME" sz="3200" dirty="0" smtClean="0"/>
                  <a:t>f</a:t>
                </a:r>
                <a:r>
                  <a:rPr lang="sr-Latn-ME" sz="3200" b="0" dirty="0" smtClean="0"/>
                  <a:t>)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>   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>   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3200" dirty="0" smtClean="0"/>
                  <a:t>    - funkcija je neparna</a:t>
                </a:r>
                <a:endParaRPr lang="en-US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48" y="3377360"/>
                <a:ext cx="9196318" cy="2094035"/>
              </a:xfrm>
              <a:prstGeom prst="rect">
                <a:avLst/>
              </a:prstGeom>
              <a:blipFill rotWithShape="0">
                <a:blip r:embed="rId2"/>
                <a:stretch>
                  <a:fillRect l="-2719" t="-1453" r="-199" b="-5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6548" y="1296538"/>
                <a:ext cx="10342729" cy="14773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sr-Latn-ME" sz="3200" dirty="0" smtClean="0"/>
                  <a:t>e</a:t>
                </a:r>
                <a:r>
                  <a:rPr lang="sr-Latn-ME" sz="3200" b="0" dirty="0" smtClean="0"/>
                  <a:t>)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>   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endParaRPr lang="sr-Latn-ME" sz="3200" b="0" dirty="0" smtClean="0"/>
              </a:p>
              <a:p>
                <a:r>
                  <a:rPr lang="sr-Latn-ME" sz="3200" b="0" dirty="0" smtClean="0"/>
                  <a:t>   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3200" b="0" i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sr-Latn-ME" sz="3200" dirty="0" smtClean="0"/>
                  <a:t> - funkcija je neparna</a:t>
                </a:r>
                <a:endParaRPr lang="en-US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48" y="1296538"/>
                <a:ext cx="10342729" cy="1477328"/>
              </a:xfrm>
              <a:prstGeom prst="rect">
                <a:avLst/>
              </a:prstGeom>
              <a:blipFill rotWithShape="0">
                <a:blip r:embed="rId3"/>
                <a:stretch>
                  <a:fillRect l="-2417" t="-8678" r="-2417" b="-15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209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5400" dirty="0" smtClean="0"/>
              <a:t>Periodične funkcije</a:t>
            </a:r>
            <a:endParaRPr lang="en-US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sr-Latn-ME" sz="3200" dirty="0" smtClean="0"/>
                  <a:t>Za funkciju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sz="3200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sr-Latn-ME" sz="32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 smtClean="0"/>
                  <a:t>, definisanu na skupu X, kažemo da je periodična, ako postoji broj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sr-Latn-ME" sz="3200" dirty="0" smtClean="0"/>
                  <a:t> takav da je za svako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 broj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sr-Latn-ME" sz="3200" dirty="0" smtClean="0"/>
                  <a:t> i da važi jednakost 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sz="3200" dirty="0" smtClean="0"/>
                  <a:t>. Broj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sr-Latn-ME" sz="3200" dirty="0" smtClean="0"/>
                  <a:t> nazivamo periodom funkcije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r-Latn-ME" sz="3200" dirty="0" smtClean="0"/>
                  <a:t>.</a:t>
                </a:r>
              </a:p>
              <a:p>
                <a:r>
                  <a:rPr lang="sr-Latn-ME" sz="3200" dirty="0" smtClean="0"/>
                  <a:t>Ako je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sr-Latn-ME" sz="3200" dirty="0" smtClean="0"/>
                  <a:t> period funkcije, tada je i </a:t>
                </a:r>
                <a14:m>
                  <m:oMath xmlns:m="http://schemas.openxmlformats.org/officeDocument/2006/math">
                    <m:r>
                      <a:rPr lang="sr-Latn-ME" sz="3200" i="1" dirty="0" smtClean="0">
                        <a:latin typeface="Cambria Math" panose="02040503050406030204" pitchFamily="18" charset="0"/>
                      </a:rPr>
                      <m:t>𝑛𝑇</m:t>
                    </m:r>
                    <m:r>
                      <a:rPr lang="sr-Latn-ME" sz="32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sz="32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sr-Latn-ME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sr-Latn-ME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sr-Latn-ME" sz="3200" dirty="0" smtClean="0"/>
                  <a:t>, takođe period.</a:t>
                </a:r>
              </a:p>
              <a:p>
                <a:r>
                  <a:rPr lang="sr-Latn-ME" sz="3200" dirty="0" smtClean="0"/>
                  <a:t>Najmanji pozitivni period funkcije je </a:t>
                </a:r>
                <a:r>
                  <a:rPr lang="sr-Latn-ME" sz="3200" b="1" dirty="0" smtClean="0"/>
                  <a:t>osnovni period </a:t>
                </a:r>
                <a:r>
                  <a:rPr lang="sr-Latn-ME" sz="3200" dirty="0" smtClean="0"/>
                  <a:t>.</a:t>
                </a:r>
              </a:p>
              <a:p>
                <a:pPr marL="0" indent="0">
                  <a:buNone/>
                </a:pPr>
                <a:endParaRPr lang="sr-Latn-ME" sz="32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39" t="-6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646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98</TotalTime>
  <Words>782</Words>
  <Application>Microsoft Office PowerPoint</Application>
  <PresentationFormat>Custom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Dividend</vt:lpstr>
      <vt:lpstr>Ograničene funkcije</vt:lpstr>
      <vt:lpstr>PowerPoint Presentation</vt:lpstr>
      <vt:lpstr>PowerPoint Presentation</vt:lpstr>
      <vt:lpstr>Parnost   funkcije</vt:lpstr>
      <vt:lpstr>PowerPoint Presentation</vt:lpstr>
      <vt:lpstr>PowerPoint Presentation</vt:lpstr>
      <vt:lpstr>PowerPoint Presentation</vt:lpstr>
      <vt:lpstr>PowerPoint Presentation</vt:lpstr>
      <vt:lpstr>Periodične funkcije</vt:lpstr>
      <vt:lpstr>Periodične funkcije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Ograničenost funkcije</dc:title>
  <dc:creator>Jelena Šćekić</dc:creator>
  <cp:lastModifiedBy>SVETLANA</cp:lastModifiedBy>
  <cp:revision>20</cp:revision>
  <dcterms:created xsi:type="dcterms:W3CDTF">2018-09-27T09:39:45Z</dcterms:created>
  <dcterms:modified xsi:type="dcterms:W3CDTF">2020-10-13T15:32:39Z</dcterms:modified>
</cp:coreProperties>
</file>