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64" r:id="rId2"/>
    <p:sldId id="281" r:id="rId3"/>
    <p:sldId id="265" r:id="rId4"/>
    <p:sldId id="271" r:id="rId5"/>
    <p:sldId id="272" r:id="rId6"/>
    <p:sldId id="273" r:id="rId7"/>
    <p:sldId id="274" r:id="rId8"/>
    <p:sldId id="278" r:id="rId9"/>
    <p:sldId id="275" r:id="rId10"/>
    <p:sldId id="276" r:id="rId11"/>
    <p:sldId id="277" r:id="rId12"/>
    <p:sldId id="279" r:id="rId13"/>
    <p:sldId id="280" r:id="rId14"/>
    <p:sldId id="28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380999"/>
          </a:xfrm>
        </p:spPr>
        <p:txBody>
          <a:bodyPr>
            <a:normAutofit fontScale="90000"/>
          </a:bodyPr>
          <a:lstStyle/>
          <a:p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pic>
        <p:nvPicPr>
          <p:cNvPr id="5" name="Picture 4" descr="Vasko Popa: „Spisak“ | Picasso dove, Picasso art, Picasso draw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600"/>
            <a:ext cx="65531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Vasko Popa | Knjige autora: Vasko Pop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371600"/>
            <a:ext cx="289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185791"/>
            <a:ext cx="41148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Obično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Osam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nogu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Između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vilica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Čovek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mu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nastanio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svoje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četiri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sveta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Tada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gubicu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raskrvavio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Hteo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pregrize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stabljiku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kukuruza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Davno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bilo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očima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lepim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mu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zatvorila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krug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drum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kraja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celu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zemlju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treba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sobom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vući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4" descr="Kako nacrtati kon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457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eksandar Orlovski - Seljak na teretnim koli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6324600" cy="330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3810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Konj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gonjen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bičem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juri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putem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osam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nogu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ima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". </a:t>
            </a:r>
            <a:r>
              <a:rPr lang="en-US" sz="2000" dirty="0" smtClean="0">
                <a:latin typeface="Comic Sans MS" pitchFamily="66" charset="0"/>
              </a:rPr>
              <a:t>On u </a:t>
            </a:r>
            <a:r>
              <a:rPr lang="en-US" sz="2000" dirty="0" err="1" smtClean="0">
                <a:latin typeface="Comic Sans MS" pitchFamily="66" charset="0"/>
              </a:rPr>
              <a:t>kasu</a:t>
            </a:r>
            <a:r>
              <a:rPr lang="en-US" sz="2000" dirty="0" smtClean="0">
                <a:latin typeface="Comic Sans MS" pitchFamily="66" charset="0"/>
              </a:rPr>
              <a:t>, u </a:t>
            </a:r>
            <a:r>
              <a:rPr lang="en-US" sz="2000" dirty="0" err="1" smtClean="0">
                <a:latin typeface="Comic Sans MS" pitchFamily="66" charset="0"/>
              </a:rPr>
              <a:t>trku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vuče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svoj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teret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prisilom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čovjeka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jer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iz</a:t>
            </a:r>
            <a:r>
              <a:rPr lang="sr-Latn-CS" sz="2000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eđu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vilica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čovek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mu se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nastanio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". </a:t>
            </a:r>
            <a:r>
              <a:rPr lang="en-US" sz="2000" dirty="0" smtClean="0">
                <a:latin typeface="Comic Sans MS" pitchFamily="66" charset="0"/>
              </a:rPr>
              <a:t>I </a:t>
            </a:r>
            <a:r>
              <a:rPr lang="en-US" sz="2000" dirty="0" err="1" smtClean="0">
                <a:latin typeface="Comic Sans MS" pitchFamily="66" charset="0"/>
              </a:rPr>
              <a:t>upravo</a:t>
            </a:r>
            <a:r>
              <a:rPr lang="en-US" sz="2000" dirty="0" smtClean="0">
                <a:latin typeface="Comic Sans MS" pitchFamily="66" charset="0"/>
              </a:rPr>
              <a:t> time </a:t>
            </a:r>
            <a:r>
              <a:rPr lang="en-US" sz="2000" dirty="0" err="1" smtClean="0">
                <a:latin typeface="Comic Sans MS" pitchFamily="66" charset="0"/>
              </a:rPr>
              <a:t>čovjek</a:t>
            </a:r>
            <a:r>
              <a:rPr lang="en-US" sz="2000" dirty="0" smtClean="0">
                <a:latin typeface="Comic Sans MS" pitchFamily="66" charset="0"/>
              </a:rPr>
              <a:t> je </a:t>
            </a:r>
            <a:r>
              <a:rPr lang="en-US" sz="2000" dirty="0" err="1" smtClean="0">
                <a:latin typeface="Comic Sans MS" pitchFamily="66" charset="0"/>
              </a:rPr>
              <a:t>narušio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prirodno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stanje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slobodu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konja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njegovu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sreću</a:t>
            </a:r>
            <a:r>
              <a:rPr lang="en-US" sz="2000" dirty="0" smtClean="0">
                <a:latin typeface="Comic Sans MS" pitchFamily="66" charset="0"/>
              </a:rPr>
              <a:t>.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err="1" smtClean="0">
                <a:latin typeface="Comic Sans MS" pitchFamily="66" charset="0"/>
              </a:rPr>
              <a:t>Nekada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davno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konj</a:t>
            </a:r>
            <a:r>
              <a:rPr lang="en-US" sz="2000" dirty="0" smtClean="0">
                <a:latin typeface="Comic Sans MS" pitchFamily="66" charset="0"/>
              </a:rPr>
              <a:t> je </a:t>
            </a:r>
            <a:r>
              <a:rPr lang="en-US" sz="2000" dirty="0" err="1" smtClean="0">
                <a:latin typeface="Comic Sans MS" pitchFamily="66" charset="0"/>
              </a:rPr>
              <a:t>pokušao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pobuni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protiv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ljudske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prisile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hteo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je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pregrize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tu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stabljiku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kukuruza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".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Njegova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pobuna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završila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porazom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81000" y="140926"/>
            <a:ext cx="8382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Doživio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svoju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pobunu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grubo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iskustvo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gubicu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raskrvavio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Zbog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mu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desilo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ostala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mu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samo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očima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lepim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Poraz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završava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apatičnošću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mora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vuče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teret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postojanja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Poslednji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stihovi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pjesme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ukazuju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bezizlaznost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Sizifovu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istrajnost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drum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kraja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celu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zemlju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treba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sobom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vući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Naslućuje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pomirljivost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života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pod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teretom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ropstvu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mu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predstoji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Dužnost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postaje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njegova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nepromjenjiva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Konj -- Mali Oglasi # Goglasi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5562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353017"/>
            <a:ext cx="8458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Tragičnost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u tome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njega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traži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više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nego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može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osam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nogu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kreće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drumom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bez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kraja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sobom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vuče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cijelu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zemlju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Pjesma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asocira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bezizlaznost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ovde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naznačena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ukazuje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nemogućnost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ostvarivanja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životu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Tako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istoimenoj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pjesmi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Vaska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Pope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postaje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simbol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patnju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sizifovsko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ovom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svijetu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Život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doživljava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ograničenost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nekim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nečim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ugrožava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sreću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spokojstvo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čovjeka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Kroz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Vasko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slika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sudbinu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živih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bića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Zemlji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jegova prva pesma posvećena je gimnazijskoj ljubavi: Bio je u logoru, a  zatim prevođen na 50 svetskih jezika - Telegraf.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49492"/>
            <a:ext cx="533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cs typeface="Arial" pitchFamily="34" charset="0"/>
              </a:rPr>
              <a:t>Domaći </a:t>
            </a:r>
            <a:r>
              <a:rPr lang="sr-Latn-CS" sz="2800" dirty="0" smtClean="0">
                <a:cs typeface="Arial" pitchFamily="34" charset="0"/>
              </a:rPr>
              <a:t>zadatak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Odgovori na pitanja: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000" dirty="0" smtClean="0">
                <a:cs typeface="Arial" pitchFamily="34" charset="0"/>
              </a:rPr>
              <a:t>Kako si doživio/doživjela pjesmu ,,Patka’’?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000" dirty="0" smtClean="0">
                <a:cs typeface="Arial" pitchFamily="34" charset="0"/>
              </a:rPr>
              <a:t>Zašto je čovjek sličan patki i nevičan životu na zemlji?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000" dirty="0" smtClean="0">
                <a:cs typeface="Arial" pitchFamily="34" charset="0"/>
              </a:rPr>
              <a:t>Protumači šta simbolizuje krug kojim se opisuje konjska tuga. Ima li izlaza iz kruga?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000" dirty="0" smtClean="0">
                <a:cs typeface="Arial" pitchFamily="34" charset="0"/>
              </a:rPr>
              <a:t>Šta je zajedničko sudbini konja i čovjeka?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000" dirty="0" smtClean="0">
                <a:cs typeface="Arial" pitchFamily="34" charset="0"/>
              </a:rPr>
              <a:t>Iz ciklusa ,,Spisak’’ odaberi pjesmu koja ti se najviše dopada. Na njenom primjeru objasni na koji način pjesnik spaja nespojivo, obične stvari sa mislima o najvišem smislu.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sr-Latn-CS" sz="2000" dirty="0" smtClean="0">
              <a:cs typeface="Arial" pitchFamily="34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0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90600"/>
            <a:ext cx="327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Vasko Popa - Kora prepričano lektira | Lektire.m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5867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pic>
        <p:nvPicPr>
          <p:cNvPr id="9" name="Picture 8" descr="Vasko Popa: „Spisak“ | Picasso dove, Picasso art, Picasso draw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600"/>
            <a:ext cx="8762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52800" y="1037442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Vasko Popa (1922-</a:t>
            </a:r>
            <a:r>
              <a:rPr lang="en-US" sz="2400" dirty="0" smtClean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1991</a:t>
            </a:r>
            <a:r>
              <a:rPr lang="sr-Latn-CS" sz="2400" dirty="0" smtClean="0">
                <a:latin typeface="Trebuchet MS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2" descr="http://www.znanje.org/lektire/i29/09iv01/09iv0116lekt/vasko-popa--1493--t-600x600-r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743200" cy="351948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200400" y="1606796"/>
            <a:ext cx="5562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je učinio oštar zaokret u savremenoj srpskoj poeziji ranih pedesetih godina. To se dogodilo 1953. godine kada se pojavila Popina zbirka pjesama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Kora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pjesnička knjiga neobične sintakse, sadržine i forme.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000" dirty="0" smtClean="0"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3808753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Vasko Popa je vrlo plodan pjesnik- objavio je osam knjiga pjesama: Kora (1953), Nepočin-polje (1956), Sporedno nebo (1968), Uspravna zemlja(1972), Kuća na sred druma (1975), Živo meso (1975), Vučja so (1975), Rez (1981). Objavio je tri antologije: Od zlata jabuka-antologija narodnih umotvorina, Urnebesnik- antologija poetskog humora, Ponoćno sunce- antologija pjesničkih snoviđenja. 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sko Popa: „Spisak“ | Picasso dove, Picasso art, Picasso draw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600"/>
            <a:ext cx="87629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1803303"/>
            <a:ext cx="7467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Tjeskoban i monoton život savremenog čovjeka je predočen u poeziji Vaska Pope.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Inovativnost poezije Vaska Pope najviše je ostvarena na jezičkom planu. Jezik je jednostavan, kolokvijalan, pun prozaizama i idiomatskih izraza. Izraz je eliptičan, jezgrovit, aforističan i gnomičan. 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sko Popa: „Spisak“ | Picasso dove, Picasso art, Picasso draw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1000"/>
            <a:ext cx="8915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238384"/>
            <a:ext cx="80772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Kora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sastoji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ciklusa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Opsednuta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vedrina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Predeli, Spisak, Daleko u nama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Ciklus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,,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Spisak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’’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ukupno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pjesama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je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jedan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najobimnijih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njegovih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ciklusa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2547588"/>
            <a:ext cx="792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Ciklus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Spisak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zapravo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spisak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egzistencijalne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situacije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bilježenje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tragičnosti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gubljenja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slobode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,,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Spisak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’’- to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zbirka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životnih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poraza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tragičnih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završetaka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To je </a:t>
            </a:r>
            <a:r>
              <a:rPr lang="sr-Latn-C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pisak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načina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teret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postojanja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Sudbine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bića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predmeta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ovom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ciklusu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različite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što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blisko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to je ne-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sloboda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Oni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žive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način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uvijek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neostvareni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tragični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366817"/>
            <a:ext cx="3581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Patka</a:t>
            </a:r>
            <a:endParaRPr kumimoji="0" lang="sr-Latn-CS" sz="28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Gega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prašinom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kojoj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ne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smeju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ribe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bokovima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svojim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nosi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Nemir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voda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Nespretna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Gega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polako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Trska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misli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Ionako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će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stići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Nikada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Nikada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neće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umeti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hoda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Kao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što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umela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Ogledala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ore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4" descr="Sve o pasmini Baškirske patke: opis, prednosti i nedostaci, uzgoj -  2020-20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971800"/>
            <a:ext cx="4724400" cy="316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129314"/>
            <a:ext cx="4114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Sam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izgled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patke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atmosfera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postojanja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navodi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pomisao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ona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živi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pravi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život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krećući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u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svom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ambijentu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koristeći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prave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mogućnosti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Egzistenciju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patke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određuje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njena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dislokacija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odnosno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pogrešno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mjesto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obzirom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njene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mogućnosti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želje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Ona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se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ostvaruje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ostvaruje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integritet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ne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postiže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slobodu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Njenu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situaciju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otežava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prijetnja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smrću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prijetnju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čini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trska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sr-Latn-CS" sz="20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ja</a:t>
            </a:r>
            <a:r>
              <a:rPr kumimoji="0" lang="sr-Latn-CS" sz="200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misli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6" name="Picture 5" descr="Patka gogoljica Fotografije, Slik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14400"/>
            <a:ext cx="426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119544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Patka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žrtva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onoga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sebi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pravo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upravlja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tuđim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životima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- to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trska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koja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misli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čovjek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Čovjek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istjerao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Patku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njenog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sigurnosnog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kruga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gdje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graciozna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svoja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,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otjerao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prašinu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tuđu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sredinu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gdje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je 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jadna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zbunjena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nesigurna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Patka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predstavlja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čovjeka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modernom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društvu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njegova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psihička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otuđenosti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samoće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ogromnom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surovom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hijerarhijskom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miljeu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3" descr="KAKO NACRTATI PATKU SLIKA : KAKO NACRTATI PATKU 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629025"/>
            <a:ext cx="39624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bol konja u feng šuiju - Moj Enterijer – Kupatila, Nameštaj, Kuhinje,  Garniture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991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3810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Čovjek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trska</a:t>
            </a:r>
            <a:r>
              <a:rPr lang="en-US" sz="2000" i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koja</a:t>
            </a:r>
            <a:r>
              <a:rPr lang="en-US" sz="2000" i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misli</a:t>
            </a:r>
            <a:r>
              <a:rPr lang="en-US" sz="2000" i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predstavlja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egzistencijalni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teret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drugome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pesmi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Konj</a:t>
            </a:r>
            <a:r>
              <a:rPr lang="en-US" sz="2000" i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Konj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svoju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slobodu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koji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postigao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svoju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cjelovitost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Obično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osam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nogu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ima</a:t>
            </a:r>
            <a:r>
              <a:rPr lang="sr-Latn-C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000" i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postaje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neslobodan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sputan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jer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Između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vilica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Čovek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mu se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nastanio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 Sa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svoje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četiri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strane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sveta</a:t>
            </a:r>
            <a:r>
              <a:rPr lang="en-US" sz="2000" i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872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70</cp:revision>
  <dcterms:created xsi:type="dcterms:W3CDTF">2006-08-16T00:00:00Z</dcterms:created>
  <dcterms:modified xsi:type="dcterms:W3CDTF">2020-09-18T19:44:01Z</dcterms:modified>
</cp:coreProperties>
</file>