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25-Feb-2021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84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71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82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25-Feb-2021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sr-Latn-ME" sz="3400" dirty="0"/>
              <a:t>KORJENOVANJE</a:t>
            </a:r>
            <a:endParaRPr lang="en-US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sr-Latn-ME" sz="3200" dirty="0"/>
              <a:t>Aritmetički korijen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460B10-B8BF-4762-BC25-ED4D9058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966851"/>
            <a:ext cx="6889930" cy="462686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/>
              <a:t>SVOJSTVA ARITMETIČKOG KORIJENA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6109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87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ADFB796-7EC9-446A-9839-C23613CC62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3795" y="609599"/>
                <a:ext cx="10353762" cy="2478155"/>
              </a:xfrm>
              <a:solidFill>
                <a:schemeClr val="accent3">
                  <a:lumMod val="5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sr-Latn-ME" dirty="0"/>
                  <a:t>Svosjtvo 1. Neka je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sr-Latn-ME" dirty="0"/>
                  <a:t> i </a:t>
                </a:r>
                <a14:m>
                  <m:oMath xmlns:m="http://schemas.openxmlformats.org/officeDocument/2006/math"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Latn-ME" dirty="0"/>
                  <a:t> nenegativan broj. Tada je:</a:t>
                </a:r>
                <a:br>
                  <a:rPr lang="sr-Latn-ME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M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ctrlPr>
                                <a:rPr lang="sr-Latn-M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e>
                        <m:sup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ad>
                        <m:radPr>
                          <m:ctrlPr>
                            <a:rPr lang="sr-Latn-M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sr-Latn-M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rad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ADFB796-7EC9-446A-9839-C23613CC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3795" y="609599"/>
                <a:ext cx="10353762" cy="247815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609DD8-F005-4E18-ACF2-A32EDE49D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3313043"/>
                <a:ext cx="10353762" cy="2478156"/>
              </a:xfrm>
            </p:spPr>
            <p:txBody>
              <a:bodyPr>
                <a:noAutofit/>
              </a:bodyPr>
              <a:lstStyle/>
              <a:p>
                <a:pPr marL="36900" indent="0">
                  <a:buNone/>
                </a:pPr>
                <a:r>
                  <a:rPr lang="sr-Latn-ME" sz="4000" dirty="0"/>
                  <a:t>Primjer 6. Izračunati: </a:t>
                </a:r>
              </a:p>
              <a:p>
                <a:pPr marL="36900" indent="0">
                  <a:buNone/>
                </a:pPr>
                <a:r>
                  <a:rPr lang="sr-Latn-ME" sz="400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sr-Latn-ME" sz="4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sr-Latn-ME" sz="4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g>
                              <m:e>
                                <m:r>
                                  <a:rPr lang="sr-Latn-ME" sz="4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sr-Latn-ME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sr-Latn-ME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ME" sz="4000" dirty="0"/>
                  <a:t>			b)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4000" i="1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4000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  <m:sup>
                            <m:r>
                              <a:rPr lang="sr-Latn-ME" sz="4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sr-Latn-ME" sz="4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ME" sz="4000" dirty="0"/>
                  <a:t>			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sr-Latn-ME" sz="40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g>
                              <m:e>
                                <m:f>
                                  <m:f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ME" sz="4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sr-Latn-ME" sz="4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sr-Latn-ME" sz="400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sr-Latn-ME" sz="4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4000" dirty="0"/>
              </a:p>
              <a:p>
                <a:pPr marL="494100" indent="-457200">
                  <a:buAutoNum type="alphaLcParenR"/>
                </a:pPr>
                <a:endParaRPr lang="en-US" sz="40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609DD8-F005-4E18-ACF2-A32EDE49D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3313043"/>
                <a:ext cx="10353762" cy="247815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9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ADFB796-7EC9-446A-9839-C23613CC62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3795" y="609599"/>
                <a:ext cx="10353762" cy="2478155"/>
              </a:xfrm>
              <a:solidFill>
                <a:schemeClr val="accent3">
                  <a:lumMod val="5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sr-Latn-ME" dirty="0"/>
                  <a:t>Svosjtvo 2. Neka je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sr-Latn-ME" dirty="0"/>
                  <a:t> i </a:t>
                </a:r>
                <a14:m>
                  <m:oMath xmlns:m="http://schemas.openxmlformats.org/officeDocument/2006/math"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ME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r-Latn-ME" dirty="0"/>
                  <a:t> nenegativni brojevi. Tada iz:</a:t>
                </a:r>
                <a:br>
                  <a:rPr lang="sr-Latn-ME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M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ME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M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sr-Latn-ME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𝑠𝑙𝑖𝑗𝑒𝑑𝑖</m:t>
                      </m:r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sr-Latn-ME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ME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r-Latn-ME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  <m:oMath xmlns:m="http://schemas.openxmlformats.org/officeDocument/2006/math">
                      <m:rad>
                        <m:radPr>
                          <m:ctrlPr>
                            <a:rPr lang="sr-Latn-M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sr-Latn-ME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sr-Latn-M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sr-Latn-ME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sr-Latn-ME" i="1">
                          <a:latin typeface="Cambria Math" panose="02040503050406030204" pitchFamily="18" charset="0"/>
                        </a:rPr>
                        <m:t>𝑠𝑙𝑖𝑗𝑒𝑑𝑖</m:t>
                      </m:r>
                      <m:r>
                        <a:rPr lang="sr-Latn-ME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sr-Latn-ME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r-Latn-ME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r-Latn-ME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ADFB796-7EC9-446A-9839-C23613CC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3795" y="609599"/>
                <a:ext cx="10353762" cy="247815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17967440-B7AA-421B-804A-904870A26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3313113"/>
                <a:ext cx="10353675" cy="2478087"/>
              </a:xfrm>
              <a:solidFill>
                <a:schemeClr val="accent3">
                  <a:lumMod val="50000"/>
                </a:schemeClr>
              </a:solidFill>
            </p:spPr>
            <p:txBody>
              <a:bodyPr>
                <a:noAutofit/>
              </a:bodyPr>
              <a:lstStyle/>
              <a:p>
                <a:pPr marL="36900" indent="0" algn="l">
                  <a:buNone/>
                </a:pPr>
                <a:r>
                  <a:rPr lang="sr-Latn-ME" sz="4600" dirty="0"/>
                  <a:t>Svosjtvo 2. Neka je </a:t>
                </a:r>
                <a14:m>
                  <m:oMath xmlns:m="http://schemas.openxmlformats.org/officeDocument/2006/math">
                    <m:r>
                      <a:rPr lang="sr-Latn-ME" sz="4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ME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sr-Latn-ME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r-Latn-ME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sr-Latn-ME" sz="4600" dirty="0"/>
                  <a:t> i </a:t>
                </a:r>
                <a14:m>
                  <m:oMath xmlns:m="http://schemas.openxmlformats.org/officeDocument/2006/math">
                    <m:r>
                      <a:rPr lang="sr-Latn-ME" sz="4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sz="4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ME" sz="46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r-Latn-ME" sz="4600" dirty="0"/>
                  <a:t> nenegativni brojevi. Tada važi:</a:t>
                </a:r>
                <a:br>
                  <a:rPr lang="sr-Latn-ME" sz="4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sr-Latn-ME" sz="4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sz="4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sr-Latn-ME" sz="4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sr-Latn-ME" sz="4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ME" sz="4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lang="sr-Latn-ME" sz="4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sr-Latn-ME" sz="4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sz="4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sr-Latn-ME" sz="4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sr-Latn-ME" sz="4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ctrlPr>
                            <a:rPr lang="sr-Latn-ME" sz="4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sz="4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sr-Latn-ME" sz="4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en-US" sz="4600" dirty="0"/>
              </a:p>
            </p:txBody>
          </p:sp>
        </mc:Choice>
        <mc:Fallback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17967440-B7AA-421B-804A-904870A268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3313113"/>
                <a:ext cx="10353675" cy="247808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9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3571-F4F4-44D9-81DA-53066663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/>
              <a:t>Primjer 7. Izračunati potpuno ili djelimično sledeće korijene: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1A220-6DF8-4D0B-877A-4638A23263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6900" indent="0">
                  <a:buNone/>
                </a:pPr>
                <a:r>
                  <a:rPr lang="sr-Latn-ME" sz="4000" dirty="0"/>
                  <a:t>a)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r-Latn-ME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r-Latn-ME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sr-Latn-ME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∙27</m:t>
                        </m:r>
                      </m:e>
                    </m:rad>
                    <m:r>
                      <a:rPr lang="sr-Latn-ME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4000" dirty="0"/>
              </a:p>
              <a:p>
                <a:pPr marL="36900" indent="0">
                  <a:buNone/>
                </a:pPr>
                <a:r>
                  <a:rPr lang="sr-Latn-ME" sz="4000" dirty="0"/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ME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ME" sz="40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rad>
                    <m:r>
                      <a:rPr lang="sr-Latn-ME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4000" dirty="0"/>
              </a:p>
              <a:p>
                <a:pPr marL="36900" indent="0">
                  <a:buNone/>
                </a:pPr>
                <a:r>
                  <a:rPr lang="sr-Latn-ME" sz="4000" dirty="0"/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ME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ME" sz="4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  <m:r>
                      <a:rPr lang="sr-Latn-ME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sr-Latn-ME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ME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sr-Latn-ME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4000" dirty="0"/>
              </a:p>
              <a:p>
                <a:pPr marL="36900" indent="0">
                  <a:buNone/>
                </a:pPr>
                <a:r>
                  <a:rPr lang="sr-Latn-ME" sz="4000" dirty="0"/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ME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ME" sz="40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  <m:r>
                      <a:rPr lang="sr-Latn-ME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4000" dirty="0"/>
              </a:p>
              <a:p>
                <a:pPr marL="36900" indent="0">
                  <a:buNone/>
                </a:pPr>
                <a:endParaRPr lang="en-US" sz="4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1A220-6DF8-4D0B-877A-4638A2326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ADFB796-7EC9-446A-9839-C23613CC62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3795" y="609599"/>
                <a:ext cx="10353762" cy="2478155"/>
              </a:xfrm>
              <a:solidFill>
                <a:schemeClr val="accent3">
                  <a:lumMod val="5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sr-Latn-ME" dirty="0"/>
                  <a:t>Svosjtvo 4. Neka je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sr-Latn-M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dirty="0">
                        <a:ea typeface="Cambria Math" panose="02040503050406030204" pitchFamily="18" charset="0"/>
                      </a:rPr>
                      <m:t>≥</m:t>
                    </m:r>
                    <m:r>
                      <a:rPr lang="sr-Latn-M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  <m:r>
                      <m:rPr>
                        <m:sty m:val="p"/>
                      </m:rPr>
                      <a:rPr lang="sr-Latn-M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sr-Latn-M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sr-Latn-ME" dirty="0"/>
                  <a:t> . Tada je:</a:t>
                </a:r>
                <a:br>
                  <a:rPr lang="sr-Latn-ME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sr-Latn-M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f>
                            <m:fPr>
                              <m:ctrlP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ADFB796-7EC9-446A-9839-C23613CC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3795" y="609599"/>
                <a:ext cx="10353762" cy="247815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609DD8-F005-4E18-ACF2-A32EDE49D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3313043"/>
                <a:ext cx="10353762" cy="2478156"/>
              </a:xfrm>
            </p:spPr>
            <p:txBody>
              <a:bodyPr>
                <a:noAutofit/>
              </a:bodyPr>
              <a:lstStyle/>
              <a:p>
                <a:pPr marL="36900" indent="0">
                  <a:buNone/>
                </a:pPr>
                <a:r>
                  <a:rPr lang="sr-Latn-ME" sz="4000" dirty="0"/>
                  <a:t>Primjer 8. Izračunati: </a:t>
                </a:r>
              </a:p>
              <a:p>
                <a:pPr marL="36900" indent="0">
                  <a:buNone/>
                </a:pPr>
                <a:r>
                  <a:rPr lang="sr-Latn-ME" sz="4000" dirty="0"/>
                  <a:t>a)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ME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ME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144</m:t>
                            </m:r>
                          </m:den>
                        </m:f>
                      </m:e>
                    </m:rad>
                    <m:r>
                      <a:rPr lang="sr-Latn-ME" sz="4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ME" sz="4000" dirty="0"/>
                  <a:t>			b)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r-Latn-ME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sr-Latn-ME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125</m:t>
                            </m:r>
                          </m:den>
                        </m:f>
                      </m:e>
                    </m:rad>
                    <m:r>
                      <a:rPr lang="sr-Latn-ME" sz="4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ME" sz="4000" dirty="0"/>
                  <a:t>	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ME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sr-Latn-ME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sr-Latn-ME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48</m:t>
                            </m:r>
                          </m:e>
                        </m:rad>
                      </m:den>
                    </m:f>
                    <m:r>
                      <a:rPr lang="sr-Latn-ME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609DD8-F005-4E18-ACF2-A32EDE49D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3313043"/>
                <a:ext cx="10353762" cy="247815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47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ADFB796-7EC9-446A-9839-C23613CC62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3795" y="609599"/>
                <a:ext cx="10353762" cy="3750366"/>
              </a:xfrm>
              <a:solidFill>
                <a:schemeClr val="accent3">
                  <a:lumMod val="5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sr-Latn-ME" dirty="0"/>
                  <a:t>Svosjtvo 5. Neka su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sr-Latn-M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sr-Latn-M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r-Latn-ME" dirty="0"/>
                  <a:t>. Tada je:</a:t>
                </a:r>
                <a:br>
                  <a:rPr lang="sr-Latn-ME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M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sr-Latn-M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sr-Latn-M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g>
                                <m:e>
                                  <m:r>
                                    <a:rPr lang="sr-Latn-ME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sr-Latn-M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ctrlPr>
                            <a:rPr lang="sr-Latn-M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p>
                            <m:sSupPr>
                              <m:ctrlPr>
                                <a:rPr lang="sr-Latn-M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rad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sr-Latn-M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  <m:oMath xmlns:m="http://schemas.openxmlformats.org/officeDocument/2006/math">
                      <m:rad>
                        <m:radPr>
                          <m:ctrlPr>
                            <a:rPr lang="sr-Latn-ME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g>
                        <m:e>
                          <m:rad>
                            <m:radPr>
                              <m:ctrlPr>
                                <a:rPr lang="sr-Latn-M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sr-Latn-ME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e>
                      </m:rad>
                      <m:r>
                        <a:rPr lang="sr-Latn-M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sr-Latn-M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M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sr-Latn-M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ADFB796-7EC9-446A-9839-C23613CC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3795" y="609599"/>
                <a:ext cx="10353762" cy="37503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609DD8-F005-4E18-ACF2-A32EDE49D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4443" y="4359965"/>
                <a:ext cx="10353762" cy="1828799"/>
              </a:xfrm>
            </p:spPr>
            <p:txBody>
              <a:bodyPr>
                <a:noAutofit/>
              </a:bodyPr>
              <a:lstStyle/>
              <a:p>
                <a:pPr marL="36900" indent="0">
                  <a:buNone/>
                </a:pPr>
                <a:r>
                  <a:rPr lang="sr-Latn-ME" sz="4000" dirty="0"/>
                  <a:t>Primjer 8. Izračunati: </a:t>
                </a:r>
              </a:p>
              <a:p>
                <a:pPr marL="36900" indent="0">
                  <a:buNone/>
                </a:pPr>
                <a:r>
                  <a:rPr lang="sr-Latn-ME" sz="4000" dirty="0"/>
                  <a:t>a)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ME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sr-Latn-ME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sr-Latn-ME" sz="4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ME" sz="4000" dirty="0"/>
                  <a:t>			b)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ME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ctrlP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e>
                    </m:rad>
                    <m:r>
                      <a:rPr lang="sr-Latn-ME" sz="4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ME" sz="4000" dirty="0"/>
                  <a:t>	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ME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ME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sr-Latn-ME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ctrlPr>
                          <a:rPr lang="sr-Latn-ME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r-Latn-ME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sr-Latn-ME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609DD8-F005-4E18-ACF2-A32EDE49D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443" y="4359965"/>
                <a:ext cx="10353762" cy="18287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4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ADFB796-7EC9-446A-9839-C23613CC62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3795" y="609599"/>
                <a:ext cx="10353762" cy="3167271"/>
              </a:xfrm>
              <a:solidFill>
                <a:schemeClr val="accent3">
                  <a:lumMod val="5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sr-Latn-ME" dirty="0"/>
                  <a:t>Svosjtvo 6. Neka je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sr-Latn-M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𝑝𝑎𝑟𝑎𝑛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𝑏𝑟𝑜𝑗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ME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sr-Latn-M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r-Latn-ME" dirty="0"/>
                  <a:t>. Tada je:		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r-Latn-ME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sr-Latn-M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r-Latn-M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  <m:r>
                      <a:rPr lang="sr-Latn-M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sr-Latn-M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M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br>
                  <a:rPr lang="sr-Latn-ME" dirty="0"/>
                </a:br>
                <a:br>
                  <a:rPr lang="sr-Latn-ME" dirty="0"/>
                </a:br>
                <a:r>
                  <a:rPr lang="sr-Latn-ME" dirty="0"/>
                  <a:t>Ako je </a:t>
                </a:r>
                <a14:m>
                  <m:oMath xmlns:m="http://schemas.openxmlformats.org/officeDocument/2006/math">
                    <m:r>
                      <a:rPr lang="sr-Latn-M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r-Latn-M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𝑛𝑒</m:t>
                    </m:r>
                    <m:r>
                      <a:rPr lang="sr-Latn-M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𝑝𝑎𝑟𝑎𝑛</m:t>
                    </m:r>
                    <m:r>
                      <a:rPr lang="sr-Latn-M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M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𝑏𝑟𝑜𝑗</m:t>
                    </m:r>
                    <m:r>
                      <a:rPr lang="sr-Latn-M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ME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M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sr-Latn-M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sr-Latn-ME" dirty="0"/>
                  <a:t>, tada je: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r-Latn-ME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i="1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sr-Latn-M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r-Latn-M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  <m:r>
                      <a:rPr lang="sr-Latn-M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ADFB796-7EC9-446A-9839-C23613CC6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3795" y="609599"/>
                <a:ext cx="10353762" cy="31672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609DD8-F005-4E18-ACF2-A32EDE49DC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4287079"/>
                <a:ext cx="10353762" cy="1961322"/>
              </a:xfrm>
            </p:spPr>
            <p:txBody>
              <a:bodyPr>
                <a:noAutofit/>
              </a:bodyPr>
              <a:lstStyle/>
              <a:p>
                <a:pPr marL="36900" indent="0">
                  <a:buNone/>
                </a:pPr>
                <a:r>
                  <a:rPr lang="sr-Latn-ME" sz="4000" dirty="0"/>
                  <a:t>Primjer 8. Izračunati: </a:t>
                </a:r>
              </a:p>
              <a:p>
                <a:pPr marL="36900" indent="0">
                  <a:buNone/>
                </a:pPr>
                <a:r>
                  <a:rPr lang="sr-Latn-ME" sz="4000" dirty="0"/>
                  <a:t>a)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ME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sr-Latn-ME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r-Latn-ME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r-Latn-ME" sz="40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sr-Latn-ME" sz="4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ME" sz="4000" dirty="0"/>
                  <a:t>					b)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r-Latn-ME" sz="40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r-Latn-ME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r-Latn-ME" sz="40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sr-Latn-ME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sr-Latn-ME" sz="4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ME" sz="4000" dirty="0"/>
                  <a:t>	</a:t>
                </a:r>
                <a:endParaRPr lang="en-US" sz="40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609DD8-F005-4E18-ACF2-A32EDE49D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4287079"/>
                <a:ext cx="10353762" cy="196132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2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4B46-4DC4-499F-9A04-4EC9916E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Primjer 9. Izračunati ili uprostiti izraz: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BF6A1-8235-477E-8612-E67B3E10D1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665633"/>
                <a:ext cx="10353762" cy="3714749"/>
              </a:xfrm>
            </p:spPr>
            <p:txBody>
              <a:bodyPr>
                <a:noAutofit/>
              </a:bodyPr>
              <a:lstStyle/>
              <a:p>
                <a:pPr marL="36900" indent="0">
                  <a:buNone/>
                </a:pPr>
                <a:r>
                  <a:rPr lang="sr-Latn-ME" sz="2800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r-Latn-ME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rad>
                  </m:oMath>
                </a14:m>
                <a:r>
                  <a:rPr lang="sr-Latn-ME" sz="2800" dirty="0"/>
                  <a:t> </a:t>
                </a:r>
              </a:p>
              <a:p>
                <a:pPr marL="36900" indent="0">
                  <a:buNone/>
                </a:pPr>
                <a:r>
                  <a:rPr lang="sr-Latn-ME" sz="2800" dirty="0"/>
                  <a:t>b)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r-Latn-ME" sz="28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d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ME" sz="2800" dirty="0"/>
                  <a:t> </a:t>
                </a:r>
              </a:p>
              <a:p>
                <a:pPr marL="36900" indent="0">
                  <a:buNone/>
                </a:pPr>
                <a:r>
                  <a:rPr lang="sr-Latn-ME" sz="2800" dirty="0"/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ME" sz="2800" dirty="0"/>
                  <a:t> </a:t>
                </a:r>
              </a:p>
              <a:p>
                <a:pPr marL="36900" indent="0">
                  <a:buNone/>
                </a:pPr>
                <a:r>
                  <a:rPr lang="sr-Latn-ME" sz="2800" dirty="0"/>
                  <a:t>d)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  <m:sSup>
                          <m:sSupPr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sSup>
                          <m:sSupPr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ME" sz="2800" dirty="0"/>
                  <a:t> </a:t>
                </a:r>
              </a:p>
              <a:p>
                <a:pPr marL="36900" indent="0">
                  <a:buNone/>
                </a:pPr>
                <a:r>
                  <a:rPr lang="sr-Latn-ME" sz="2800" dirty="0"/>
                  <a:t>e)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sr-Latn-M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sr-Latn-ME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r-Latn-M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sr-Latn-ME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2800" dirty="0"/>
              </a:p>
              <a:p>
                <a:pPr marL="36900" indent="0">
                  <a:buNone/>
                </a:pPr>
                <a:r>
                  <a:rPr lang="sr-Latn-ME" sz="2800" dirty="0"/>
                  <a:t>f)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sr-Latn-ME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ad>
                                  <m:radPr>
                                    <m:ctrlPr>
                                      <a:rPr lang="sr-Latn-M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sr-Latn-ME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sr-Latn-ME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ME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sr-Latn-ME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rad>
                          </m:e>
                        </m:d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r-Latn-M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ME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ME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sr-Latn-ME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sr-Latn-ME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g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sr-Latn-ME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sr-Latn-ME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rad>
                          </m:e>
                        </m:d>
                      </m:e>
                      <m:sup>
                        <m:r>
                          <a:rPr lang="sr-Latn-M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sr-Latn-M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BF6A1-8235-477E-8612-E67B3E10D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665633"/>
                <a:ext cx="10353762" cy="37147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2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60AB9C63-27B3-4275-BF3D-3E471704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8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559F60-4CE1-4E2F-86EA-1B60679F1F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69441" y="1742434"/>
                <a:ext cx="5441285" cy="292236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r>
                  <a:rPr lang="en-US" sz="5400" dirty="0"/>
                  <a:t>Primjer </a:t>
                </a:r>
                <a:r>
                  <a:rPr lang="sr-Latn-ME" sz="5400" dirty="0"/>
                  <a:t>1</a:t>
                </a:r>
                <a:r>
                  <a:rPr lang="en-US" sz="5400" dirty="0"/>
                  <a:t>. </a:t>
                </a:r>
                <a:r>
                  <a:rPr lang="en-US" sz="5400" dirty="0" err="1"/>
                  <a:t>Kolika</a:t>
                </a:r>
                <a:r>
                  <a:rPr lang="en-US" sz="5400" dirty="0"/>
                  <a:t> je </a:t>
                </a:r>
                <a:r>
                  <a:rPr lang="en-US" sz="5400" dirty="0" err="1"/>
                  <a:t>stranica</a:t>
                </a:r>
                <a:r>
                  <a:rPr lang="en-US" sz="5400" dirty="0"/>
                  <a:t> </a:t>
                </a:r>
                <a:r>
                  <a:rPr lang="en-US" sz="5400" dirty="0" err="1"/>
                  <a:t>kvadrata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čija</a:t>
                </a:r>
                <a:r>
                  <a:rPr lang="en-US" sz="5400" dirty="0"/>
                  <a:t> je </a:t>
                </a:r>
                <a:r>
                  <a:rPr lang="en-US" sz="5400" dirty="0" err="1"/>
                  <a:t>površina</a:t>
                </a:r>
                <a:r>
                  <a:rPr lang="en-US" sz="5400" dirty="0"/>
                  <a:t> </a:t>
                </a:r>
                <a:r>
                  <a:rPr lang="sr-Latn-ME" sz="5400" dirty="0"/>
                  <a:t>81</a:t>
                </a:r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?	</a:t>
                </a:r>
                <a:br>
                  <a:rPr lang="en-US" sz="5400" dirty="0"/>
                </a:br>
                <a:br>
                  <a:rPr lang="en-US" sz="5400" dirty="0"/>
                </a:b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 </a:t>
                </a:r>
                <a:br>
                  <a:rPr lang="en-US" sz="5400" dirty="0"/>
                </a:br>
                <a14:m>
                  <m:oMath xmlns:m="http://schemas.openxmlformats.org/officeDocument/2006/math">
                    <m:r>
                      <a:rPr lang="sr-Latn-ME" sz="5400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sr-Latn-ME" sz="54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 </a:t>
                </a:r>
                <a:br>
                  <a:rPr lang="en-US" sz="5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559F60-4CE1-4E2F-86EA-1B60679F1F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69441" y="1742434"/>
                <a:ext cx="5441285" cy="2922365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>
            <a:extLst>
              <a:ext uri="{FF2B5EF4-FFF2-40B4-BE49-F238E27FC236}">
                <a16:creationId xmlns:a16="http://schemas.microsoft.com/office/drawing/2014/main" id="{76AAFF90-89E1-46D5-B8B5-3BFDBB92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643339" y="1208140"/>
            <a:ext cx="3551912" cy="39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AB9C63-27B3-4275-BF3D-3E471704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8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559F60-4CE1-4E2F-86EA-1B60679F1F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69441" y="1742434"/>
                <a:ext cx="5441285" cy="292236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r>
                  <a:rPr lang="en-US" sz="5400" dirty="0" err="1"/>
                  <a:t>Primjer</a:t>
                </a:r>
                <a:r>
                  <a:rPr lang="en-US" sz="5400" dirty="0"/>
                  <a:t> 2. </a:t>
                </a:r>
                <a:r>
                  <a:rPr lang="en-US" sz="5400" dirty="0" err="1"/>
                  <a:t>Kolika</a:t>
                </a:r>
                <a:r>
                  <a:rPr lang="en-US" sz="5400" dirty="0"/>
                  <a:t> je </a:t>
                </a:r>
                <a:r>
                  <a:rPr lang="en-US" sz="5400" dirty="0" err="1"/>
                  <a:t>stranica</a:t>
                </a:r>
                <a:r>
                  <a:rPr lang="en-US" sz="5400" dirty="0"/>
                  <a:t> </a:t>
                </a:r>
                <a:r>
                  <a:rPr lang="en-US" sz="5400" dirty="0" err="1"/>
                  <a:t>kvadrata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čija</a:t>
                </a:r>
                <a:r>
                  <a:rPr lang="en-US" sz="5400" dirty="0"/>
                  <a:t> je </a:t>
                </a:r>
                <a:r>
                  <a:rPr lang="en-US" sz="5400" dirty="0" err="1"/>
                  <a:t>površina</a:t>
                </a:r>
                <a:r>
                  <a:rPr lang="en-US" sz="5400" dirty="0"/>
                  <a:t> 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5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?	</a:t>
                </a:r>
                <a:br>
                  <a:rPr lang="en-US" sz="5400" dirty="0"/>
                </a:br>
                <a:br>
                  <a:rPr lang="en-US" sz="5400" dirty="0"/>
                </a:br>
                <a14:m>
                  <m:oMath xmlns:m="http://schemas.openxmlformats.org/officeDocument/2006/math">
                    <m:r>
                      <a:rPr lang="en-US" sz="54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54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 </a:t>
                </a:r>
                <a:br>
                  <a:rPr lang="en-US" sz="5400" dirty="0"/>
                </a:br>
                <a14:m>
                  <m:oMath xmlns:m="http://schemas.openxmlformats.org/officeDocument/2006/math">
                    <m:r>
                      <a:rPr lang="en-US" sz="5400" b="0" i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/>
                  <a:t> </a:t>
                </a:r>
                <a:br>
                  <a:rPr lang="en-US" sz="5400" dirty="0"/>
                </a:br>
                <a14:m>
                  <m:oMath xmlns:m="http://schemas.openxmlformats.org/officeDocument/2006/math">
                    <m:r>
                      <a:rPr lang="en-US" sz="54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400" b="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5400" dirty="0"/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559F60-4CE1-4E2F-86EA-1B60679F1F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69441" y="1742434"/>
                <a:ext cx="5441285" cy="2922365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6AAFF90-89E1-46D5-B8B5-3BFDBB92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3339" y="1208160"/>
            <a:ext cx="3551912" cy="39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8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60AB9C63-27B3-4275-BF3D-3E471704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8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559F60-4CE1-4E2F-86EA-1B60679F1F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369441" y="1742434"/>
                <a:ext cx="5441285" cy="2922365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r>
                  <a:rPr lang="en-US" sz="5400" dirty="0" err="1"/>
                  <a:t>Primjer</a:t>
                </a:r>
                <a:r>
                  <a:rPr lang="en-US" sz="5400" dirty="0"/>
                  <a:t> 3. </a:t>
                </a:r>
                <a:r>
                  <a:rPr lang="en-US" sz="5400" dirty="0" err="1"/>
                  <a:t>Kolika</a:t>
                </a:r>
                <a:r>
                  <a:rPr lang="en-US" sz="5400" dirty="0"/>
                  <a:t> je </a:t>
                </a:r>
                <a:r>
                  <a:rPr lang="en-US" sz="5400" dirty="0" err="1"/>
                  <a:t>dužina</a:t>
                </a:r>
                <a:r>
                  <a:rPr lang="en-US" sz="5400" dirty="0"/>
                  <a:t> </a:t>
                </a:r>
                <a:r>
                  <a:rPr lang="en-US" sz="5400" dirty="0" err="1"/>
                  <a:t>ivice</a:t>
                </a:r>
                <a:r>
                  <a:rPr lang="en-US" sz="5400" dirty="0"/>
                  <a:t> </a:t>
                </a:r>
                <a:r>
                  <a:rPr lang="en-US" sz="5400" dirty="0" err="1"/>
                  <a:t>kocke</a:t>
                </a:r>
                <a:r>
                  <a:rPr lang="en-US" sz="5400" dirty="0"/>
                  <a:t> </a:t>
                </a:r>
                <a:r>
                  <a:rPr lang="en-US" sz="5400" dirty="0" err="1"/>
                  <a:t>čija</a:t>
                </a:r>
                <a:r>
                  <a:rPr lang="en-US" sz="5400" dirty="0"/>
                  <a:t> je </a:t>
                </a:r>
                <a:r>
                  <a:rPr lang="en-US" sz="5400" dirty="0" err="1"/>
                  <a:t>zapremina</a:t>
                </a:r>
                <a:r>
                  <a:rPr lang="en-US" sz="5400" dirty="0"/>
                  <a:t> 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5400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5400" dirty="0"/>
                  <a:t>?	</a:t>
                </a:r>
                <a:br>
                  <a:rPr lang="en-US" sz="5400" dirty="0"/>
                </a:br>
                <a:br>
                  <a:rPr lang="en-US" sz="54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54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5400" dirty="0"/>
                  <a:t> </a:t>
                </a:r>
                <a:br>
                  <a:rPr lang="en-US" sz="5400" dirty="0"/>
                </a:br>
                <a14:m>
                  <m:oMath xmlns:m="http://schemas.openxmlformats.org/officeDocument/2006/math">
                    <m:r>
                      <a:rPr lang="en-US" sz="5400" b="0" i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b="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5400" dirty="0"/>
                  <a:t> </a:t>
                </a:r>
                <a:br>
                  <a:rPr lang="en-US" sz="5400" dirty="0"/>
                </a:br>
                <a14:m>
                  <m:oMath xmlns:m="http://schemas.openxmlformats.org/officeDocument/2006/math">
                    <m:r>
                      <a:rPr lang="en-US" sz="54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400" b="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5400" dirty="0"/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9559F60-4CE1-4E2F-86EA-1B60679F1F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69441" y="1742434"/>
                <a:ext cx="5441285" cy="2922365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>
            <a:extLst>
              <a:ext uri="{FF2B5EF4-FFF2-40B4-BE49-F238E27FC236}">
                <a16:creationId xmlns:a16="http://schemas.microsoft.com/office/drawing/2014/main" id="{76AAFF90-89E1-46D5-B8B5-3BFDBB92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643339" y="1208140"/>
            <a:ext cx="3551912" cy="39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0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991E3E68-B79D-4D0B-9917-2CDE4CDF5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598"/>
            <a:ext cx="5844759" cy="159854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0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</a:br>
            <a:r>
              <a:rPr lang="en-US" sz="40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405F23C-C82E-4181-95EA-321F3D89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632815" y="946144"/>
            <a:ext cx="4003193" cy="44980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3CB815BF-4D77-446C-9D13-C4DFBDC31F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79472" y="1910576"/>
                <a:ext cx="5844760" cy="32982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4572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j-lt"/>
                    <a:ea typeface="+mj-ea"/>
                    <a:cs typeface="Trebuchet M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l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</a:pPr>
                <a:r>
                  <a:rPr lang="en-US" sz="5400" dirty="0" err="1">
                    <a:latin typeface="+mn-lt"/>
                    <a:ea typeface="+mn-ea"/>
                    <a:cs typeface="+mn-cs"/>
                  </a:rPr>
                  <a:t>Primjer</a:t>
                </a:r>
                <a:r>
                  <a:rPr lang="en-US" sz="5400" dirty="0">
                    <a:latin typeface="+mn-lt"/>
                    <a:ea typeface="+mn-ea"/>
                    <a:cs typeface="+mn-cs"/>
                  </a:rPr>
                  <a:t> 3. </a:t>
                </a:r>
                <a:r>
                  <a:rPr lang="en-US" sz="5400" dirty="0" err="1">
                    <a:latin typeface="+mn-lt"/>
                    <a:ea typeface="+mn-ea"/>
                    <a:cs typeface="+mn-cs"/>
                  </a:rPr>
                  <a:t>Kolika</a:t>
                </a:r>
                <a:r>
                  <a:rPr lang="en-US" sz="5400" dirty="0">
                    <a:latin typeface="+mn-lt"/>
                    <a:ea typeface="+mn-ea"/>
                    <a:cs typeface="+mn-cs"/>
                  </a:rPr>
                  <a:t> je </a:t>
                </a:r>
                <a:r>
                  <a:rPr lang="en-US" sz="5400" dirty="0" err="1">
                    <a:latin typeface="+mn-lt"/>
                    <a:ea typeface="+mn-ea"/>
                    <a:cs typeface="+mn-cs"/>
                  </a:rPr>
                  <a:t>dužina</a:t>
                </a:r>
                <a:r>
                  <a:rPr lang="en-US" sz="5400" dirty="0"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5400" dirty="0" err="1">
                    <a:latin typeface="+mn-lt"/>
                    <a:ea typeface="+mn-ea"/>
                    <a:cs typeface="+mn-cs"/>
                  </a:rPr>
                  <a:t>ivice</a:t>
                </a:r>
                <a:r>
                  <a:rPr lang="en-US" sz="5400" dirty="0"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5400" dirty="0" err="1">
                    <a:latin typeface="+mn-lt"/>
                    <a:ea typeface="+mn-ea"/>
                    <a:cs typeface="+mn-cs"/>
                  </a:rPr>
                  <a:t>kocke</a:t>
                </a:r>
                <a:r>
                  <a:rPr lang="en-US" sz="5400" dirty="0"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5400" dirty="0" err="1">
                    <a:latin typeface="+mn-lt"/>
                    <a:ea typeface="+mn-ea"/>
                    <a:cs typeface="+mn-cs"/>
                  </a:rPr>
                  <a:t>čija</a:t>
                </a:r>
                <a:r>
                  <a:rPr lang="en-US" sz="5400" dirty="0">
                    <a:latin typeface="+mn-lt"/>
                    <a:ea typeface="+mn-ea"/>
                    <a:cs typeface="+mn-cs"/>
                  </a:rPr>
                  <a:t> je </a:t>
                </a:r>
                <a:r>
                  <a:rPr lang="en-US" sz="5400" dirty="0" err="1">
                    <a:latin typeface="+mn-lt"/>
                    <a:ea typeface="+mn-ea"/>
                    <a:cs typeface="+mn-cs"/>
                  </a:rPr>
                  <a:t>zapremina</a:t>
                </a:r>
                <a:r>
                  <a:rPr lang="en-US" sz="5400" dirty="0">
                    <a:latin typeface="+mn-lt"/>
                    <a:ea typeface="+mn-ea"/>
                    <a:cs typeface="+mn-cs"/>
                  </a:rPr>
                  <a:t> 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𝑐𝑚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5400" dirty="0">
                    <a:latin typeface="+mn-lt"/>
                    <a:ea typeface="+mn-ea"/>
                    <a:cs typeface="+mn-cs"/>
                  </a:rPr>
                  <a:t>?	</a:t>
                </a:r>
                <a:endParaRPr lang="sr-Latn-ME" sz="5400" dirty="0">
                  <a:latin typeface="+mn-lt"/>
                  <a:ea typeface="+mn-ea"/>
                  <a:cs typeface="+mn-cs"/>
                </a:endParaRPr>
              </a:p>
              <a:p>
                <a:pPr algn="l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</a:pPr>
                <a:br>
                  <a:rPr lang="en-US" sz="5400" dirty="0">
                    <a:latin typeface="+mn-lt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V</m:t>
                    </m:r>
                    <m:r>
                      <a:rPr lang="en-US" sz="5400" i="1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5400" dirty="0">
                    <a:latin typeface="+mn-lt"/>
                    <a:ea typeface="+mn-ea"/>
                    <a:cs typeface="+mn-cs"/>
                  </a:rPr>
                  <a:t> </a:t>
                </a:r>
                <a:br>
                  <a:rPr lang="en-US" sz="5400" dirty="0">
                    <a:latin typeface="+mn-lt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lang="en-US" sz="5400" dirty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lang="en-US" sz="5400" b="0" i="0" dirty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5400" i="1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5400" dirty="0">
                    <a:latin typeface="+mn-lt"/>
                    <a:ea typeface="+mn-ea"/>
                    <a:cs typeface="+mn-cs"/>
                  </a:rPr>
                  <a:t> </a:t>
                </a:r>
                <a:br>
                  <a:rPr lang="en-US" sz="5400" dirty="0">
                    <a:latin typeface="+mn-lt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lang="en-US" sz="5400" i="1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ctrlPr>
                          <a:rPr lang="en-US" sz="54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>
                        <m:r>
                          <a:rPr lang="en-US" sz="540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g>
                      <m:e>
                        <m:r>
                          <a:rPr lang="en-US" sz="5400" b="0" i="1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e>
                    </m:rad>
                  </m:oMath>
                </a14:m>
                <a:r>
                  <a:rPr lang="en-US" sz="5400" dirty="0"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3CB815BF-4D77-446C-9D13-C4DFBDC31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472" y="1910576"/>
                <a:ext cx="5844760" cy="3298283"/>
              </a:xfrm>
              <a:prstGeom prst="rect">
                <a:avLst/>
              </a:prstGeom>
              <a:blipFill>
                <a:blip r:embed="rId7"/>
                <a:stretch>
                  <a:fillRect t="-43438" b="-4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44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009F47-B196-4B62-8B64-B450B81F1C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sr-Latn-ME" dirty="0"/>
                  <a:t>Neka je </a:t>
                </a:r>
                <a14:m>
                  <m:oMath xmlns:m="http://schemas.openxmlformats.org/officeDocument/2006/math">
                    <m:r>
                      <a:rPr lang="sr-Latn-M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r-Latn-M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sr-Latn-ME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009F47-B196-4B62-8B64-B450B81F1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36D54-B19F-4B8E-945A-9CE82D4635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2">
                  <a:lumMod val="50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marL="36900" indent="0">
                  <a:buNone/>
                </a:pPr>
                <a:r>
                  <a:rPr lang="sr-Latn-ME" sz="4000" dirty="0"/>
                  <a:t>DEF 1: </a:t>
                </a:r>
                <a:r>
                  <a:rPr lang="sr-Latn-ME" sz="4000" dirty="0">
                    <a:cs typeface="Arial"/>
                  </a:rPr>
                  <a:t>n-tim korijenom iz broja a nazivamo takav broj x (ako on postoji) za koji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ME" sz="4000" i="1" smtClean="0">
                            <a:cs typeface="Arial"/>
                          </a:rPr>
                        </m:ctrlPr>
                      </m:sSupPr>
                      <m:e>
                        <m:r>
                          <a:rPr lang="sr-Latn-ME" sz="4000" b="0" i="1" smtClean="0">
                            <a:cs typeface="Arial"/>
                          </a:rPr>
                          <m:t>𝑥</m:t>
                        </m:r>
                      </m:e>
                      <m:sup>
                        <m:r>
                          <a:rPr lang="sr-Latn-ME" sz="4000" b="0" i="1" smtClean="0">
                            <a:cs typeface="Arial"/>
                          </a:rPr>
                          <m:t>𝑛</m:t>
                        </m:r>
                      </m:sup>
                    </m:sSup>
                    <m:r>
                      <a:rPr lang="sr-Latn-ME" sz="4000" b="0" i="1" smtClean="0">
                        <a:cs typeface="Arial"/>
                      </a:rPr>
                      <m:t>=</m:t>
                    </m:r>
                    <m:r>
                      <a:rPr lang="sr-Latn-ME" sz="4000" b="0" i="1" smtClean="0">
                        <a:cs typeface="Arial"/>
                      </a:rPr>
                      <m:t>𝑎</m:t>
                    </m:r>
                  </m:oMath>
                </a14:m>
                <a:r>
                  <a:rPr lang="sr-Latn-ME" sz="4000" dirty="0">
                    <a:cs typeface="Arial"/>
                  </a:rPr>
                  <a:t>. Broj x označavamo sa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r-Latn-ME" sz="4000" i="1" smtClean="0">
                            <a:cs typeface="Arial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4000" b="0" i="1" smtClean="0">
                            <a:cs typeface="Arial"/>
                          </a:rPr>
                          <m:t>𝑛</m:t>
                        </m:r>
                      </m:deg>
                      <m:e>
                        <m:r>
                          <a:rPr lang="sr-Latn-ME" sz="4000" b="0" i="1" smtClean="0">
                            <a:cs typeface="Arial"/>
                          </a:rPr>
                          <m:t>𝑎</m:t>
                        </m:r>
                      </m:e>
                    </m:rad>
                  </m:oMath>
                </a14:m>
                <a:r>
                  <a:rPr lang="sr-Latn-ME" sz="4000" dirty="0"/>
                  <a:t>.</a:t>
                </a:r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r>
                      <a:rPr lang="sr-Latn-ME" sz="4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Latn-ME" sz="4000" dirty="0"/>
                  <a:t> – izložilac korijena</a:t>
                </a:r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r>
                      <a:rPr lang="sr-Latn-ME" sz="4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Latn-ME" sz="4000" dirty="0"/>
                  <a:t> – potkorjena veličina </a:t>
                </a:r>
                <a:endParaRPr lang="en-US" sz="4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36D54-B19F-4B8E-945A-9CE82D463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1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89F9-0F62-4BA4-94CE-5C1E35CC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Latn-ME" dirty="0"/>
              <a:t>Primjer 5. Izračunati sledeće korijene: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737C38-8620-4A1F-9A8F-93917F8211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94100" indent="-457200"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ME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ME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sr-Latn-ME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4000" dirty="0"/>
              </a:p>
              <a:p>
                <a:pPr marL="494100" indent="-457200"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r-Latn-ME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sr-Latn-ME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4000" dirty="0"/>
              </a:p>
              <a:p>
                <a:pPr marL="494100" indent="-457200"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sr-Latn-ME" sz="40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  <m:r>
                      <a:rPr lang="sr-Latn-ME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sr-Latn-ME" sz="4000" dirty="0"/>
              </a:p>
              <a:p>
                <a:pPr marL="494100" indent="-457200"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r-Latn-ME" sz="40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rad>
                    <m:r>
                      <a:rPr lang="sr-Latn-ME" sz="4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737C38-8620-4A1F-9A8F-93917F8211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1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12F762-216A-427A-AEBF-B60744FBE845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sr-Latn-ME" dirty="0"/>
              <a:t>VAŽNO!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15BF3-214F-495C-9A6E-EA16B2698A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2">
                  <a:lumMod val="50000"/>
                </a:schemeClr>
              </a:solidFill>
              <a:ln w="76200">
                <a:noFill/>
              </a:ln>
            </p:spPr>
            <p:txBody>
              <a:bodyPr>
                <a:norm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6000" b="0" i="1" smtClean="0">
                          <a:latin typeface="Cambria Math" panose="02040503050406030204" pitchFamily="18" charset="0"/>
                        </a:rPr>
                        <m:t>1.    </m:t>
                      </m:r>
                      <m:rad>
                        <m:rad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g>
                        <m:e>
                          <m:r>
                            <a:rPr lang="sr-Latn-ME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sr-Latn-ME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6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sr-Latn-ME" sz="6000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6000" b="0" i="1" smtClean="0">
                          <a:latin typeface="Cambria Math" panose="02040503050406030204" pitchFamily="18" charset="0"/>
                        </a:rPr>
                        <m:t>2.    </m:t>
                      </m:r>
                      <m:rad>
                        <m:rad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sr-Latn-ME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sr-Latn-ME" sz="6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sr-Latn-ME" sz="6000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6000" b="0" i="1" smtClean="0">
                          <a:latin typeface="Cambria Math" panose="02040503050406030204" pitchFamily="18" charset="0"/>
                        </a:rPr>
                        <m:t>3.    </m:t>
                      </m:r>
                      <m:rad>
                        <m:rad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sr-Latn-ME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sr-Latn-ME" sz="6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rad>
                      <m:r>
                        <a:rPr lang="sr-Latn-ME" sz="6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15BF3-214F-495C-9A6E-EA16B2698A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9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E1F884-AE8C-4839-824E-799D3DAA9E1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34975" y="609599"/>
                <a:ext cx="10353762" cy="253116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sr-Latn-ME" sz="3600" dirty="0"/>
                  <a:t>Izrazi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ME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sr-Latn-ME" sz="3600" b="0" i="1" smtClean="0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ctrlPr>
                          <a:rPr lang="sr-Latn-ME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−0,02</m:t>
                        </m:r>
                      </m:e>
                    </m:rad>
                  </m:oMath>
                </a14:m>
                <a:r>
                  <a:rPr lang="sr-Latn-ME" sz="3600" dirty="0"/>
                  <a:t> nemaju smisla u skupu realnih brojeva R.</a:t>
                </a:r>
                <a:br>
                  <a:rPr lang="sr-Latn-ME" sz="3600" dirty="0"/>
                </a:br>
                <a:r>
                  <a:rPr lang="sr-Latn-ME" sz="3600" dirty="0"/>
                  <a:t>Izrazi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sr-Latn-ME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−32</m:t>
                        </m:r>
                      </m:e>
                    </m:rad>
                    <m:r>
                      <a:rPr lang="sr-Latn-ME" sz="3600" i="1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ctrlPr>
                          <a:rPr lang="sr-Latn-ME" sz="36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sr-Latn-ME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sr-Latn-ME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ME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sr-Latn-ME" sz="3600" dirty="0"/>
                  <a:t> postoje i jedinstveni su u skupu realnih brojeva R.</a:t>
                </a:r>
                <a:endParaRPr lang="en-US" sz="36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E1F884-AE8C-4839-824E-799D3DAA9E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34975" y="609599"/>
                <a:ext cx="10353762" cy="25311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ADB26-C977-4F43-AE74-F6D13E64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333750"/>
            <a:ext cx="10353762" cy="291465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sr-Latn-ME" sz="4000" dirty="0">
                <a:effectLst/>
              </a:rPr>
              <a:t>Def 2:   </a:t>
            </a:r>
            <a:r>
              <a:rPr lang="sr-Latn-ME" sz="4000" dirty="0"/>
              <a:t>Nenegativan n-ti korijen iz nenegativnog broja a nazivamo </a:t>
            </a:r>
            <a:r>
              <a:rPr lang="sr-Latn-ME" sz="4000" b="1" i="1" dirty="0"/>
              <a:t>aritmetičkim korijenom </a:t>
            </a:r>
            <a:r>
              <a:rPr lang="sr-Latn-ME" sz="4000" dirty="0"/>
              <a:t>s izložiocem n iz broja a.</a:t>
            </a:r>
          </a:p>
          <a:p>
            <a:pPr marL="3690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50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{62C65C5A-04E2-41C6-BE77-D034293F5506}tf55705232_win32</Template>
  <TotalTime>95</TotalTime>
  <Words>608</Words>
  <Application>Microsoft Office PowerPoint</Application>
  <PresentationFormat>Widescreen</PresentationFormat>
  <Paragraphs>54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Cambria Math</vt:lpstr>
      <vt:lpstr>Goudy Old Style</vt:lpstr>
      <vt:lpstr>Wingdings 2</vt:lpstr>
      <vt:lpstr>SlateVTI</vt:lpstr>
      <vt:lpstr>KORJENOVANJE</vt:lpstr>
      <vt:lpstr>Primjer 1. Kolika je stranica kvadrata čija je površina 81 〖cm〗^2?   P=a^2  81=a^2  a=9</vt:lpstr>
      <vt:lpstr>Primjer 2. Kolika je stranica kvadrata čija je površina 5 〖cm〗^2?   P=a^2  5=a^2  a=√5 </vt:lpstr>
      <vt:lpstr>Primjer 3. Kolika je dužina ivice kocke čija je zapremina 8 〖cm〗^3?   V=a^3  8=a^3  a=2 </vt:lpstr>
      <vt:lpstr>  </vt:lpstr>
      <vt:lpstr>Neka je n∈N, n≥2.</vt:lpstr>
      <vt:lpstr>Primjer 5. Izračunati sledeće korijene:</vt:lpstr>
      <vt:lpstr>VAŽNO!</vt:lpstr>
      <vt:lpstr>Izrazi √(-2), √(4&amp;-0,02) nemaju smisla u skupu realnih brojeva R. Izrazi √(5&amp;-32), ∛(-8) postoje i jedinstveni su u skupu realnih brojeva R.</vt:lpstr>
      <vt:lpstr>SVOJSTVA ARITMETIČKOG KORIJENA</vt:lpstr>
      <vt:lpstr>Svosjtvo 1. Neka je n∈N, n≥2 i a nenegativan broj. Tada je: 〖√(n&amp;a)〗^n=a √(n&amp;a^n )=a</vt:lpstr>
      <vt:lpstr>Svosjtvo 2. Neka je n∈N, n≥2 i a,b nenegativni brojevi. Tada iz: a^n=b^n     slijedi       a=b √(n&amp;a)=√(n&amp;b)     slijedi       a=b</vt:lpstr>
      <vt:lpstr>Primjer 7. Izračunati potpuno ili djelimično sledeće korijene:</vt:lpstr>
      <vt:lpstr>Svosjtvo 4. Neka je n∈N, n≥2, a≥0, b&gt;0 . Tada je: √(n&amp;a/b)=√(n&amp;a)/√(n&amp;b)</vt:lpstr>
      <vt:lpstr>Svosjtvo 5. Neka su n,m∈N, n,m≥2, a≥0. Tada je: (√(n&amp;a))^m=√(n&amp;a^m ) √(m∙n&amp;a^m )=√(n&amp;a) √(m&amp;√(n&amp;a))=√(m∙n&amp;a)</vt:lpstr>
      <vt:lpstr>Svosjtvo 6. Neka je n∈N, n≥2, n-paran broj,a≥0. Tada je:  √(n&amp;a^n )=|a|  Ako je n-neparan broj,a∈R, tada je: √(n&amp;a^n )=a</vt:lpstr>
      <vt:lpstr>Primjer 9. Izračunati ili uprostiti izraz: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KORJENOVANJE</dc:title>
  <dc:creator>Scekic Jelena</dc:creator>
  <cp:lastModifiedBy>Scekic Jelena</cp:lastModifiedBy>
  <cp:revision>25</cp:revision>
  <dcterms:created xsi:type="dcterms:W3CDTF">2021-02-25T10:41:41Z</dcterms:created>
  <dcterms:modified xsi:type="dcterms:W3CDTF">2021-02-25T12:17:23Z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