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95" r:id="rId3"/>
    <p:sldMasterId id="2147483698" r:id="rId4"/>
    <p:sldMasterId id="2147483715" r:id="rId5"/>
    <p:sldMasterId id="2147483721" r:id="rId6"/>
  </p:sldMasterIdLst>
  <p:sldIdLst>
    <p:sldId id="267" r:id="rId7"/>
    <p:sldId id="269" r:id="rId8"/>
    <p:sldId id="270" r:id="rId9"/>
    <p:sldId id="272" r:id="rId10"/>
    <p:sldId id="266" r:id="rId11"/>
    <p:sldId id="275" r:id="rId12"/>
    <p:sldId id="276" r:id="rId13"/>
    <p:sldId id="280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>
        <p:scale>
          <a:sx n="100" d="100"/>
          <a:sy n="100" d="100"/>
        </p:scale>
        <p:origin x="-955" y="-25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DF1C3D30-83A7-44F5-999C-71246C8566E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2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DF1C3D30-83A7-44F5-999C-71246C8566E2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3895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8361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0259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/>
          <a:lstStyle/>
          <a:p>
            <a:fld id="{DF1C3D30-83A7-44F5-999C-71246C8566E2}" type="datetimeFigureOut">
              <a:rPr lang="en-US" smtClean="0">
                <a:solidFill>
                  <a:prstClr val="black"/>
                </a:solidFill>
              </a:rPr>
              <a:pPr/>
              <a:t>12/30/2021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/>
          <a:lstStyle/>
          <a:p>
            <a:fld id="{BE922848-4AEC-444D-AFC7-B1F60F6C0E3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234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0604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94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717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720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58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5" r:id="rId3"/>
    <p:sldLayoutId id="2147483726" r:id="rId4"/>
    <p:sldLayoutId id="2147483727" r:id="rId5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ME" sz="4000" b="1" i="1" dirty="0"/>
              <a:t>Pojam preduzetnika</a:t>
            </a:r>
            <a:endParaRPr lang="en-US" sz="4000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b="1" dirty="0" smtClean="0"/>
              <a:t>Prof. </a:t>
            </a:r>
            <a:r>
              <a:rPr lang="en-US" sz="2000" b="1" dirty="0" err="1" smtClean="0"/>
              <a:t>Budrak</a:t>
            </a:r>
            <a:r>
              <a:rPr lang="en-US" sz="2000" b="1" dirty="0" smtClean="0"/>
              <a:t> Aleksandra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14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ME" sz="3200" b="1" dirty="0"/>
              <a:t>Pojam preduzetnika</a:t>
            </a:r>
            <a:endParaRPr lang="ko-KR" altLang="en-US" sz="3200" b="1" dirty="0"/>
          </a:p>
        </p:txBody>
      </p:sp>
      <p:grpSp>
        <p:nvGrpSpPr>
          <p:cNvPr id="13319" name="Group 13318"/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4164238" y="140394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64238" y="2262705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64238" y="310432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841189" y="1501973"/>
            <a:ext cx="3672408" cy="377818"/>
            <a:chOff x="803640" y="3545313"/>
            <a:chExt cx="2059657" cy="377818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64613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545313"/>
              <a:ext cx="20596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dirty="0">
                  <a:solidFill>
                    <a:schemeClr val="tx2">
                      <a:lumMod val="50000"/>
                    </a:schemeClr>
                  </a:solidFill>
                </a:rPr>
                <a:t>Ko su preduzetnici? 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751363" y="2160294"/>
            <a:ext cx="4011636" cy="756547"/>
            <a:chOff x="791109" y="3338355"/>
            <a:chExt cx="2249912" cy="756547"/>
          </a:xfrm>
        </p:grpSpPr>
        <p:sp>
          <p:nvSpPr>
            <p:cNvPr id="57" name="TextBox 56"/>
            <p:cNvSpPr txBox="1"/>
            <p:nvPr/>
          </p:nvSpPr>
          <p:spPr>
            <a:xfrm>
              <a:off x="803640" y="3448571"/>
              <a:ext cx="22373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dirty="0">
                  <a:solidFill>
                    <a:schemeClr val="accent1">
                      <a:lumMod val="50000"/>
                    </a:schemeClr>
                  </a:solidFill>
                </a:rPr>
                <a:t>Da li svako može da bude uspješan preduzetnik?</a:t>
              </a:r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1109" y="333835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753209" y="2916841"/>
            <a:ext cx="3848369" cy="984885"/>
            <a:chOff x="792144" y="3293718"/>
            <a:chExt cx="2158344" cy="984885"/>
          </a:xfrm>
        </p:grpSpPr>
        <p:sp>
          <p:nvSpPr>
            <p:cNvPr id="60" name="TextBox 59"/>
            <p:cNvSpPr txBox="1"/>
            <p:nvPr/>
          </p:nvSpPr>
          <p:spPr>
            <a:xfrm>
              <a:off x="792144" y="3447606"/>
              <a:ext cx="21583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dirty="0">
                  <a:solidFill>
                    <a:schemeClr val="accent2">
                      <a:lumMod val="50000"/>
                    </a:schemeClr>
                  </a:solidFill>
                </a:rPr>
                <a:t>Da li uspješni preduzetnici imaju jedinstvene osobine i sposobnosti?</a:t>
              </a:r>
              <a:r>
                <a:rPr lang="sr-Latn-ME" sz="1200" dirty="0"/>
                <a:t/>
              </a:r>
              <a:br>
                <a:rPr lang="sr-Latn-ME" sz="1200" dirty="0"/>
              </a:b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96566" y="3293718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4130834" y="146114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30834" y="231990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0834" y="316152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747343" y="3827047"/>
            <a:ext cx="4495800" cy="1077218"/>
            <a:chOff x="751007" y="3319817"/>
            <a:chExt cx="2521453" cy="1077218"/>
          </a:xfrm>
        </p:grpSpPr>
        <p:sp>
          <p:nvSpPr>
            <p:cNvPr id="66" name="TextBox 65"/>
            <p:cNvSpPr txBox="1"/>
            <p:nvPr/>
          </p:nvSpPr>
          <p:spPr>
            <a:xfrm>
              <a:off x="751007" y="3319817"/>
              <a:ext cx="252145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1600" dirty="0">
                  <a:solidFill>
                    <a:schemeClr val="accent4">
                      <a:lumMod val="50000"/>
                    </a:schemeClr>
                  </a:solidFill>
                </a:rPr>
                <a:t>Da li uspjeh preduzetnika </a:t>
              </a:r>
              <a:r>
                <a:rPr lang="sr-Latn-ME" sz="1600" dirty="0" smtClean="0">
                  <a:solidFill>
                    <a:schemeClr val="accent4">
                      <a:lumMod val="50000"/>
                    </a:schemeClr>
                  </a:solidFill>
                </a:rPr>
                <a:t>zavisi isključivo </a:t>
              </a:r>
              <a:r>
                <a:rPr lang="sr-Latn-ME" sz="1600" dirty="0">
                  <a:solidFill>
                    <a:schemeClr val="accent4">
                      <a:lumMod val="50000"/>
                    </a:schemeClr>
                  </a:solidFill>
                </a:rPr>
                <a:t>od njihovih ličnih karakteristika ili su za uspjeh podjednako značajne njihove sposobnosti, znanje, iskustvo i poslovni ambijent</a:t>
              </a:r>
              <a:r>
                <a:rPr lang="sr-Latn-ME" sz="1600" dirty="0" smtClean="0">
                  <a:solidFill>
                    <a:schemeClr val="accent4">
                      <a:lumMod val="50000"/>
                    </a:schemeClr>
                  </a:solidFill>
                </a:rPr>
                <a:t>?</a:t>
              </a:r>
              <a:r>
                <a:rPr lang="en-US" altLang="ko-KR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03640" y="335059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8" name="Oval 67"/>
          <p:cNvSpPr/>
          <p:nvPr/>
        </p:nvSpPr>
        <p:spPr>
          <a:xfrm>
            <a:off x="4164238" y="3954514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30834" y="401171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72859" y="200038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24"/>
          <p:cNvSpPr/>
          <p:nvPr/>
        </p:nvSpPr>
        <p:spPr>
          <a:xfrm>
            <a:off x="4872859" y="273867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25"/>
          <p:cNvSpPr/>
          <p:nvPr/>
        </p:nvSpPr>
        <p:spPr>
          <a:xfrm>
            <a:off x="4872859" y="347696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b="1" dirty="0" err="1"/>
              <a:t>Izdvajaju</a:t>
            </a:r>
            <a:r>
              <a:rPr lang="en-US" sz="2800" b="1" dirty="0"/>
              <a:t> se tri </a:t>
            </a:r>
            <a:r>
              <a:rPr lang="en-US" sz="2800" b="1" dirty="0" err="1"/>
              <a:t>pristupa</a:t>
            </a:r>
            <a:r>
              <a:rPr lang="en-US" sz="2800" b="1" dirty="0"/>
              <a:t> </a:t>
            </a:r>
            <a:r>
              <a:rPr lang="en-US" sz="2800" b="1" dirty="0" err="1"/>
              <a:t>teoriji</a:t>
            </a:r>
            <a:r>
              <a:rPr lang="en-US" sz="2800" b="1" dirty="0"/>
              <a:t> o </a:t>
            </a:r>
            <a:r>
              <a:rPr lang="en-US" sz="2800" b="1" dirty="0" err="1" smtClean="0"/>
              <a:t>preduzetniku</a:t>
            </a:r>
            <a:r>
              <a:rPr lang="en-US" sz="2800" b="1" dirty="0" smtClean="0"/>
              <a:t>: </a:t>
            </a:r>
            <a:endParaRPr lang="sr-Latn-ME" sz="28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4058860" y="895351"/>
            <a:ext cx="1052368" cy="4191000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742923" y="2023262"/>
            <a:ext cx="3548143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742923" y="2752113"/>
            <a:ext cx="3548142" cy="3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742923" y="3490403"/>
            <a:ext cx="3548144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863689" y="1918777"/>
            <a:ext cx="3958812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Latn-CS" sz="1400" dirty="0"/>
              <a:t>kojim  se ukazuje na značaj preduzetnika za privredni razvoj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80390" y="2635382"/>
            <a:ext cx="395881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Latn-CS" sz="1400" dirty="0"/>
              <a:t> </a:t>
            </a:r>
            <a:r>
              <a:rPr lang="en-US" sz="1400" dirty="0" err="1"/>
              <a:t>kojim</a:t>
            </a:r>
            <a:r>
              <a:rPr lang="en-US" sz="1400" dirty="0"/>
              <a:t> se </a:t>
            </a:r>
            <a:r>
              <a:rPr lang="en-US" sz="1400" dirty="0" err="1"/>
              <a:t>smatra</a:t>
            </a:r>
            <a:r>
              <a:rPr lang="en-US" sz="1400" dirty="0"/>
              <a:t> da </a:t>
            </a:r>
            <a:r>
              <a:rPr lang="en-US" sz="1400" dirty="0" err="1"/>
              <a:t>uspjeh</a:t>
            </a:r>
            <a:r>
              <a:rPr lang="en-US" sz="1400" dirty="0"/>
              <a:t> </a:t>
            </a:r>
            <a:r>
              <a:rPr lang="en-US" sz="1400" dirty="0" err="1"/>
              <a:t>preduzetnika</a:t>
            </a:r>
            <a:r>
              <a:rPr lang="en-US" sz="1400" dirty="0"/>
              <a:t> </a:t>
            </a:r>
            <a:r>
              <a:rPr lang="en-US" sz="1400" dirty="0" err="1"/>
              <a:t>zavisi</a:t>
            </a:r>
            <a:r>
              <a:rPr lang="en-US" sz="1400" dirty="0"/>
              <a:t> od </a:t>
            </a:r>
            <a:r>
              <a:rPr lang="en-US" sz="1400" dirty="0" err="1"/>
              <a:t>njegovih</a:t>
            </a:r>
            <a:r>
              <a:rPr lang="en-US" sz="1400" dirty="0"/>
              <a:t> </a:t>
            </a:r>
            <a:r>
              <a:rPr lang="en-US" sz="1400" dirty="0" err="1"/>
              <a:t>ličnih</a:t>
            </a:r>
            <a:r>
              <a:rPr lang="en-US" sz="1400" dirty="0"/>
              <a:t> </a:t>
            </a:r>
            <a:r>
              <a:rPr lang="en-US" sz="1400" dirty="0" err="1"/>
              <a:t>karakteristika</a:t>
            </a:r>
            <a:r>
              <a:rPr lang="sr-Latn-ME" sz="1400" dirty="0"/>
              <a:t> 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2859" y="3316446"/>
            <a:ext cx="3958809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Latn-CS" sz="1400" dirty="0"/>
              <a:t>kojim se smatra da uspjeh preduzetnika ne zavisi samo od njegovih ličnih karakteristika već i od stečenog iskustva, znanja i sposobnosti, ali i od okruženja u kome se nalazi.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238979" y="1954354"/>
            <a:ext cx="2371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u="sng" dirty="0" err="1">
                <a:solidFill>
                  <a:schemeClr val="accent4">
                    <a:lumMod val="50000"/>
                  </a:schemeClr>
                </a:solidFill>
              </a:rPr>
              <a:t>ekonomski</a:t>
            </a:r>
            <a:r>
              <a:rPr lang="en-US" sz="1400" b="1" i="1" u="sng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ko-KR" altLang="en-US" sz="1400" b="1" dirty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43000" y="2718622"/>
            <a:ext cx="2371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u="sng" dirty="0" err="1">
                <a:solidFill>
                  <a:schemeClr val="accent2">
                    <a:lumMod val="50000"/>
                  </a:schemeClr>
                </a:solidFill>
              </a:rPr>
              <a:t>psiholo</a:t>
            </a:r>
            <a:r>
              <a:rPr lang="sr-Latn-CS" sz="2000" b="1" i="1" u="sng" dirty="0">
                <a:solidFill>
                  <a:schemeClr val="accent2">
                    <a:lumMod val="50000"/>
                  </a:schemeClr>
                </a:solidFill>
              </a:rPr>
              <a:t>ški</a:t>
            </a:r>
            <a:endParaRPr lang="ko-KR" altLang="en-US" sz="2000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43000" y="3482814"/>
            <a:ext cx="2371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CS" sz="2000" b="1" i="1" u="sng" dirty="0">
                <a:solidFill>
                  <a:schemeClr val="accent2">
                    <a:lumMod val="50000"/>
                  </a:schemeClr>
                </a:solidFill>
              </a:rPr>
              <a:t>sociološki</a:t>
            </a:r>
            <a:endParaRPr lang="ko-KR" altLang="en-US" sz="2000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76200" y="157623"/>
            <a:ext cx="9144000" cy="576064"/>
          </a:xfrm>
        </p:spPr>
        <p:txBody>
          <a:bodyPr/>
          <a:lstStyle/>
          <a:p>
            <a:r>
              <a:rPr lang="sr-Latn-ME" dirty="0"/>
              <a:t>Ekonomski pristup</a:t>
            </a:r>
            <a:endParaRPr lang="ko-KR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283989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" name="Oval 6"/>
          <p:cNvSpPr/>
          <p:nvPr/>
        </p:nvSpPr>
        <p:spPr>
          <a:xfrm>
            <a:off x="652611" y="146194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34752" y="271576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23852" y="3958012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43000" y="1480848"/>
            <a:ext cx="3465001" cy="1158852"/>
            <a:chOff x="681741" y="3312811"/>
            <a:chExt cx="2678650" cy="1158852"/>
          </a:xfrm>
        </p:grpSpPr>
        <p:sp>
          <p:nvSpPr>
            <p:cNvPr id="12" name="TextBox 11"/>
            <p:cNvSpPr txBox="1"/>
            <p:nvPr/>
          </p:nvSpPr>
          <p:spPr>
            <a:xfrm>
              <a:off x="681741" y="3732999"/>
              <a:ext cx="26508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poistovjećuje se sa vlasnikom koji organizuje proizvodnju sa ciljem da ostvari profit.</a:t>
              </a:r>
              <a:endParaRPr lang="ko-KR" altLang="en-US" sz="1400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1890" y="3312811"/>
              <a:ext cx="25985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b="1" i="1" u="sng" dirty="0"/>
                <a:t>Preduzetnik </a:t>
              </a:r>
              <a:r>
                <a:rPr lang="sr-Latn-CS" sz="1400" b="1" i="1" u="sng" dirty="0" smtClean="0"/>
                <a:t>kao organizator </a:t>
              </a:r>
              <a:r>
                <a:rPr lang="sr-Latn-CS" sz="1400" b="1" i="1" u="sng" dirty="0"/>
                <a:t>proizvodnje</a:t>
              </a:r>
              <a:r>
                <a:rPr lang="sr-Latn-CS" sz="1400" i="1" dirty="0"/>
                <a:t>  </a:t>
              </a:r>
              <a:endParaRPr lang="ko-KR" altLang="en-US" sz="1400" b="1" i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3001" y="2622226"/>
            <a:ext cx="3447000" cy="1383463"/>
            <a:chOff x="681742" y="3446077"/>
            <a:chExt cx="2664732" cy="1383463"/>
          </a:xfrm>
        </p:grpSpPr>
        <p:sp>
          <p:nvSpPr>
            <p:cNvPr id="15" name="TextBox 14"/>
            <p:cNvSpPr txBox="1"/>
            <p:nvPr/>
          </p:nvSpPr>
          <p:spPr>
            <a:xfrm>
              <a:off x="681742" y="3875433"/>
              <a:ext cx="26647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najvažnije karakteristike preduzetnika su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  <a:sym typeface="Symbol"/>
                </a:rPr>
                <a:t>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 informisanost, poznavanje tržišta i sposobnost da uoči priliku za razmjenu, što mu omogućava da ostvari korist</a:t>
              </a:r>
              <a:r>
                <a:rPr lang="sr-Latn-CS" sz="1400" dirty="0"/>
                <a:t>.</a:t>
              </a:r>
              <a:endParaRPr lang="en-US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5033" y="3446077"/>
              <a:ext cx="22932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b="1" i="1" u="sng" dirty="0"/>
                <a:t>Preduzetnik kao trgovac tj</a:t>
              </a:r>
              <a:r>
                <a:rPr lang="sr-Latn-CS" sz="1400" b="1" i="1" u="sng" dirty="0" smtClean="0"/>
                <a:t>. posrednik </a:t>
              </a:r>
              <a:r>
                <a:rPr lang="sr-Latn-CS" sz="1400" b="1" i="1" u="sng" dirty="0"/>
                <a:t>u razmjeni</a:t>
              </a:r>
              <a:endParaRPr lang="ko-KR" altLang="en-US" sz="1400" b="1" i="1" u="sng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143001" y="3958012"/>
            <a:ext cx="3670722" cy="911815"/>
            <a:chOff x="681742" y="3773751"/>
            <a:chExt cx="2837682" cy="911815"/>
          </a:xfrm>
        </p:grpSpPr>
        <p:sp>
          <p:nvSpPr>
            <p:cNvPr id="18" name="TextBox 17"/>
            <p:cNvSpPr txBox="1"/>
            <p:nvPr/>
          </p:nvSpPr>
          <p:spPr>
            <a:xfrm>
              <a:off x="681742" y="3977680"/>
              <a:ext cx="283768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spremno prihvata rizik i neizvjesnost jer se uspjeh poslovanja ne može predvidjeti.</a:t>
              </a:r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altLang="ko-KR" sz="1200" dirty="0" smtClean="0">
                  <a:solidFill>
                    <a:schemeClr val="bg1"/>
                  </a:solidFill>
                  <a:cs typeface="Arial" pitchFamily="34" charset="0"/>
                </a:rPr>
                <a:t>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7387" y="3773751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b="1" i="1" u="sng" dirty="0"/>
                <a:t>Preduzetnik i rizik</a:t>
              </a:r>
              <a:endParaRPr lang="ko-KR" altLang="en-US" sz="1400" b="1" i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4813723" y="1490105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4837085" y="3234630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404225" y="1531754"/>
            <a:ext cx="3968375" cy="1984243"/>
            <a:chOff x="422913" y="3355334"/>
            <a:chExt cx="2832157" cy="1984243"/>
          </a:xfrm>
        </p:grpSpPr>
        <p:sp>
          <p:nvSpPr>
            <p:cNvPr id="24" name="TextBox 23"/>
            <p:cNvSpPr txBox="1"/>
            <p:nvPr/>
          </p:nvSpPr>
          <p:spPr>
            <a:xfrm>
              <a:off x="422913" y="3554473"/>
              <a:ext cx="2832157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preduzetnici mogu biti samo izuzetno nadareni ljudi koji su sposobni da uvode novine 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  <a:sym typeface="Symbol"/>
                </a:rPr>
                <a:t>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nove proizvode, tehnološke procese, sirovine</a:t>
              </a:r>
              <a:r>
                <a:rPr lang="sr-Latn-CS" sz="1400" dirty="0" smtClean="0">
                  <a:solidFill>
                    <a:schemeClr val="accent2">
                      <a:lumMod val="50000"/>
                    </a:schemeClr>
                  </a:solidFill>
                </a:rPr>
                <a:t>, nova tržišta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...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  <a:sym typeface="Symbol"/>
                </a:rPr>
                <a:t>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, koji iniciraju i donose promjene. Inovacije su izvor visokog profita dok se ne pojave pratioci i imitatori.</a:t>
              </a:r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altLang="ko-KR" sz="1200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8648" y="3355334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b="1" i="1" u="sng" dirty="0"/>
                <a:t>Preduzetnik kao inovator</a:t>
              </a:r>
              <a:endParaRPr lang="ko-KR" altLang="en-US" sz="1400" b="1" i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413148" y="3291830"/>
            <a:ext cx="3541775" cy="1378329"/>
            <a:chOff x="429811" y="3099186"/>
            <a:chExt cx="2738000" cy="1378329"/>
          </a:xfrm>
        </p:grpSpPr>
        <p:sp>
          <p:nvSpPr>
            <p:cNvPr id="30" name="TextBox 29"/>
            <p:cNvSpPr txBox="1"/>
            <p:nvPr/>
          </p:nvSpPr>
          <p:spPr>
            <a:xfrm>
              <a:off x="429813" y="3554185"/>
              <a:ext cx="273799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dirty="0" smtClean="0"/>
                <a:t> </a:t>
              </a:r>
              <a:r>
                <a:rPr lang="sr-Latn-CS" sz="1400" dirty="0">
                  <a:solidFill>
                    <a:schemeClr val="accent2">
                      <a:lumMod val="50000"/>
                    </a:schemeClr>
                  </a:solidFill>
                </a:rPr>
                <a:t>to je kreativan i originalan pojedinac koji ima sposobnost da prepozna i stvori poslovne prilike.</a:t>
              </a:r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9811" y="3099186"/>
              <a:ext cx="24823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400" b="1" i="1" u="sng" dirty="0"/>
                <a:t>Preduzetnik kao kreator poslovnih prilika</a:t>
              </a:r>
              <a:endParaRPr lang="ko-KR" altLang="en-US" sz="1400" b="1" i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90001" y="1565789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23852" y="153175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3489" y="277296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2336" y="4020293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0319" y="1542403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13723" y="328516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1"/>
                </a:solidFill>
                <a:cs typeface="Arial" pitchFamily="34" charset="0"/>
              </a:rPr>
              <a:t>0</a:t>
            </a:r>
            <a:r>
              <a:rPr lang="sr-Latn-ME" altLang="ko-KR" sz="2400" b="1" dirty="0" smtClean="0">
                <a:solidFill>
                  <a:schemeClr val="accent1"/>
                </a:solidFill>
                <a:cs typeface="Arial" pitchFamily="34" charset="0"/>
              </a:rPr>
              <a:t>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9" name="Group 13">
            <a:extLst>
              <a:ext uri="{FF2B5EF4-FFF2-40B4-BE49-F238E27FC236}">
                <a16:creationId xmlns="" xmlns:a16="http://schemas.microsoft.com/office/drawing/2014/main" id="{65F79F49-58E8-4478-83BB-5809BAA07443}"/>
              </a:ext>
            </a:extLst>
          </p:cNvPr>
          <p:cNvGrpSpPr/>
          <p:nvPr/>
        </p:nvGrpSpPr>
        <p:grpSpPr>
          <a:xfrm rot="3578140">
            <a:off x="7419634" y="-281388"/>
            <a:ext cx="1296144" cy="1655160"/>
            <a:chOff x="6777274" y="1831284"/>
            <a:chExt cx="552841" cy="1177414"/>
          </a:xfrm>
        </p:grpSpPr>
        <p:grpSp>
          <p:nvGrpSpPr>
            <p:cNvPr id="40" name="Group 14">
              <a:extLst>
                <a:ext uri="{FF2B5EF4-FFF2-40B4-BE49-F238E27FC236}">
                  <a16:creationId xmlns="" xmlns:a16="http://schemas.microsoft.com/office/drawing/2014/main" id="{39069EC5-081A-4BF5-ADB4-DFB8C9680FD7}"/>
                </a:ext>
              </a:extLst>
            </p:cNvPr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42" name="Freeform 16">
                <a:extLst>
                  <a:ext uri="{FF2B5EF4-FFF2-40B4-BE49-F238E27FC236}">
                    <a16:creationId xmlns="" xmlns:a16="http://schemas.microsoft.com/office/drawing/2014/main" id="{BA14A9F0-A0DA-428A-B109-2F3FAF5EA287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Freeform 17">
                <a:extLst>
                  <a:ext uri="{FF2B5EF4-FFF2-40B4-BE49-F238E27FC236}">
                    <a16:creationId xmlns="" xmlns:a16="http://schemas.microsoft.com/office/drawing/2014/main" id="{4E58BA02-427E-476C-927F-941A5BEE8001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="" xmlns:a16="http://schemas.microsoft.com/office/drawing/2014/main" id="{6D576C7F-8CAF-4600-8ECF-22D5FBEC5FEA}"/>
                </a:ext>
              </a:extLst>
            </p:cNvPr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560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ME" sz="2800" b="1" dirty="0"/>
              <a:t>Psihološki pristup – ličnost preduzetnika</a:t>
            </a:r>
            <a:endParaRPr lang="ko-KR" altLang="en-US" sz="2800" b="1" dirty="0"/>
          </a:p>
        </p:txBody>
      </p:sp>
      <p:sp>
        <p:nvSpPr>
          <p:cNvPr id="7" name="Oval 6"/>
          <p:cNvSpPr/>
          <p:nvPr/>
        </p:nvSpPr>
        <p:spPr>
          <a:xfrm>
            <a:off x="4636416" y="1021767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5347143" y="2450827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5105773" y="1662093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5306670" y="3186160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9"/>
          <p:cNvSpPr/>
          <p:nvPr/>
        </p:nvSpPr>
        <p:spPr>
          <a:xfrm>
            <a:off x="5284488" y="1827775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5548955" y="2538592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Parallelogram 15"/>
          <p:cNvSpPr/>
          <p:nvPr/>
        </p:nvSpPr>
        <p:spPr>
          <a:xfrm rot="16200000">
            <a:off x="4767632" y="1099569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 Same Side Corner Rectangle 6"/>
          <p:cNvSpPr>
            <a:spLocks noChangeAspect="1"/>
          </p:cNvSpPr>
          <p:nvPr/>
        </p:nvSpPr>
        <p:spPr>
          <a:xfrm rot="2700000" flipH="1">
            <a:off x="5585669" y="3268501"/>
            <a:ext cx="10740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 flipH="1">
            <a:off x="3722789" y="998439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 flipH="1">
            <a:off x="2952250" y="2448758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 flipH="1">
            <a:off x="3206049" y="1595662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 flipH="1">
            <a:off x="3084281" y="3207990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 flipH="1">
            <a:off x="3383084" y="1772687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6"/>
          <p:cNvSpPr/>
          <p:nvPr/>
        </p:nvSpPr>
        <p:spPr>
          <a:xfrm rot="18900000" flipH="1">
            <a:off x="3154375" y="2555739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Parallelogram 15"/>
          <p:cNvSpPr/>
          <p:nvPr/>
        </p:nvSpPr>
        <p:spPr>
          <a:xfrm rot="5400000" flipH="1">
            <a:off x="3883466" y="1083538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 Same Side Corner Rectangle 6"/>
          <p:cNvSpPr>
            <a:spLocks noChangeAspect="1"/>
          </p:cNvSpPr>
          <p:nvPr/>
        </p:nvSpPr>
        <p:spPr>
          <a:xfrm rot="18900000" flipH="1">
            <a:off x="3353594" y="330523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38195" y="959666"/>
            <a:ext cx="3594158" cy="813021"/>
            <a:chOff x="-8320" y="3133584"/>
            <a:chExt cx="3842113" cy="813021"/>
          </a:xfrm>
        </p:grpSpPr>
        <p:sp>
          <p:nvSpPr>
            <p:cNvPr id="26" name="TextBox 25"/>
            <p:cNvSpPr txBox="1"/>
            <p:nvPr/>
          </p:nvSpPr>
          <p:spPr>
            <a:xfrm>
              <a:off x="-8320" y="3300274"/>
              <a:ext cx="38421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CS" sz="1200" dirty="0">
                  <a:solidFill>
                    <a:schemeClr val="accent6"/>
                  </a:solidFill>
                </a:rPr>
                <a:t>imaju visoke ciljeve, spremni su da rade više i efikasnije od drugih, nastoje da prevaziđu prepreke...</a:t>
              </a:r>
              <a:endParaRPr lang="ko-KR" altLang="en-US" sz="12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9367" y="3133584"/>
              <a:ext cx="2582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r-Latn-CS" sz="1200" b="1" i="1" u="sng" dirty="0"/>
                <a:t>Želja za ličnim uspjehom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-37034" y="1772687"/>
            <a:ext cx="3397847" cy="836326"/>
            <a:chOff x="281990" y="3114743"/>
            <a:chExt cx="3632258" cy="836326"/>
          </a:xfrm>
        </p:grpSpPr>
        <p:sp>
          <p:nvSpPr>
            <p:cNvPr id="29" name="TextBox 28"/>
            <p:cNvSpPr txBox="1"/>
            <p:nvPr/>
          </p:nvSpPr>
          <p:spPr>
            <a:xfrm>
              <a:off x="422027" y="3304738"/>
              <a:ext cx="30877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dirty="0">
                  <a:solidFill>
                    <a:schemeClr val="accent6"/>
                  </a:solidFill>
                </a:rPr>
                <a:t>analizom tržišta stiču informacije o potrebama potrošača na osnovu kojih pokreći inovativne poslovne aktivnosti.</a:t>
              </a:r>
              <a:r>
                <a:rPr lang="en-US" altLang="ko-KR" sz="1200" dirty="0" smtClean="0">
                  <a:solidFill>
                    <a:schemeClr val="accent6"/>
                  </a:solidFill>
                  <a:cs typeface="Arial" pitchFamily="34" charset="0"/>
                </a:rPr>
                <a:t>. </a:t>
              </a:r>
              <a:endParaRPr lang="ko-KR" altLang="en-US" sz="12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1990" y="3114743"/>
              <a:ext cx="36322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CS" sz="1200" b="1" i="1" u="sng" dirty="0"/>
                <a:t>Sposobnost traganja za novim šansama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56983" y="2620662"/>
            <a:ext cx="2643425" cy="884789"/>
            <a:chOff x="484268" y="2961335"/>
            <a:chExt cx="2825792" cy="894103"/>
          </a:xfrm>
        </p:grpSpPr>
        <p:sp>
          <p:nvSpPr>
            <p:cNvPr id="32" name="TextBox 31"/>
            <p:cNvSpPr txBox="1"/>
            <p:nvPr/>
          </p:nvSpPr>
          <p:spPr>
            <a:xfrm>
              <a:off x="484268" y="3202303"/>
              <a:ext cx="2825792" cy="653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dirty="0" smtClean="0"/>
                <a:t> </a:t>
              </a:r>
              <a:r>
                <a:rPr lang="sr-Latn-CS" sz="1200" dirty="0">
                  <a:solidFill>
                    <a:schemeClr val="accent6"/>
                  </a:solidFill>
                </a:rPr>
                <a:t>troše dosta energije na prikupljanje informacija o tome kakav proizvod ili usluga treba njihovom </a:t>
              </a:r>
              <a:r>
                <a:rPr lang="sr-Latn-CS" sz="1200" dirty="0" smtClean="0">
                  <a:solidFill>
                    <a:schemeClr val="accent6"/>
                  </a:solidFill>
                </a:rPr>
                <a:t>kupcu</a:t>
              </a:r>
              <a:endParaRPr lang="en-US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94943" y="2961335"/>
              <a:ext cx="25814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r-Latn-CS" sz="1200" b="1" i="1" u="sng" dirty="0" smtClean="0"/>
                <a:t>Foksiranje na proizvod / kupca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253" y="3532026"/>
            <a:ext cx="3231347" cy="631812"/>
            <a:chOff x="-18589" y="3101161"/>
            <a:chExt cx="3725244" cy="631812"/>
          </a:xfrm>
        </p:grpSpPr>
        <p:sp>
          <p:nvSpPr>
            <p:cNvPr id="35" name="TextBox 34"/>
            <p:cNvSpPr txBox="1"/>
            <p:nvPr/>
          </p:nvSpPr>
          <p:spPr>
            <a:xfrm>
              <a:off x="-18589" y="3271308"/>
              <a:ext cx="37252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dirty="0">
                  <a:solidFill>
                    <a:schemeClr val="accent6"/>
                  </a:solidFill>
                </a:rPr>
                <a:t>misao, kreativnost i imaginaciju su sposobni </a:t>
              </a:r>
              <a:r>
                <a:rPr lang="sr-Latn-CS" sz="1200" dirty="0" smtClean="0">
                  <a:solidFill>
                    <a:schemeClr val="accent6"/>
                  </a:solidFill>
                </a:rPr>
                <a:t>    da </a:t>
              </a:r>
              <a:r>
                <a:rPr lang="sr-Latn-CS" sz="1200" dirty="0">
                  <a:solidFill>
                    <a:schemeClr val="accent6"/>
                  </a:solidFill>
                </a:rPr>
                <a:t>pretvore u konkretan i profitabilan </a:t>
              </a:r>
              <a:r>
                <a:rPr lang="sr-Latn-CS" sz="1200" dirty="0" smtClean="0">
                  <a:solidFill>
                    <a:schemeClr val="accent6"/>
                  </a:solidFill>
                </a:rPr>
                <a:t>posao</a:t>
              </a:r>
              <a:endParaRPr lang="en-US" sz="12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9140" y="310116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r-Latn-CS" sz="1200" b="1" i="1" u="sng" dirty="0"/>
                <a:t>Izvršna inteligencija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74837" y="987856"/>
            <a:ext cx="8569164" cy="3357668"/>
            <a:chOff x="-5300285" y="3162995"/>
            <a:chExt cx="9160338" cy="3357668"/>
          </a:xfrm>
        </p:grpSpPr>
        <p:sp>
          <p:nvSpPr>
            <p:cNvPr id="38" name="TextBox 37"/>
            <p:cNvSpPr txBox="1"/>
            <p:nvPr/>
          </p:nvSpPr>
          <p:spPr>
            <a:xfrm>
              <a:off x="10694" y="3351451"/>
              <a:ext cx="38493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dirty="0">
                  <a:solidFill>
                    <a:schemeClr val="accent6"/>
                  </a:solidFill>
                </a:rPr>
                <a:t>iskazuje se prilikom inovacija vezanih za novi proizvod, nove sirovine, </a:t>
              </a:r>
              <a:r>
                <a:rPr lang="sr-Latn-CS" sz="1200" dirty="0" smtClean="0">
                  <a:solidFill>
                    <a:schemeClr val="accent6"/>
                  </a:solidFill>
                </a:rPr>
                <a:t>tehnologij</a:t>
              </a:r>
              <a:r>
                <a:rPr lang="en-US" sz="1200" dirty="0" smtClean="0">
                  <a:solidFill>
                    <a:schemeClr val="accent6"/>
                  </a:solidFill>
                </a:rPr>
                <a:t>u</a:t>
              </a:r>
              <a:r>
                <a:rPr lang="sr-Latn-CS" sz="1200" dirty="0" smtClean="0">
                  <a:solidFill>
                    <a:schemeClr val="accent6"/>
                  </a:solidFill>
                </a:rPr>
                <a:t>, </a:t>
              </a:r>
              <a:r>
                <a:rPr lang="sr-Latn-CS" sz="1200" dirty="0">
                  <a:solidFill>
                    <a:schemeClr val="accent6"/>
                  </a:solidFill>
                </a:rPr>
                <a:t>novu organizaciju, tržišta...</a:t>
              </a:r>
              <a:endParaRPr lang="en-US" sz="1200" dirty="0">
                <a:solidFill>
                  <a:schemeClr val="accent6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68715" y="316299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b="1" i="1" u="sng" dirty="0"/>
                <a:t>Kreativnost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-5300285" y="6243664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b="1" i="1" u="sng" dirty="0"/>
                <a:t>Realno samopouzdanje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76426" y="1765096"/>
            <a:ext cx="2915174" cy="607755"/>
            <a:chOff x="6920" y="3083124"/>
            <a:chExt cx="3116287" cy="607755"/>
          </a:xfrm>
        </p:grpSpPr>
        <p:sp>
          <p:nvSpPr>
            <p:cNvPr id="41" name="TextBox 40"/>
            <p:cNvSpPr txBox="1"/>
            <p:nvPr/>
          </p:nvSpPr>
          <p:spPr>
            <a:xfrm>
              <a:off x="6920" y="3229214"/>
              <a:ext cx="3116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dirty="0">
                  <a:solidFill>
                    <a:schemeClr val="accent6"/>
                  </a:solidFill>
                </a:rPr>
                <a:t>prilagođavaju svoje poslovanje promjenama u okruženju.</a:t>
              </a:r>
              <a:endParaRPr lang="en-US" sz="1200" dirty="0">
                <a:solidFill>
                  <a:schemeClr val="accent6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1493" y="3083124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b="1" i="1" u="sng" dirty="0"/>
                <a:t>Fleksibilnost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02188" y="2354922"/>
            <a:ext cx="3425713" cy="975874"/>
            <a:chOff x="-187297" y="2941618"/>
            <a:chExt cx="3662046" cy="975874"/>
          </a:xfrm>
        </p:grpSpPr>
        <p:sp>
          <p:nvSpPr>
            <p:cNvPr id="44" name="TextBox 43"/>
            <p:cNvSpPr txBox="1"/>
            <p:nvPr/>
          </p:nvSpPr>
          <p:spPr>
            <a:xfrm>
              <a:off x="-187297" y="3148051"/>
              <a:ext cx="366204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100" dirty="0">
                  <a:solidFill>
                    <a:schemeClr val="accent6"/>
                  </a:solidFill>
                </a:rPr>
                <a:t>moraju imati kvalitetnu i nesmetanu </a:t>
              </a:r>
              <a:r>
                <a:rPr lang="sr-Latn-CS" sz="1100" dirty="0" smtClean="0">
                  <a:solidFill>
                    <a:schemeClr val="accent6"/>
                  </a:solidFill>
                </a:rPr>
                <a:t>komunikaciju</a:t>
              </a:r>
            </a:p>
            <a:p>
              <a:r>
                <a:rPr lang="sr-Latn-CS" sz="1100" dirty="0" smtClean="0">
                  <a:solidFill>
                    <a:schemeClr val="accent6"/>
                  </a:solidFill>
                </a:rPr>
                <a:t> </a:t>
              </a:r>
              <a:r>
                <a:rPr lang="sr-Latn-CS" sz="1100" dirty="0">
                  <a:solidFill>
                    <a:schemeClr val="accent6"/>
                  </a:solidFill>
                </a:rPr>
                <a:t>sa licima sa kojima se srijeću tokom poslovanja </a:t>
              </a:r>
              <a:r>
                <a:rPr lang="sr-Latn-CS" sz="1100" dirty="0" smtClean="0">
                  <a:solidFill>
                    <a:schemeClr val="accent6"/>
                  </a:solidFill>
                </a:rPr>
                <a:t>kako </a:t>
              </a:r>
              <a:r>
                <a:rPr lang="sr-Latn-CS" sz="1100" dirty="0">
                  <a:solidFill>
                    <a:schemeClr val="accent6"/>
                  </a:solidFill>
                </a:rPr>
                <a:t>bi protok informacija bio konstantan, što je veoma važno za uspjeh poslovanja</a:t>
              </a:r>
              <a:endParaRPr lang="ko-KR" altLang="en-US" sz="11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3796" y="2941618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b="1" i="1" u="sng" dirty="0"/>
                <a:t>Komunikativnost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-37034" y="3281817"/>
            <a:ext cx="9464933" cy="2137954"/>
            <a:chOff x="-5916853" y="2885622"/>
            <a:chExt cx="10117901" cy="2137954"/>
          </a:xfrm>
        </p:grpSpPr>
        <p:sp>
          <p:nvSpPr>
            <p:cNvPr id="47" name="TextBox 46"/>
            <p:cNvSpPr txBox="1"/>
            <p:nvPr/>
          </p:nvSpPr>
          <p:spPr>
            <a:xfrm>
              <a:off x="402032" y="3684432"/>
              <a:ext cx="3799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dirty="0">
                  <a:solidFill>
                    <a:schemeClr val="accent6"/>
                  </a:solidFill>
                </a:rPr>
                <a:t>spremnost da vjeruju u svoje poslovne </a:t>
              </a:r>
              <a:r>
                <a:rPr lang="sr-Latn-CS" sz="1200" dirty="0" smtClean="0">
                  <a:solidFill>
                    <a:schemeClr val="accent6"/>
                  </a:solidFill>
                </a:rPr>
                <a:t>odluke</a:t>
              </a:r>
              <a:endParaRPr lang="en-US" sz="1200" dirty="0"/>
            </a:p>
            <a:p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2802" y="3507063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b="1" i="1" u="sng" dirty="0"/>
                <a:t>Prihvatanje rizika</a:t>
              </a:r>
              <a:endParaRPr lang="ko-KR" altLang="en-US" sz="1200" b="1" i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-5916853" y="3902538"/>
              <a:ext cx="417188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100" dirty="0">
                  <a:solidFill>
                    <a:schemeClr val="accent6"/>
                  </a:solidFill>
                </a:rPr>
                <a:t>put od ideje do realizacije je obično veoma dug </a:t>
              </a:r>
              <a:r>
                <a:rPr lang="sr-Latn-CS" sz="1100" dirty="0" smtClean="0">
                  <a:solidFill>
                    <a:schemeClr val="accent6"/>
                  </a:solidFill>
                </a:rPr>
                <a:t>I</a:t>
              </a:r>
              <a:r>
                <a:rPr lang="en-US" sz="1100" dirty="0" smtClean="0">
                  <a:solidFill>
                    <a:schemeClr val="accent6"/>
                  </a:solidFill>
                </a:rPr>
                <a:t>            </a:t>
              </a:r>
              <a:r>
                <a:rPr lang="sr-Latn-CS" sz="1100" dirty="0" smtClean="0">
                  <a:solidFill>
                    <a:schemeClr val="accent6"/>
                  </a:solidFill>
                </a:rPr>
                <a:t> traži puno </a:t>
              </a:r>
              <a:r>
                <a:rPr lang="sr-Latn-CS" sz="1100" dirty="0">
                  <a:solidFill>
                    <a:schemeClr val="accent6"/>
                  </a:solidFill>
                </a:rPr>
                <a:t>energije i vremena za rješavanje </a:t>
              </a:r>
              <a:r>
                <a:rPr lang="sr-Latn-CS" sz="1100" dirty="0" smtClean="0">
                  <a:solidFill>
                    <a:schemeClr val="accent6"/>
                  </a:solidFill>
                </a:rPr>
                <a:t>raznih</a:t>
              </a:r>
              <a:r>
                <a:rPr lang="en-US" sz="1100" dirty="0" smtClean="0">
                  <a:solidFill>
                    <a:schemeClr val="accent6"/>
                  </a:solidFill>
                </a:rPr>
                <a:t>  </a:t>
              </a:r>
              <a:r>
                <a:rPr lang="sr-Latn-CS" sz="1100" dirty="0" smtClean="0">
                  <a:solidFill>
                    <a:schemeClr val="accent6"/>
                  </a:solidFill>
                </a:rPr>
                <a:t> </a:t>
              </a:r>
              <a:r>
                <a:rPr lang="sr-Latn-CS" sz="1100" dirty="0">
                  <a:solidFill>
                    <a:schemeClr val="accent6"/>
                  </a:solidFill>
                </a:rPr>
                <a:t>problema što zahtijeva postojanje realnog samopouzdanja</a:t>
              </a:r>
              <a:endParaRPr lang="ko-KR" altLang="en-US" sz="11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18363" y="2885622"/>
              <a:ext cx="3279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b="1" i="1" u="sng" dirty="0" smtClean="0"/>
                <a:t>Optimizam</a:t>
              </a:r>
            </a:p>
            <a:p>
              <a:r>
                <a:rPr lang="sr-Latn-CS" sz="1200" dirty="0">
                  <a:solidFill>
                    <a:schemeClr val="accent6"/>
                  </a:solidFill>
                </a:rPr>
                <a:t>pozitivna energija povećava vjerovatnoću </a:t>
              </a:r>
              <a:r>
                <a:rPr lang="sr-Latn-CS" sz="1200" dirty="0" smtClean="0">
                  <a:solidFill>
                    <a:schemeClr val="accent6"/>
                  </a:solidFill>
                </a:rPr>
                <a:t>uspjeha</a:t>
              </a:r>
              <a:endParaRPr lang="en-US" sz="1200" dirty="0"/>
            </a:p>
            <a:p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-22899" y="4007913"/>
              <a:ext cx="39401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1200" b="1" dirty="0" smtClean="0"/>
                <a:t>          </a:t>
              </a:r>
              <a:r>
                <a:rPr lang="sr-Latn-CS" sz="1200" b="1" i="1" u="sng" dirty="0" smtClean="0"/>
                <a:t>Upornost</a:t>
              </a:r>
              <a:r>
                <a:rPr lang="sr-Latn-CS" sz="1200" b="1" u="sng" dirty="0" smtClean="0"/>
                <a:t> </a:t>
              </a:r>
              <a:endParaRPr lang="sr-Latn-CS" sz="1200" dirty="0" smtClean="0"/>
            </a:p>
            <a:p>
              <a:r>
                <a:rPr lang="sr-Latn-CS" sz="1200" dirty="0" smtClean="0"/>
                <a:t> </a:t>
              </a:r>
              <a:r>
                <a:rPr lang="sr-Latn-CS" sz="1200" dirty="0">
                  <a:solidFill>
                    <a:schemeClr val="accent6"/>
                  </a:solidFill>
                </a:rPr>
                <a:t>opstaju na tržištu uprkos postojećim preprekama i neuspjesima </a:t>
              </a:r>
              <a:endParaRPr lang="en-US" sz="1200" dirty="0">
                <a:solidFill>
                  <a:schemeClr val="accent6"/>
                </a:solidFill>
              </a:endParaRPr>
            </a:p>
            <a:p>
              <a:r>
                <a:rPr lang="sr-Latn-CS" sz="1200" dirty="0" smtClean="0"/>
                <a:t>.</a:t>
              </a:r>
              <a:endParaRPr lang="en-US" sz="1200" dirty="0"/>
            </a:p>
            <a:p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9" name="Freeform 9">
            <a:extLst>
              <a:ext uri="{FF2B5EF4-FFF2-40B4-BE49-F238E27FC236}">
                <a16:creationId xmlns="" xmlns:a16="http://schemas.microsoft.com/office/drawing/2014/main" id="{B26EBCD2-4BC1-4A3D-B36A-8AAF3F123BDA}"/>
              </a:ext>
            </a:extLst>
          </p:cNvPr>
          <p:cNvSpPr>
            <a:spLocks/>
          </p:cNvSpPr>
          <p:nvPr/>
        </p:nvSpPr>
        <p:spPr bwMode="auto">
          <a:xfrm>
            <a:off x="4570917" y="1797972"/>
            <a:ext cx="610683" cy="2468775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0" name="Freeform 18">
            <a:extLst>
              <a:ext uri="{FF2B5EF4-FFF2-40B4-BE49-F238E27FC236}">
                <a16:creationId xmlns="" xmlns:a16="http://schemas.microsoft.com/office/drawing/2014/main" id="{1FC3FE2C-CB12-4331-852B-C80C20FA3985}"/>
              </a:ext>
            </a:extLst>
          </p:cNvPr>
          <p:cNvSpPr>
            <a:spLocks/>
          </p:cNvSpPr>
          <p:nvPr/>
        </p:nvSpPr>
        <p:spPr bwMode="auto">
          <a:xfrm>
            <a:off x="3810000" y="1727888"/>
            <a:ext cx="677762" cy="2572555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3" name="Oval 52"/>
          <p:cNvSpPr/>
          <p:nvPr/>
        </p:nvSpPr>
        <p:spPr>
          <a:xfrm>
            <a:off x="3251305" y="4034576"/>
            <a:ext cx="648072" cy="6480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Freeform 55">
            <a:extLst>
              <a:ext uri="{FF2B5EF4-FFF2-40B4-BE49-F238E27FC236}">
                <a16:creationId xmlns="" xmlns:a16="http://schemas.microsoft.com/office/drawing/2014/main" id="{A88F9008-C685-4BEB-8190-E3EC441DF81B}"/>
              </a:ext>
            </a:extLst>
          </p:cNvPr>
          <p:cNvSpPr/>
          <p:nvPr/>
        </p:nvSpPr>
        <p:spPr>
          <a:xfrm rot="2939376">
            <a:off x="3451590" y="4082463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Oval 54"/>
          <p:cNvSpPr/>
          <p:nvPr/>
        </p:nvSpPr>
        <p:spPr>
          <a:xfrm>
            <a:off x="5089868" y="3921816"/>
            <a:ext cx="648072" cy="6480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Donut 24">
            <a:extLst>
              <a:ext uri="{FF2B5EF4-FFF2-40B4-BE49-F238E27FC236}">
                <a16:creationId xmlns="" xmlns:a16="http://schemas.microsoft.com/office/drawing/2014/main" id="{4DA4CD61-B539-4BE7-A98F-932D32416D32}"/>
              </a:ext>
            </a:extLst>
          </p:cNvPr>
          <p:cNvSpPr/>
          <p:nvPr/>
        </p:nvSpPr>
        <p:spPr>
          <a:xfrm>
            <a:off x="5197102" y="4021022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 flipH="1">
            <a:off x="4294396" y="4319012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Parallelogram 15"/>
          <p:cNvSpPr/>
          <p:nvPr/>
        </p:nvSpPr>
        <p:spPr>
          <a:xfrm rot="5400000" flipH="1">
            <a:off x="4459039" y="4424693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666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Latn-CS" dirty="0"/>
              <a:t>Sociološki pristup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276350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konceptu</a:t>
            </a:r>
            <a:r>
              <a:rPr lang="en-US" dirty="0" smtClean="0"/>
              <a:t> </a:t>
            </a:r>
            <a:r>
              <a:rPr lang="sr-Latn-CS" dirty="0" smtClean="0"/>
              <a:t>smatra</a:t>
            </a:r>
            <a:r>
              <a:rPr lang="en-US" dirty="0" smtClean="0"/>
              <a:t> se</a:t>
            </a:r>
            <a:r>
              <a:rPr lang="sr-Latn-CS" dirty="0" smtClean="0"/>
              <a:t> </a:t>
            </a:r>
            <a:r>
              <a:rPr lang="sr-Latn-CS" dirty="0"/>
              <a:t>da je preduzetništvo proces učenja i da uspjeh preduzetnika ne zavisi samo od njegovih ličnih karakteristika već i od iskustva, znanja i sposobnosti učenja kao i od okruženja u kome se preduzetnik nalazi. Lične karakteristike su, svakako, prednost ali one nisu garancija uspjeha već samo </a:t>
            </a:r>
            <a:r>
              <a:rPr lang="sr-Latn-CS" dirty="0" smtClean="0"/>
              <a:t>predispozi</a:t>
            </a:r>
            <a:r>
              <a:rPr lang="en-US" dirty="0" smtClean="0"/>
              <a:t>c</a:t>
            </a:r>
            <a:r>
              <a:rPr lang="sr-Latn-CS" dirty="0" smtClean="0"/>
              <a:t>ija </a:t>
            </a:r>
            <a:r>
              <a:rPr lang="sr-Latn-CS" dirty="0"/>
              <a:t>ili potencijal.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6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1200" b="1" dirty="0" smtClean="0"/>
          </a:p>
          <a:p>
            <a:endParaRPr lang="en-US" sz="1200" b="1" dirty="0"/>
          </a:p>
          <a:p>
            <a:pPr algn="l"/>
            <a:r>
              <a:rPr lang="sr-Latn-CS" sz="1200" b="1" dirty="0" smtClean="0"/>
              <a:t>Ni jedan </a:t>
            </a:r>
            <a:r>
              <a:rPr lang="sr-Latn-CS" sz="1200" b="1" dirty="0"/>
              <a:t>od pomenutih koncepata ne daje cjelovito tumačenje </a:t>
            </a:r>
            <a:r>
              <a:rPr lang="en-US" sz="1200" b="1" dirty="0" smtClean="0"/>
              <a:t>   </a:t>
            </a:r>
            <a:r>
              <a:rPr lang="sr-Latn-CS" sz="1200" b="1" dirty="0" smtClean="0"/>
              <a:t>ključnih </a:t>
            </a:r>
            <a:r>
              <a:rPr lang="sr-Latn-CS" sz="1200" b="1" dirty="0"/>
              <a:t>faktora uspjeha preduzetnika, ali integralno, oni </a:t>
            </a:r>
            <a:r>
              <a:rPr lang="sr-Latn-CS" sz="1200" b="1" dirty="0" smtClean="0"/>
              <a:t>omogu</a:t>
            </a:r>
            <a:r>
              <a:rPr lang="en-US" sz="1200" b="1" dirty="0" smtClean="0"/>
              <a:t>-</a:t>
            </a:r>
            <a:r>
              <a:rPr lang="sr-Latn-CS" sz="1200" b="1" dirty="0" smtClean="0"/>
              <a:t>ćavaju </a:t>
            </a:r>
            <a:r>
              <a:rPr lang="sr-Latn-CS" sz="1200" b="1" dirty="0"/>
              <a:t>da se razumiju i objasne razlozi uspjeha preduzetničkih </a:t>
            </a:r>
            <a:r>
              <a:rPr lang="en-US" sz="1200" b="1" dirty="0" smtClean="0"/>
              <a:t>  </a:t>
            </a:r>
            <a:r>
              <a:rPr lang="sr-Latn-CS" sz="1200" b="1" dirty="0" smtClean="0"/>
              <a:t>firmi</a:t>
            </a:r>
            <a:r>
              <a:rPr lang="sr-Latn-CS" sz="1200" b="1" dirty="0"/>
              <a:t>. Lične karakteristike su najvažnije u fazi pokretanja novog </a:t>
            </a:r>
            <a:r>
              <a:rPr lang="en-US" sz="1200" b="1" dirty="0" smtClean="0"/>
              <a:t> </a:t>
            </a:r>
            <a:r>
              <a:rPr lang="sr-Latn-CS" sz="1200" b="1" dirty="0" smtClean="0"/>
              <a:t>biznisa</a:t>
            </a:r>
            <a:r>
              <a:rPr lang="sr-Latn-CS" sz="1200" b="1" dirty="0"/>
              <a:t>, sposobnost učenja iz iskustva postaje značajnija nakon pokretanja firme, a rast i razvoj preduzeća zavise od </a:t>
            </a:r>
            <a:r>
              <a:rPr lang="sr-Latn-CS" sz="1200" b="1" dirty="0" smtClean="0"/>
              <a:t>stečenog</a:t>
            </a:r>
            <a:r>
              <a:rPr lang="en-US" sz="1200" b="1" dirty="0" smtClean="0"/>
              <a:t>    </a:t>
            </a:r>
            <a:r>
              <a:rPr lang="sr-Latn-CS" sz="1200" b="1" dirty="0" smtClean="0"/>
              <a:t> </a:t>
            </a:r>
            <a:r>
              <a:rPr lang="sr-Latn-CS" sz="1200" b="1" dirty="0"/>
              <a:t>iskustva i znanja kao i sposobnosti prilagođavanja uticajima iz </a:t>
            </a:r>
            <a:r>
              <a:rPr lang="en-US" sz="1200" b="1" dirty="0" smtClean="0"/>
              <a:t> </a:t>
            </a:r>
            <a:r>
              <a:rPr lang="sr-Latn-CS" sz="1200" b="1" dirty="0" smtClean="0"/>
              <a:t>okruženja</a:t>
            </a:r>
            <a:r>
              <a:rPr lang="sr-Latn-CS" sz="1200" b="1" dirty="0"/>
              <a:t>.</a:t>
            </a:r>
            <a:endParaRPr lang="en-US" sz="1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16108" y="3867150"/>
            <a:ext cx="4896544" cy="46464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3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0200" y="57150"/>
            <a:ext cx="8229600" cy="742950"/>
          </a:xfrm>
          <a:prstGeom prst="rect">
            <a:avLst/>
          </a:prstGeom>
        </p:spPr>
        <p:txBody>
          <a:bodyPr/>
          <a:lstStyle/>
          <a:p>
            <a:r>
              <a:rPr lang="sr-Latn-CS" sz="3600" dirty="0"/>
              <a:t>Zablude o preduzetnicima</a:t>
            </a:r>
            <a:endParaRPr lang="en-US" sz="3600" dirty="0"/>
          </a:p>
        </p:txBody>
      </p:sp>
      <p:sp>
        <p:nvSpPr>
          <p:cNvPr id="4" name="8-Point Star 3"/>
          <p:cNvSpPr/>
          <p:nvPr/>
        </p:nvSpPr>
        <p:spPr>
          <a:xfrm>
            <a:off x="4267200" y="895350"/>
            <a:ext cx="2209800" cy="1428750"/>
          </a:xfrm>
          <a:prstGeom prst="star8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>
                <a:solidFill>
                  <a:schemeClr val="bg2">
                    <a:lumMod val="25000"/>
                  </a:schemeClr>
                </a:solidFill>
              </a:rPr>
              <a:t>Preduzetnici su kockari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8-Point Star 4"/>
          <p:cNvSpPr/>
          <p:nvPr/>
        </p:nvSpPr>
        <p:spPr>
          <a:xfrm>
            <a:off x="6507480" y="1609725"/>
            <a:ext cx="2286000" cy="1485900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>
                <a:solidFill>
                  <a:schemeClr val="accent6">
                    <a:lumMod val="75000"/>
                  </a:schemeClr>
                </a:solidFill>
              </a:rPr>
              <a:t>Preduzetnike prvenstveno motiviše novac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8-Point Star 5"/>
          <p:cNvSpPr/>
          <p:nvPr/>
        </p:nvSpPr>
        <p:spPr>
          <a:xfrm>
            <a:off x="5478780" y="3176587"/>
            <a:ext cx="2057400" cy="1357313"/>
          </a:xfrm>
          <a:prstGeom prst="star8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>
                <a:solidFill>
                  <a:schemeClr val="tx2">
                    <a:lumMod val="75000"/>
                  </a:schemeClr>
                </a:solidFill>
              </a:rPr>
              <a:t>Preduzetnik </a:t>
            </a:r>
            <a: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  <a:t>   je </a:t>
            </a:r>
            <a:r>
              <a:rPr lang="sr-Latn-CS" dirty="0">
                <a:solidFill>
                  <a:schemeClr val="tx2">
                    <a:lumMod val="75000"/>
                  </a:schemeClr>
                </a:solidFill>
              </a:rPr>
              <a:t>nezavistan</a:t>
            </a:r>
            <a:r>
              <a:rPr lang="sr-Latn-C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8-Point Star 6"/>
          <p:cNvSpPr/>
          <p:nvPr/>
        </p:nvSpPr>
        <p:spPr>
          <a:xfrm>
            <a:off x="2590800" y="3112293"/>
            <a:ext cx="2209800" cy="1485900"/>
          </a:xfrm>
          <a:prstGeom prst="star8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>
                <a:solidFill>
                  <a:schemeClr val="bg2">
                    <a:lumMod val="25000"/>
                  </a:schemeClr>
                </a:solidFill>
              </a:rPr>
              <a:t>Preduzetnici moraju biti mladi i energični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8-Point Star 7"/>
          <p:cNvSpPr/>
          <p:nvPr/>
        </p:nvSpPr>
        <p:spPr>
          <a:xfrm>
            <a:off x="2286000" y="1609725"/>
            <a:ext cx="2133600" cy="1400175"/>
          </a:xfrm>
          <a:prstGeom prst="star8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Preduzetnici se stvaraju rođenjem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30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1_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Creative-Idea-Bulb-PowerPoint-Template</Template>
  <TotalTime>1476</TotalTime>
  <Words>628</Words>
  <Application>Microsoft Office PowerPoint</Application>
  <PresentationFormat>On-screen Show (16:9)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Cover and End Slide Master</vt:lpstr>
      <vt:lpstr>Contents Slide Master</vt:lpstr>
      <vt:lpstr>Section Break Slide Master</vt:lpstr>
      <vt:lpstr>1_Contents Slide Master</vt:lpstr>
      <vt:lpstr>1_Section Break Slide Master</vt:lpstr>
      <vt:lpstr>1_Cover and End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Zablude o preduzetnicima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Pojam preduzetnika</dc:title>
  <dc:creator>aleksbudrak@gmail.com</dc:creator>
  <cp:lastModifiedBy>aleksbudrak@gmail.com</cp:lastModifiedBy>
  <cp:revision>62</cp:revision>
  <dcterms:created xsi:type="dcterms:W3CDTF">2020-09-15T13:53:14Z</dcterms:created>
  <dcterms:modified xsi:type="dcterms:W3CDTF">2021-12-30T15:51:01Z</dcterms:modified>
</cp:coreProperties>
</file>