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60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metod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Parcijalne</a:t>
            </a:r>
            <a:r>
              <a:rPr lang="en-US" sz="4800" dirty="0" smtClean="0">
                <a:latin typeface="Franklin Gothic Medium" panose="020B0603020102020204" pitchFamily="34" charset="0"/>
              </a:rPr>
              <a:t> </a:t>
            </a:r>
            <a:r>
              <a:rPr lang="en-US" sz="4800" dirty="0" err="1" smtClean="0">
                <a:latin typeface="Franklin Gothic Medium" panose="020B0603020102020204" pitchFamily="34" charset="0"/>
              </a:rPr>
              <a:t>integracije</a:t>
            </a:r>
            <a:endParaRPr lang="en-US" sz="4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2"/>
              <p:cNvSpPr txBox="1">
                <a:spLocks/>
              </p:cNvSpPr>
              <p:nvPr/>
            </p:nvSpPr>
            <p:spPr>
              <a:xfrm>
                <a:off x="415505" y="534838"/>
                <a:ext cx="9039045" cy="5538157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Neka su funkcije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diferencijabilne 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Tada na intervalu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važi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  <m:t>𝑢𝑣</m:t>
                              </m:r>
                            </m:e>
                          </m:d>
                        </m:e>
                        <m:sup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𝑢</m:t>
                      </m:r>
                      <m:sSup>
                        <m:sSup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p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400" i="1" smtClean="0">
                              <a:latin typeface="Cambria Math" panose="02040503050406030204" pitchFamily="18" charset="0"/>
                            </a:rPr>
                            <m:t>𝑢𝑣</m:t>
                          </m:r>
                        </m:e>
                      </m:d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𝑣𝑑𝑢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𝑢𝑑𝑣</m:t>
                      </m:r>
                    </m:oMath>
                  </m:oMathPara>
                </a14:m>
                <a:endParaRPr lang="sr-Latn-ME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i="1">
                          <a:latin typeface="Cambria Math" panose="02040503050406030204" pitchFamily="18" charset="0"/>
                        </a:rPr>
                        <m:t>𝑢𝑑𝑣</m:t>
                      </m:r>
                      <m:r>
                        <a:rPr lang="sr-Latn-ME" sz="240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400" i="1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sr-Latn-M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400" i="1">
                              <a:latin typeface="Cambria Math" panose="02040503050406030204" pitchFamily="18" charset="0"/>
                            </a:rPr>
                            <m:t>𝑢𝑣</m:t>
                          </m:r>
                        </m:e>
                      </m:d>
                      <m:r>
                        <a:rPr lang="sr-Latn-ME" sz="240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ME" sz="2400" i="1">
                          <a:latin typeface="Cambria Math" panose="02040503050406030204" pitchFamily="18" charset="0"/>
                        </a:rPr>
                        <m:t>𝑣𝑑𝑢</m:t>
                      </m:r>
                    </m:oMath>
                  </m:oMathPara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Integracijom lijeve i desne strane zadnje jednakosti dobijamo:</a:t>
                </a:r>
              </a:p>
              <a:p>
                <a:pPr marL="0" indent="0">
                  <a:buFont typeface="Wingdings" pitchFamily="2" charset="2"/>
                  <a:buNone/>
                </a:pP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Wingdings" pitchFamily="2" charset="2"/>
                  <a:buNone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𝑢𝑑𝑣</m:t>
                        </m:r>
                      </m:e>
                    </m:nary>
                    <m:r>
                      <a:rPr lang="sr-Latn-ME" sz="240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𝑢𝑣</m:t>
                            </m:r>
                          </m:e>
                        </m:d>
                      </m:e>
                    </m:nary>
                    <m:r>
                      <a:rPr lang="sr-Latn-ME" sz="240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𝑣𝑑𝑢</m:t>
                        </m:r>
                      </m:e>
                    </m:nary>
                  </m:oMath>
                </a14:m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tj.</a:t>
                </a:r>
              </a:p>
              <a:p>
                <a:pPr marL="0" indent="0" algn="ctr">
                  <a:buFont typeface="Wingdings" pitchFamily="2" charset="2"/>
                  <a:buNone/>
                </a:pPr>
                <a:r>
                  <a:rPr lang="sr-Latn-ME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Wingdings" pitchFamily="2" charset="2"/>
                  <a:buNone/>
                </a:pP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𝑢𝑑𝑣</m:t>
                        </m:r>
                      </m:e>
                    </m:nary>
                    <m:r>
                      <a:rPr lang="sr-Latn-ME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𝑢𝑣</m:t>
                    </m:r>
                    <m:r>
                      <a:rPr lang="sr-Latn-ME" sz="24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𝑣𝑑𝑢</m:t>
                        </m:r>
                      </m:e>
                    </m:nary>
                    <m:r>
                      <a:rPr lang="sr-Latn-ME" sz="240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40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Font typeface="Wingdings" pitchFamily="2" charset="2"/>
                  <a:buNone/>
                </a:pPr>
                <a:endParaRPr lang="sr-Latn-ME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sr-Latn-ME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Formulu iznad nazivamo formulom parcijalne integracije.</a:t>
                </a:r>
              </a:p>
            </p:txBody>
          </p:sp>
        </mc:Choice>
        <mc:Fallback>
          <p:sp>
            <p:nvSpPr>
              <p:cNvPr id="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505" y="534838"/>
                <a:ext cx="9039045" cy="5538157"/>
              </a:xfrm>
              <a:prstGeom prst="rect">
                <a:avLst/>
              </a:prstGeom>
              <a:blipFill rotWithShape="0">
                <a:blip r:embed="rId2"/>
                <a:stretch>
                  <a:fillRect l="-270"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412464" y="4537494"/>
            <a:ext cx="3091853" cy="6469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3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46649" y="586596"/>
                <a:ext cx="9963510" cy="2527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integral</a:t>
                </a:r>
              </a:p>
              <a:p>
                <a:pPr marL="457200" indent="-457200">
                  <a:buAutoNum type="arabicPeriod"/>
                </a:pP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𝑙𝑛𝑥𝑑𝑥</m:t>
                        </m:r>
                      </m:e>
                    </m:nary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𝑙𝑛𝑥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/′         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𝑑𝑣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</m:e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𝑑𝑢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400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den>
                            </m:f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              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         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𝑥𝑙𝑛𝑥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𝑥𝑙𝑛𝑥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nary>
                  </m:oMath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9" y="586596"/>
                <a:ext cx="9963510" cy="2527551"/>
              </a:xfrm>
              <a:prstGeom prst="rect">
                <a:avLst/>
              </a:prstGeom>
              <a:blipFill rotWithShape="0">
                <a:blip r:embed="rId2"/>
                <a:stretch>
                  <a:fillRect l="-796" t="-1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46649" y="3666227"/>
                <a:ext cx="6418053" cy="888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 </a:t>
                </a:r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sledeći integral: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</m:t>
                        </m:r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9" y="3666227"/>
                <a:ext cx="6418053" cy="888128"/>
              </a:xfrm>
              <a:prstGeom prst="rect">
                <a:avLst/>
              </a:prstGeom>
              <a:blipFill rotWithShape="0">
                <a:blip r:embed="rId3"/>
                <a:stretch>
                  <a:fillRect l="-1425" t="-82877" b="-76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46649" y="4827886"/>
                <a:ext cx="7858664" cy="17997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sr-Latn-ME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 </a:t>
                </a:r>
                <a:r>
                  <a:rPr lang="sr-Latn-ME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sledeći integral: </a:t>
                </a:r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sr-Latn-ME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sr-Latn-M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ME" sz="2400" i="1">
                                      <a:latin typeface="Cambria Math" panose="02040503050406030204" pitchFamily="18" charset="0"/>
                                    </a:rPr>
                                    <m:t>𝑠𝑖𝑛</m:t>
                                  </m:r>
                                </m:e>
                                <m:sup>
                                  <m:r>
                                    <a:rPr lang="sr-Latn-ME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sr-Latn-ME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sr-Latn-ME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49" y="4827886"/>
                <a:ext cx="7858664" cy="1799723"/>
              </a:xfrm>
              <a:prstGeom prst="rect">
                <a:avLst/>
              </a:prstGeom>
              <a:blipFill rotWithShape="0">
                <a:blip r:embed="rId4"/>
                <a:stretch>
                  <a:fillRect l="-1164" t="-2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666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914" y="603849"/>
            <a:ext cx="3260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Domaći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232914" y="1549579"/>
                <a:ext cx="10515600" cy="4351338"/>
              </a:xfrm>
              <a:prstGeom prst="rect">
                <a:avLst/>
              </a:prstGeom>
            </p:spPr>
            <p:txBody>
              <a:bodyPr/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buFont typeface="+mj-lt"/>
                  <a:buAutoNum type="arabicPeriod"/>
                </a:pPr>
                <a:r>
                  <a:rPr lang="sr-Latn-ME" sz="2400" dirty="0" smtClean="0"/>
                  <a:t>Naći sledeće integrale:</a:t>
                </a:r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𝑥𝑙𝑛𝑥𝑑𝑥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sr-Latn-ME" sz="240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sSup>
                              <m:sSupPr>
                                <m:ctrlP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  <m:t>𝑐𝑜𝑠</m:t>
                                </m:r>
                              </m:e>
                              <m:sup>
                                <m:r>
                                  <a:rPr lang="sr-Latn-ME" sz="240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𝑙𝑛</m:t>
                            </m:r>
                          </m:e>
                          <m:sup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sz="2400" dirty="0" smtClean="0"/>
              </a:p>
              <a:p>
                <a:pPr marL="51435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i="1" smtClean="0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sr-Latn-ME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sz="2400" dirty="0"/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14" y="1549579"/>
                <a:ext cx="10515600" cy="4351338"/>
              </a:xfrm>
              <a:prstGeom prst="rect">
                <a:avLst/>
              </a:prstGeom>
              <a:blipFill rotWithShape="0">
                <a:blip r:embed="rId2"/>
                <a:stretch>
                  <a:fillRect l="-580" t="-6583" b="-8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621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Неодређени интегр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060" y="806719"/>
            <a:ext cx="4917057" cy="59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74853" y="215660"/>
            <a:ext cx="4891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dirty="0" smtClean="0"/>
              <a:t>Таблица неодређеног интеграла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387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71" y="405441"/>
            <a:ext cx="3743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solidFill>
                  <a:srgbClr val="0070C0"/>
                </a:solidFill>
              </a:rPr>
              <a:t>Домаћи</a:t>
            </a: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 txBox="1">
                <a:spLocks/>
              </p:cNvSpPr>
              <p:nvPr/>
            </p:nvSpPr>
            <p:spPr>
              <a:xfrm>
                <a:off x="284670" y="1359799"/>
                <a:ext cx="6323163" cy="4351338"/>
              </a:xfrm>
              <a:prstGeom prst="rect">
                <a:avLst/>
              </a:prstGeom>
            </p:spPr>
            <p:txBody>
              <a:bodyPr/>
              <a:lstStyle>
                <a:lvl1pPr marL="182880" indent="-18288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400"/>
                  </a:spcBef>
                  <a:spcAft>
                    <a:spcPts val="200"/>
                  </a:spcAft>
                  <a:buClr>
                    <a:schemeClr val="accent1">
                      <a:lumMod val="75000"/>
                    </a:schemeClr>
                  </a:buClr>
                  <a:buSzPct val="85000"/>
                  <a:buFont typeface="Wingdings" pitchFamily="2" charset="2"/>
                  <a:buChar char="§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sr-Cyrl-RS" dirty="0" smtClean="0">
                    <a:latin typeface="Tempus Sans ITC" panose="04020404030D07020202" pitchFamily="82" charset="0"/>
                  </a:rPr>
                  <a:t>Наћи следеће интеграле методом смјене</a:t>
                </a:r>
                <a:r>
                  <a:rPr lang="sr-Latn-ME" dirty="0" smtClean="0">
                    <a:latin typeface="Tempus Sans ITC" panose="04020404030D07020202" pitchFamily="82" charset="0"/>
                  </a:rPr>
                  <a:t>:</a:t>
                </a: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𝑥𝑑𝑥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sr-Latn-ME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sr-Latn-ME" dirty="0" smtClean="0">
                  <a:latin typeface="Tempus Sans ITC" panose="04020404030D07020202" pitchFamily="82" charset="0"/>
                </a:endParaRPr>
              </a:p>
              <a:p>
                <a:pPr marL="514350" indent="-514350">
                  <a:buFont typeface="Wingdings" pitchFamily="2" charset="2"/>
                  <a:buAutoNum type="alphaLcParenR"/>
                </a:pP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sr-Latn-ME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sr-Latn-ME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rad>
                      </m:e>
                    </m:nary>
                    <m:r>
                      <a:rPr lang="sr-Latn-ME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sr-Latn-ME" dirty="0">
                  <a:latin typeface="Tempus Sans ITC" panose="04020404030D07020202" pitchFamily="82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70" y="1359799"/>
                <a:ext cx="6323163" cy="4351338"/>
              </a:xfrm>
              <a:prstGeom prst="rect">
                <a:avLst/>
              </a:prstGeom>
              <a:blipFill rotWithShape="0">
                <a:blip r:embed="rId2"/>
                <a:stretch>
                  <a:fillRect l="-579" t="-5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792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1916</TotalTime>
  <Words>52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Cambria</vt:lpstr>
      <vt:lpstr>Cambria Math</vt:lpstr>
      <vt:lpstr>Franklin Gothic Medium</vt:lpstr>
      <vt:lpstr>Rockwell</vt:lpstr>
      <vt:lpstr>Rockwell Condensed</vt:lpstr>
      <vt:lpstr>Tempus Sans ITC</vt:lpstr>
      <vt:lpstr>Wingdings</vt:lpstr>
      <vt:lpstr>Wood Type</vt:lpstr>
      <vt:lpstr>  metod Parcijalne integracije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162</cp:revision>
  <dcterms:created xsi:type="dcterms:W3CDTF">2020-11-08T09:24:49Z</dcterms:created>
  <dcterms:modified xsi:type="dcterms:W3CDTF">2021-04-21T21:41:15Z</dcterms:modified>
</cp:coreProperties>
</file>