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2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4" r:id="rId9"/>
    <p:sldId id="263" r:id="rId10"/>
    <p:sldId id="265" r:id="rId11"/>
    <p:sldId id="266" r:id="rId12"/>
    <p:sldId id="267" r:id="rId13"/>
    <p:sldId id="270" r:id="rId14"/>
    <p:sldId id="269" r:id="rId15"/>
    <p:sldId id="26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1716" y="-7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E5474647-9201-4B6B-99B1-A40E85946D78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E7D0C0BC-CFF5-4B27-8CC3-7CEE8EE2AA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6117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4647-9201-4B6B-99B1-A40E85946D78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0BC-CFF5-4B27-8CC3-7CEE8EE2AA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4655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4647-9201-4B6B-99B1-A40E85946D78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0BC-CFF5-4B27-8CC3-7CEE8EE2AA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72682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4647-9201-4B6B-99B1-A40E85946D78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0BC-CFF5-4B27-8CC3-7CEE8EE2AA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884106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4647-9201-4B6B-99B1-A40E85946D78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0BC-CFF5-4B27-8CC3-7CEE8EE2AA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92126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4647-9201-4B6B-99B1-A40E85946D78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0BC-CFF5-4B27-8CC3-7CEE8EE2AA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37917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4647-9201-4B6B-99B1-A40E85946D78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0BC-CFF5-4B27-8CC3-7CEE8EE2AA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00240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E5474647-9201-4B6B-99B1-A40E85946D78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0BC-CFF5-4B27-8CC3-7CEE8EE2AA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8839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E5474647-9201-4B6B-99B1-A40E85946D78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0BC-CFF5-4B27-8CC3-7CEE8EE2AA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9770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4647-9201-4B6B-99B1-A40E85946D78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0BC-CFF5-4B27-8CC3-7CEE8EE2AA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03718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4647-9201-4B6B-99B1-A40E85946D78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0BC-CFF5-4B27-8CC3-7CEE8EE2AA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1929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4647-9201-4B6B-99B1-A40E85946D78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0BC-CFF5-4B27-8CC3-7CEE8EE2AA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26396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4647-9201-4B6B-99B1-A40E85946D78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0BC-CFF5-4B27-8CC3-7CEE8EE2AA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8583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4647-9201-4B6B-99B1-A40E85946D78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0BC-CFF5-4B27-8CC3-7CEE8EE2AA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22570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4647-9201-4B6B-99B1-A40E85946D78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0BC-CFF5-4B27-8CC3-7CEE8EE2AA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23297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4647-9201-4B6B-99B1-A40E85946D78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0BC-CFF5-4B27-8CC3-7CEE8EE2AA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28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4647-9201-4B6B-99B1-A40E85946D78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0BC-CFF5-4B27-8CC3-7CEE8EE2AA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3713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5474647-9201-4B6B-99B1-A40E85946D78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E7D0C0BC-CFF5-4B27-8CC3-7CEE8EE2AA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64366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  <p:sldLayoutId id="2147483844" r:id="rId12"/>
    <p:sldLayoutId id="2147483845" r:id="rId13"/>
    <p:sldLayoutId id="2147483846" r:id="rId14"/>
    <p:sldLayoutId id="2147483847" r:id="rId15"/>
    <p:sldLayoutId id="2147483848" r:id="rId16"/>
    <p:sldLayoutId id="214748384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8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scepanovic.suzana@ets-pg.edu.me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4.png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PIRAMIDA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ME" dirty="0" smtClean="0"/>
              <a:t>POVRŠINA I ZAPREMINA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89666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7797" y="627797"/>
            <a:ext cx="104278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3200" dirty="0" smtClean="0"/>
              <a:t>3. Naći površinu i zapreminu tetraedra ivice a=4 cm.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378044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928048" y="545910"/>
            <a:ext cx="9709005" cy="672428"/>
          </a:xfrm>
          <a:prstGeom prst="rect">
            <a:avLst/>
          </a:prstGeom>
          <a:blipFill rotWithShape="0">
            <a:blip r:embed="rId2" cstate="print"/>
            <a:stretch>
              <a:fillRect l="-502" t="-1818" b="-13636"/>
            </a:stretch>
          </a:blipFill>
        </p:spPr>
        <p:txBody>
          <a:bodyPr/>
          <a:lstStyle/>
          <a:p>
            <a:r>
              <a:rPr lang="en-US" sz="3600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380024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50376" y="518615"/>
            <a:ext cx="9812740" cy="672428"/>
          </a:xfrm>
          <a:prstGeom prst="rect">
            <a:avLst/>
          </a:prstGeom>
          <a:blipFill rotWithShape="0">
            <a:blip r:embed="rId2" cstate="print"/>
            <a:stretch>
              <a:fillRect l="-559" t="-4545" r="-994" b="-13636"/>
            </a:stretch>
          </a:blipFill>
        </p:spPr>
        <p:txBody>
          <a:bodyPr/>
          <a:lstStyle/>
          <a:p>
            <a:r>
              <a:rPr lang="en-US" sz="2400" dirty="0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387656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1262" y="326659"/>
            <a:ext cx="9587881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r-Latn-ME" sz="2800" dirty="0" smtClean="0"/>
          </a:p>
          <a:p>
            <a:endParaRPr lang="sr-Latn-ME" sz="2800" dirty="0" smtClean="0"/>
          </a:p>
          <a:p>
            <a:r>
              <a:rPr lang="sr-Latn-ME" sz="2400" b="1" dirty="0" smtClean="0"/>
              <a:t>1</a:t>
            </a:r>
            <a:r>
              <a:rPr lang="sr-Latn-ME" sz="2400" dirty="0" smtClean="0"/>
              <a:t>. Visina pravilne četvorostrane piramide je 12 cm,</a:t>
            </a:r>
          </a:p>
          <a:p>
            <a:r>
              <a:rPr lang="sr-Latn-ME" sz="2400" dirty="0" smtClean="0"/>
              <a:t> a ivica osnove 10 cm.Izračunati površinu i zapreminu piramide.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39387" y="427512"/>
            <a:ext cx="1027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b="1" i="1" dirty="0" smtClean="0"/>
              <a:t>Zadaci:</a:t>
            </a:r>
            <a:endParaRPr lang="en-US" b="1" i="1" dirty="0"/>
          </a:p>
        </p:txBody>
      </p:sp>
      <p:sp>
        <p:nvSpPr>
          <p:cNvPr id="6" name="TextBox 5"/>
          <p:cNvSpPr txBox="1"/>
          <p:nvPr/>
        </p:nvSpPr>
        <p:spPr>
          <a:xfrm>
            <a:off x="471113" y="1481758"/>
            <a:ext cx="1170705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r-Latn-ME" b="1" dirty="0" smtClean="0"/>
          </a:p>
          <a:p>
            <a:endParaRPr lang="sr-Latn-ME" b="1" dirty="0" smtClean="0"/>
          </a:p>
          <a:p>
            <a:pPr marL="342900" indent="-342900"/>
            <a:r>
              <a:rPr lang="sr-Latn-ME" sz="2400" b="1" dirty="0" smtClean="0"/>
              <a:t>2</a:t>
            </a:r>
            <a:r>
              <a:rPr lang="sr-Latn-ME" sz="2400" dirty="0" smtClean="0"/>
              <a:t>.Ivica osnove pravilne četvorostrane piramide je 12 cm i jednaka je apotemi.</a:t>
            </a:r>
          </a:p>
          <a:p>
            <a:pPr marL="342900" indent="-342900"/>
            <a:r>
              <a:rPr lang="sr-Latn-ME" sz="2400" dirty="0" smtClean="0"/>
              <a:t>Naći površinu i zapreminu piramide.</a:t>
            </a:r>
          </a:p>
          <a:p>
            <a:pPr marL="342900" indent="-342900"/>
            <a:endParaRPr lang="sr-Latn-ME" sz="2400" dirty="0" smtClean="0"/>
          </a:p>
          <a:p>
            <a:pPr marL="342900" indent="-342900"/>
            <a:r>
              <a:rPr lang="sr-Latn-ME" sz="2400" b="1" dirty="0" smtClean="0"/>
              <a:t>3</a:t>
            </a:r>
            <a:r>
              <a:rPr lang="sr-Latn-ME" sz="2400" dirty="0" smtClean="0"/>
              <a:t>.Odrediti  zapreminu pravilne trostrane piramide čoja je osnovna ivica</a:t>
            </a:r>
          </a:p>
          <a:p>
            <a:pPr marL="342900" indent="-342900"/>
            <a:r>
              <a:rPr lang="sr-Latn-ME" sz="2400" dirty="0" smtClean="0"/>
              <a:t>a=       cm,  a bočna ivica s=5cm</a:t>
            </a:r>
          </a:p>
          <a:p>
            <a:pPr marL="342900" indent="-342900"/>
            <a:endParaRPr lang="sr-Latn-ME" sz="2400" dirty="0" smtClean="0"/>
          </a:p>
          <a:p>
            <a:pPr marL="342900" indent="-342900"/>
            <a:r>
              <a:rPr lang="sr-Latn-ME" sz="2400" b="1" dirty="0" smtClean="0"/>
              <a:t>4.</a:t>
            </a:r>
            <a:r>
              <a:rPr lang="sr-Latn-ME" sz="2400" dirty="0" smtClean="0"/>
              <a:t> Naći površinu i zapreminu tetraedra ivice a=4 cm</a:t>
            </a:r>
          </a:p>
          <a:p>
            <a:pPr marL="342900" indent="-342900"/>
            <a:endParaRPr lang="sr-Latn-ME" sz="2400" dirty="0" smtClean="0"/>
          </a:p>
          <a:p>
            <a:pPr marL="342900" indent="-342900"/>
            <a:r>
              <a:rPr lang="sr-Latn-ME" sz="2400" b="1" dirty="0" smtClean="0"/>
              <a:t>5.</a:t>
            </a:r>
            <a:r>
              <a:rPr lang="sr-Latn-ME" sz="2400" dirty="0" smtClean="0"/>
              <a:t>Izračunati  zapreminu pravilne šestostrane piramide ako je osnovna ivica</a:t>
            </a:r>
          </a:p>
          <a:p>
            <a:pPr marL="342900" indent="-342900"/>
            <a:r>
              <a:rPr lang="en-US" sz="2400" dirty="0" smtClean="0"/>
              <a:t>D</a:t>
            </a:r>
            <a:r>
              <a:rPr lang="sr-Latn-ME" sz="2400" dirty="0" smtClean="0"/>
              <a:t>užine 4cm ,a površina iznosi P=</a:t>
            </a:r>
          </a:p>
          <a:p>
            <a:pPr marL="342900" indent="-342900"/>
            <a:endParaRPr lang="sr-Latn-ME" sz="2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938151" y="477388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1015341" y="3562493"/>
          <a:ext cx="445324" cy="333993"/>
        </p:xfrm>
        <a:graphic>
          <a:graphicData uri="http://schemas.openxmlformats.org/presentationml/2006/ole">
            <p:oleObj spid="_x0000_s1026" name="Equation" r:id="rId3" imgW="304560" imgH="228600" progId="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5318125" y="5342144"/>
          <a:ext cx="958346" cy="369888"/>
        </p:xfrm>
        <a:graphic>
          <a:graphicData uri="http://schemas.openxmlformats.org/presentationml/2006/ole">
            <p:oleObj spid="_x0000_s1027" name="Equation" r:id="rId4" imgW="723600" imgH="27936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5636" y="1092530"/>
            <a:ext cx="11349582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2800" b="1" dirty="0" smtClean="0"/>
              <a:t>6</a:t>
            </a:r>
            <a:r>
              <a:rPr lang="sr-Latn-ME" sz="2800" dirty="0" smtClean="0"/>
              <a:t>.</a:t>
            </a:r>
            <a:r>
              <a:rPr lang="en-US" sz="2800" dirty="0" smtClean="0"/>
              <a:t> </a:t>
            </a:r>
            <a:r>
              <a:rPr lang="en-US" sz="2800" dirty="0" err="1" smtClean="0"/>
              <a:t>Bočna</a:t>
            </a:r>
            <a:r>
              <a:rPr lang="en-US" sz="2800" dirty="0" smtClean="0"/>
              <a:t> </a:t>
            </a:r>
            <a:r>
              <a:rPr lang="en-US" sz="2800" dirty="0" err="1" smtClean="0"/>
              <a:t>ivica</a:t>
            </a:r>
            <a:r>
              <a:rPr lang="en-US" sz="2800" dirty="0" smtClean="0"/>
              <a:t> </a:t>
            </a:r>
            <a:r>
              <a:rPr lang="en-US" sz="2800" dirty="0" err="1" smtClean="0"/>
              <a:t>pravilne</a:t>
            </a:r>
            <a:r>
              <a:rPr lang="en-US" sz="2800" dirty="0" smtClean="0"/>
              <a:t> </a:t>
            </a:r>
            <a:r>
              <a:rPr lang="en-US" sz="2800" dirty="0" err="1" smtClean="0"/>
              <a:t>trostrane</a:t>
            </a:r>
            <a:r>
              <a:rPr lang="en-US" sz="2800" dirty="0" smtClean="0"/>
              <a:t> </a:t>
            </a:r>
            <a:r>
              <a:rPr lang="en-US" sz="2800" dirty="0" err="1" smtClean="0"/>
              <a:t>piramide</a:t>
            </a:r>
            <a:r>
              <a:rPr lang="en-US" sz="2800" dirty="0" smtClean="0"/>
              <a:t> je 10 cm,</a:t>
            </a:r>
            <a:endParaRPr lang="sr-Latn-ME" sz="2800" dirty="0" smtClean="0"/>
          </a:p>
          <a:p>
            <a:r>
              <a:rPr lang="en-US" sz="2800" dirty="0" smtClean="0"/>
              <a:t> a </a:t>
            </a:r>
            <a:r>
              <a:rPr lang="en-US" sz="2800" dirty="0" err="1" smtClean="0"/>
              <a:t>ona</a:t>
            </a:r>
            <a:r>
              <a:rPr lang="en-US" sz="2800" dirty="0" smtClean="0"/>
              <a:t> </a:t>
            </a:r>
            <a:r>
              <a:rPr lang="en-US" sz="2800" dirty="0" err="1" smtClean="0"/>
              <a:t>sa</a:t>
            </a:r>
            <a:r>
              <a:rPr lang="en-US" sz="2800" dirty="0" smtClean="0"/>
              <a:t> </a:t>
            </a:r>
            <a:r>
              <a:rPr lang="en-US" sz="2800" dirty="0" err="1" smtClean="0"/>
              <a:t>osnovom</a:t>
            </a:r>
            <a:r>
              <a:rPr lang="en-US" sz="2800" dirty="0" smtClean="0"/>
              <a:t> </a:t>
            </a:r>
            <a:r>
              <a:rPr lang="en-US" sz="2800" dirty="0" err="1" smtClean="0"/>
              <a:t>obrazuje</a:t>
            </a:r>
            <a:r>
              <a:rPr lang="en-US" sz="2800" dirty="0" smtClean="0"/>
              <a:t> </a:t>
            </a:r>
            <a:r>
              <a:rPr lang="en-US" sz="2800" dirty="0" err="1" smtClean="0"/>
              <a:t>ugao</a:t>
            </a:r>
            <a:r>
              <a:rPr lang="en-US" sz="2800" dirty="0" smtClean="0"/>
              <a:t> </a:t>
            </a:r>
            <a:r>
              <a:rPr lang="en-US" sz="2800" dirty="0" err="1" smtClean="0"/>
              <a:t>od</a:t>
            </a:r>
            <a:r>
              <a:rPr lang="en-US" sz="2800" dirty="0" smtClean="0"/>
              <a:t> 30º. </a:t>
            </a:r>
            <a:r>
              <a:rPr lang="en-US" sz="2800" dirty="0" err="1" smtClean="0"/>
              <a:t>Izračunati</a:t>
            </a:r>
            <a:r>
              <a:rPr lang="en-US" sz="2800" dirty="0" smtClean="0"/>
              <a:t> </a:t>
            </a:r>
            <a:r>
              <a:rPr lang="en-US" sz="2800" dirty="0" err="1" smtClean="0"/>
              <a:t>dužinu</a:t>
            </a:r>
            <a:endParaRPr lang="sr-Latn-ME" sz="2800" dirty="0" smtClean="0"/>
          </a:p>
          <a:p>
            <a:r>
              <a:rPr lang="en-US" sz="2800" dirty="0" smtClean="0"/>
              <a:t> </a:t>
            </a:r>
            <a:r>
              <a:rPr lang="en-US" sz="2800" dirty="0" err="1" smtClean="0"/>
              <a:t>osnovne</a:t>
            </a:r>
            <a:r>
              <a:rPr lang="sr-Latn-ME" sz="2800" dirty="0" smtClean="0"/>
              <a:t> </a:t>
            </a:r>
            <a:r>
              <a:rPr lang="en-US" sz="2800" dirty="0" err="1" smtClean="0"/>
              <a:t>ivice</a:t>
            </a:r>
            <a:r>
              <a:rPr lang="en-US" sz="2800" dirty="0" smtClean="0"/>
              <a:t>, a </a:t>
            </a:r>
            <a:r>
              <a:rPr lang="en-US" sz="2800" dirty="0" err="1" smtClean="0"/>
              <a:t>zatim</a:t>
            </a:r>
            <a:r>
              <a:rPr lang="en-US" sz="2800" dirty="0" smtClean="0"/>
              <a:t> </a:t>
            </a:r>
            <a:r>
              <a:rPr lang="en-US" sz="2800" dirty="0" err="1" smtClean="0"/>
              <a:t>površinu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zapreminu</a:t>
            </a:r>
            <a:r>
              <a:rPr lang="en-US" sz="2800" dirty="0" smtClean="0"/>
              <a:t> </a:t>
            </a:r>
            <a:r>
              <a:rPr lang="en-US" sz="2800" dirty="0" err="1" smtClean="0"/>
              <a:t>piramide</a:t>
            </a:r>
            <a:r>
              <a:rPr lang="sr-Latn-ME" sz="2800" dirty="0" smtClean="0"/>
              <a:t>.</a:t>
            </a:r>
          </a:p>
          <a:p>
            <a:endParaRPr lang="sr-Latn-ME" sz="2800" dirty="0" smtClean="0"/>
          </a:p>
          <a:p>
            <a:r>
              <a:rPr lang="sr-Latn-ME" sz="2800" b="1" dirty="0" smtClean="0"/>
              <a:t>7</a:t>
            </a:r>
            <a:r>
              <a:rPr lang="sr-Latn-ME" sz="2800" dirty="0" smtClean="0"/>
              <a:t>.Stranice osnove trostrane piramide su 6,10,14.Svaka od bočnih</a:t>
            </a:r>
          </a:p>
          <a:p>
            <a:r>
              <a:rPr lang="sr-Latn-ME" sz="2800" dirty="0" smtClean="0"/>
              <a:t>strana nagnuta je prema ravni osnove piramide pod uglom od</a:t>
            </a:r>
          </a:p>
          <a:p>
            <a:r>
              <a:rPr lang="sr-Latn-ME" sz="2800" dirty="0" smtClean="0"/>
              <a:t>30</a:t>
            </a:r>
            <a:r>
              <a:rPr lang="en-US" sz="2800" dirty="0" smtClean="0"/>
              <a:t>º</a:t>
            </a:r>
            <a:r>
              <a:rPr lang="sr-Latn-ME" sz="2800" dirty="0" smtClean="0"/>
              <a:t>.Odredi površinu omotača piramide.</a:t>
            </a:r>
          </a:p>
          <a:p>
            <a:endParaRPr lang="sr-Latn-ME" sz="2800" dirty="0" smtClean="0"/>
          </a:p>
          <a:p>
            <a:r>
              <a:rPr lang="sr-Latn-ME" sz="2800" b="1" dirty="0" smtClean="0"/>
              <a:t>8</a:t>
            </a:r>
            <a:r>
              <a:rPr lang="sr-Latn-ME" sz="2800" dirty="0" smtClean="0"/>
              <a:t>.Osnova piramide je romb sa dijagonalama 6cm i 8cm.Visina </a:t>
            </a:r>
          </a:p>
          <a:p>
            <a:r>
              <a:rPr lang="sr-Latn-ME" sz="2800" dirty="0" smtClean="0"/>
              <a:t>piramide prolazi kroz presjek dijagonala romba i </a:t>
            </a:r>
            <a:r>
              <a:rPr lang="sr-Latn-ME" sz="2800" smtClean="0"/>
              <a:t>iznosi 1cm.</a:t>
            </a:r>
            <a:endParaRPr lang="sr-Latn-ME" sz="2800" dirty="0" smtClean="0"/>
          </a:p>
          <a:p>
            <a:r>
              <a:rPr lang="sr-Latn-ME" sz="2800" dirty="0" smtClean="0"/>
              <a:t>Naći površinu omotača piramide.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5642" y="605642"/>
            <a:ext cx="495039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2400" b="1" dirty="0" smtClean="0"/>
              <a:t>Domaći zadatak</a:t>
            </a:r>
            <a:r>
              <a:rPr lang="sr-Latn-ME" sz="2400" dirty="0" smtClean="0"/>
              <a:t>:</a:t>
            </a:r>
          </a:p>
          <a:p>
            <a:endParaRPr lang="sr-Latn-ME" dirty="0" smtClean="0"/>
          </a:p>
          <a:p>
            <a:endParaRPr lang="sr-Latn-ME" dirty="0" smtClean="0"/>
          </a:p>
          <a:p>
            <a:r>
              <a:rPr lang="sr-Latn-ME" sz="3600" dirty="0" smtClean="0"/>
              <a:t>Zbirka,</a:t>
            </a:r>
            <a:r>
              <a:rPr lang="en-US" sz="3600" dirty="0" smtClean="0"/>
              <a:t> </a:t>
            </a:r>
            <a:r>
              <a:rPr lang="sr-Latn-ME" sz="3600" dirty="0" smtClean="0"/>
              <a:t>poglavlje </a:t>
            </a:r>
            <a:r>
              <a:rPr lang="en-US" sz="3600" dirty="0" smtClean="0"/>
              <a:t> </a:t>
            </a:r>
            <a:r>
              <a:rPr lang="sr-Latn-ME" sz="3600" dirty="0" smtClean="0"/>
              <a:t>2.2.</a:t>
            </a:r>
          </a:p>
          <a:p>
            <a:r>
              <a:rPr lang="en-US" sz="3600" dirty="0" smtClean="0"/>
              <a:t>                str. </a:t>
            </a:r>
            <a:r>
              <a:rPr lang="en-US" sz="3600" smtClean="0"/>
              <a:t>40.</a:t>
            </a:r>
            <a:endParaRPr lang="sr-Latn-ME" sz="3600" dirty="0" smtClean="0"/>
          </a:p>
          <a:p>
            <a:r>
              <a:rPr lang="sr-Latn-ME" sz="3600" dirty="0" smtClean="0"/>
              <a:t>Zadaci:</a:t>
            </a:r>
            <a:r>
              <a:rPr lang="en-US" sz="3600" dirty="0" smtClean="0"/>
              <a:t> 8,</a:t>
            </a:r>
            <a:r>
              <a:rPr lang="sr-Latn-ME" sz="3600" dirty="0" smtClean="0"/>
              <a:t>11,1</a:t>
            </a:r>
            <a:r>
              <a:rPr lang="en-US" sz="3600" dirty="0" smtClean="0"/>
              <a:t>4</a:t>
            </a:r>
            <a:r>
              <a:rPr lang="sr-Latn-ME" sz="3600" dirty="0" smtClean="0"/>
              <a:t>,16,27.</a:t>
            </a:r>
            <a:endParaRPr lang="en-US" sz="3600" dirty="0"/>
          </a:p>
        </p:txBody>
      </p:sp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Domaće zadatke slati na mail: 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2"/>
              </a:rPr>
              <a:t>scepanovic.suzana@ets-pg.edu.me</a:t>
            </a: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                   suzanascepanovic1@gmail.com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18867" y="1110840"/>
            <a:ext cx="10454184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sr-Latn-ME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Def:</a:t>
            </a:r>
            <a:r>
              <a:rPr lang="en-US" b="1" i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Piramida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poliedar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ograni</a:t>
            </a:r>
            <a:r>
              <a:rPr lang="sr-Latn-ME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čen mnogouglom (osnova/baza piramide), i trouglovima koji imaju zajedničko tjeme (bočne strane piramide). </a:t>
            </a:r>
          </a:p>
        </p:txBody>
      </p:sp>
      <p:pic>
        <p:nvPicPr>
          <p:cNvPr id="3" name="Picture 2"/>
          <p:cNvPicPr/>
          <p:nvPr/>
        </p:nvPicPr>
        <p:blipFill rotWithShape="1">
          <a:blip r:embed="rId2" cstate="print"/>
          <a:srcRect l="20994" t="39665" r="4167" b="12084"/>
          <a:stretch/>
        </p:blipFill>
        <p:spPr bwMode="auto">
          <a:xfrm>
            <a:off x="5744357" y="1711503"/>
            <a:ext cx="6005014" cy="464534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4" name="Rectangle 3"/>
          <p:cNvSpPr/>
          <p:nvPr/>
        </p:nvSpPr>
        <p:spPr>
          <a:xfrm>
            <a:off x="818867" y="2330096"/>
            <a:ext cx="4899545" cy="3967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sr-Latn-M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Zajedničko tjeme bočnih strana nazivamo  </a:t>
            </a:r>
            <a:r>
              <a:rPr lang="sr-Latn-ME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tjeme (vrh) piramide</a:t>
            </a:r>
            <a:r>
              <a:rPr lang="sr-Latn-M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sr-Latn-ME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endParaRPr lang="sr-Latn-M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sr-Latn-M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Ivice koje se sastaju  u tjemenu piramide nazivaju se </a:t>
            </a:r>
            <a:r>
              <a:rPr lang="sr-Latn-ME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bočnim </a:t>
            </a:r>
            <a:r>
              <a:rPr lang="sr-Latn-ME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ivicama(s)</a:t>
            </a:r>
            <a:r>
              <a:rPr lang="sr-Latn-ME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endParaRPr lang="sr-Latn-M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sr-Latn-ME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Visina </a:t>
            </a:r>
            <a:r>
              <a:rPr lang="sr-Latn-ME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piramide(H) </a:t>
            </a:r>
            <a:r>
              <a:rPr lang="sr-Latn-ME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r-Latn-M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rastojanje tjemena piramide od ravni osnove piramide</a:t>
            </a:r>
            <a:r>
              <a:rPr lang="sr-Latn-ME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sr-Latn-ME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Visina bočne strane piramide se naziva </a:t>
            </a:r>
            <a:r>
              <a:rPr lang="sr-Latn-ME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apotema(h)</a:t>
            </a:r>
            <a:r>
              <a:rPr lang="sr-Latn-ME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</a:pPr>
            <a:endParaRPr lang="sr-Latn-M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47065" y="3087584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911439" y="501138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5759533" y="3218214"/>
            <a:ext cx="3265714" cy="12706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303324" y="3990109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h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645236" y="5332021"/>
            <a:ext cx="341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a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882743" y="558140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5867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6270" y="1301685"/>
            <a:ext cx="7745909" cy="33751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</a:pPr>
            <a:endParaRPr lang="sr-Latn-ME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endParaRPr lang="sr-Latn-ME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endParaRPr lang="sr-Latn-ME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sr-Latn-ME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Piramidu nazivamo </a:t>
            </a:r>
            <a:r>
              <a:rPr lang="sr-Latn-ME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pravilnom</a:t>
            </a:r>
            <a:r>
              <a:rPr lang="sr-Latn-ME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ako je u njenoj osnovi pravilan mnogougao.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sr-Latn-ME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Kod pravilne piramide bočne ivice su jednake, što znači da su bočne strane podudarni  jednakokraki  trouglovi.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sr-Latn-ME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Prema broju stranica  osnove razlikujemo </a:t>
            </a:r>
            <a:r>
              <a:rPr lang="sr-Latn-ME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trostrane,četvorostrane,petostrane,i uopšte n-tostrane piramide</a:t>
            </a:r>
            <a:endParaRPr lang="sr-Latn-ME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</a:pPr>
            <a:endParaRPr lang="sr-Latn-ME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24585" y="382137"/>
            <a:ext cx="30684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3200" dirty="0" smtClean="0"/>
              <a:t>Vrste piramida</a:t>
            </a:r>
            <a:endParaRPr lang="en-US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26176" y="2961359"/>
            <a:ext cx="2124075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86577" y="853045"/>
            <a:ext cx="3756041" cy="1913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399804" y="1489499"/>
            <a:ext cx="6096000" cy="981423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sr-Latn-ME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Ukoliko se vrh piramide ortogonalnom projekcijom na ravan osnove projektuje u centar opisane kružnice oko osnove,onda je to </a:t>
            </a:r>
            <a:r>
              <a:rPr lang="sr-Latn-ME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prava piramida</a:t>
            </a:r>
            <a:r>
              <a:rPr lang="sr-Latn-ME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(u</a:t>
            </a:r>
            <a:r>
              <a:rPr lang="sr-Latn-ME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r-Latn-ME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suprotnom je </a:t>
            </a:r>
            <a:r>
              <a:rPr lang="sr-Latn-ME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kosa</a:t>
            </a:r>
            <a:r>
              <a:rPr lang="sr-Latn-ME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975273" y="4880759"/>
            <a:ext cx="1543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1400" dirty="0" smtClean="0"/>
              <a:t>a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10937175" y="4524499"/>
            <a:ext cx="308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1400" dirty="0" smtClean="0"/>
              <a:t>a</a:t>
            </a:r>
            <a:endParaRPr lang="en-US" sz="1400" dirty="0"/>
          </a:p>
        </p:txBody>
      </p:sp>
      <p:graphicFrame>
        <p:nvGraphicFramePr>
          <p:cNvPr id="11265" name="Object 1"/>
          <p:cNvGraphicFramePr>
            <a:graphicFrameLocks noChangeAspect="1"/>
          </p:cNvGraphicFramePr>
          <p:nvPr/>
        </p:nvGraphicFramePr>
        <p:xfrm>
          <a:off x="9582397" y="4830103"/>
          <a:ext cx="152400" cy="139700"/>
        </p:xfrm>
        <a:graphic>
          <a:graphicData uri="http://schemas.openxmlformats.org/presentationml/2006/ole">
            <p:oleObj spid="_x0000_s11265" name="Equation" r:id="rId5" imgW="152280" imgH="139680" progId="">
              <p:embed/>
            </p:oleObj>
          </a:graphicData>
        </a:graphic>
      </p:graphicFrame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10615551" y="4841978"/>
          <a:ext cx="152400" cy="139700"/>
        </p:xfrm>
        <a:graphic>
          <a:graphicData uri="http://schemas.openxmlformats.org/presentationml/2006/ole">
            <p:oleObj spid="_x0000_s11266" name="Equation" r:id="rId6" imgW="152280" imgH="139680" progId="">
              <p:embed/>
            </p:oleObj>
          </a:graphicData>
        </a:graphic>
      </p:graphicFrame>
      <p:graphicFrame>
        <p:nvGraphicFramePr>
          <p:cNvPr id="11267" name="Object 3"/>
          <p:cNvGraphicFramePr>
            <a:graphicFrameLocks noChangeAspect="1"/>
          </p:cNvGraphicFramePr>
          <p:nvPr/>
        </p:nvGraphicFramePr>
        <p:xfrm>
          <a:off x="11054938" y="4343215"/>
          <a:ext cx="152400" cy="139700"/>
        </p:xfrm>
        <a:graphic>
          <a:graphicData uri="http://schemas.openxmlformats.org/presentationml/2006/ole">
            <p:oleObj spid="_x0000_s11267" name="Equation" r:id="rId7" imgW="152280" imgH="139680" progId="">
              <p:embed/>
            </p:oleObj>
          </a:graphicData>
        </a:graphic>
      </p:graphicFrame>
      <p:graphicFrame>
        <p:nvGraphicFramePr>
          <p:cNvPr id="11268" name="Object 4"/>
          <p:cNvGraphicFramePr>
            <a:graphicFrameLocks noChangeAspect="1"/>
          </p:cNvGraphicFramePr>
          <p:nvPr/>
        </p:nvGraphicFramePr>
        <p:xfrm>
          <a:off x="10021785" y="4355090"/>
          <a:ext cx="152400" cy="139700"/>
        </p:xfrm>
        <a:graphic>
          <a:graphicData uri="http://schemas.openxmlformats.org/presentationml/2006/ole">
            <p:oleObj spid="_x0000_s11268" name="Equation" r:id="rId8" imgW="152280" imgH="139680" progId="">
              <p:embed/>
            </p:oleObj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0177153" y="3705102"/>
            <a:ext cx="151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dirty="0" smtClean="0"/>
              <a:t>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52676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build="allAtOnce"/>
      <p:bldP spid="6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73458" y="2440687"/>
            <a:ext cx="5036024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ME" b="1" i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Površina</a:t>
            </a:r>
            <a:r>
              <a:rPr lang="sr-Latn-ME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piramide se računa po formuli:     	</a:t>
            </a:r>
          </a:p>
          <a:p>
            <a:r>
              <a:rPr lang="sr-Latn-ME" sz="3200" b="1" i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		P=B+M</a:t>
            </a:r>
            <a:r>
              <a:rPr lang="sr-Latn-ME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,  </a:t>
            </a:r>
          </a:p>
          <a:p>
            <a:r>
              <a:rPr lang="sr-Latn-ME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gdje  je </a:t>
            </a:r>
            <a:r>
              <a:rPr lang="sr-Latn-ME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sr-Latn-ME" dirty="0" smtClean="0">
                <a:latin typeface="Calibri" panose="020F0502020204030204" pitchFamily="34" charset="0"/>
                <a:cs typeface="Calibri" panose="020F0502020204030204" pitchFamily="34" charset="0"/>
              </a:rPr>
              <a:t>-površina osnove;  </a:t>
            </a:r>
            <a:r>
              <a:rPr lang="sr-Latn-ME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sr-Latn-ME" dirty="0" smtClean="0">
                <a:latin typeface="Calibri" panose="020F0502020204030204" pitchFamily="34" charset="0"/>
                <a:cs typeface="Calibri" panose="020F0502020204030204" pitchFamily="34" charset="0"/>
              </a:rPr>
              <a:t>-površina omotača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Rectangle 2"/>
              <p:cNvSpPr/>
              <p:nvPr/>
            </p:nvSpPr>
            <p:spPr>
              <a:xfrm>
                <a:off x="873457" y="4298986"/>
                <a:ext cx="4844955" cy="1357679"/>
              </a:xfrm>
              <a:prstGeom prst="rect">
                <a:avLst/>
              </a:prstGeom>
              <a:ln w="76200">
                <a:solidFill>
                  <a:schemeClr val="accent1">
                    <a:lumMod val="75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sr-Latn-ME" b="1" dirty="0" smtClean="0">
                    <a:latin typeface="Calibri" panose="020F0502020204030204" pitchFamily="34" charset="0"/>
                    <a:cs typeface="Times New Roman" panose="02020603050405020304" pitchFamily="18" charset="0"/>
                  </a:rPr>
                  <a:t>Zapremina</a:t>
                </a:r>
                <a:r>
                  <a:rPr lang="sr-Latn-ME" dirty="0" smtClean="0">
                    <a:latin typeface="Calibri" panose="020F0502020204030204" pitchFamily="34" charset="0"/>
                    <a:cs typeface="Times New Roman" panose="02020603050405020304" pitchFamily="18" charset="0"/>
                  </a:rPr>
                  <a:t/>
                </a:r>
                <a:r>
                  <a:rPr lang="sr-Latn-ME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piramide se računa po </a:t>
                </a:r>
                <a:r>
                  <a:rPr lang="sr-Latn-ME" dirty="0" smtClean="0">
                    <a:latin typeface="Calibri" panose="020F0502020204030204" pitchFamily="34" charset="0"/>
                    <a:cs typeface="Times New Roman" panose="02020603050405020304" pitchFamily="18" charset="0"/>
                  </a:rPr>
                  <a:t>formuli:			</a:t>
                </a:r>
                <a:r>
                  <a:rPr lang="sr-Latn-ME" sz="3200" b="1" i="1" dirty="0" smtClean="0">
                    <a:latin typeface="Calibri" panose="020F0502020204030204" pitchFamily="34" charset="0"/>
                    <a:cs typeface="Times New Roman" panose="02020603050405020304" pitchFamily="18" charset="0"/>
                  </a:rPr>
                  <a:t>V=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Latn-ME" sz="32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sr-Latn-ME" sz="32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sr-Latn-ME" sz="32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sr-Latn-ME" sz="3200" b="1" i="1" dirty="0" smtClean="0">
                    <a:latin typeface="Calibri" panose="020F0502020204030204" pitchFamily="34" charset="0"/>
                    <a:cs typeface="Times New Roman" panose="02020603050405020304" pitchFamily="18" charset="0"/>
                  </a:rPr>
                  <a:t>BH</a:t>
                </a:r>
              </a:p>
              <a:p>
                <a:r>
                  <a:rPr lang="sr-Latn-ME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gdje je </a:t>
                </a:r>
                <a:r>
                  <a:rPr lang="sr-Latn-ME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B</a:t>
                </a:r>
                <a:r>
                  <a:rPr lang="sr-Latn-ME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-površina </a:t>
                </a:r>
                <a:r>
                  <a:rPr lang="sr-Latn-ME" dirty="0">
                    <a:latin typeface="Calibri" panose="020F0502020204030204" pitchFamily="34" charset="0"/>
                    <a:cs typeface="Calibri" panose="020F0502020204030204" pitchFamily="34" charset="0"/>
                  </a:rPr>
                  <a:t>osnove;  </a:t>
                </a:r>
                <a:r>
                  <a:rPr lang="sr-Latn-ME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H</a:t>
                </a:r>
                <a:r>
                  <a:rPr lang="sr-Latn-ME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-visina piramide</a:t>
                </a:r>
                <a:endParaRPr lang="en-US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457" y="4298986"/>
                <a:ext cx="4844955" cy="1357679"/>
              </a:xfrm>
              <a:prstGeom prst="rect">
                <a:avLst/>
              </a:prstGeom>
              <a:blipFill rotWithShape="0">
                <a:blip r:embed="rId2" cstate="print"/>
                <a:stretch>
                  <a:fillRect l="-248" b="-2966"/>
                </a:stretch>
              </a:blipFill>
              <a:ln w="76200">
                <a:solidFill>
                  <a:schemeClr val="accent1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2751560" y="1013275"/>
            <a:ext cx="655121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ME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Površina </a:t>
            </a:r>
            <a:r>
              <a:rPr lang="sr-Latn-ME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i zapremina piramide </a:t>
            </a:r>
            <a:endParaRPr lang="en-US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73458" y="2320119"/>
            <a:ext cx="4844954" cy="1501254"/>
          </a:xfrm>
          <a:prstGeom prst="rect">
            <a:avLst/>
          </a:prstGeom>
          <a:noFill/>
          <a:ln w="7620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026" name="Picture 2" descr="C:\Users\Petar\Desktop\INSPKIJA\milanka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7384" y="4478592"/>
            <a:ext cx="1980235" cy="1779705"/>
          </a:xfrm>
          <a:prstGeom prst="rect">
            <a:avLst/>
          </a:prstGeom>
          <a:noFill/>
        </p:spPr>
      </p:pic>
      <p:pic>
        <p:nvPicPr>
          <p:cNvPr id="10241" name="Picture 1" descr="C:\Users\Petar\Desktop\INSPKIJA\milanka\index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16352" y="2113188"/>
            <a:ext cx="2903949" cy="217515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218097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build="allAtOnce" animBg="1"/>
      <p:bldP spid="4" grpId="0" build="allAtOnce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67406" y="573339"/>
            <a:ext cx="3722237" cy="4216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b="1" i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Pravilna</a:t>
            </a:r>
            <a:r>
              <a:rPr lang="en-US" sz="2000" b="1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r-Latn-ME" sz="2000" b="1" i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četvoro</a:t>
            </a:r>
            <a:r>
              <a:rPr lang="en-US" sz="2000" b="1" i="1" u="sng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strana</a:t>
            </a:r>
            <a:r>
              <a:rPr lang="en-US" sz="2000" b="1" i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i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piramida</a:t>
            </a:r>
            <a:r>
              <a:rPr lang="en-US" sz="2000" b="1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000" b="1" i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C:\Users\Petar\Desktop\INSPKIJA\milanka\pravilnacetvorostranapiramida_0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7534" y="914400"/>
            <a:ext cx="4444718" cy="4804012"/>
          </a:xfrm>
          <a:prstGeom prst="rect">
            <a:avLst/>
          </a:prstGeom>
          <a:noFill/>
        </p:spPr>
      </p:pic>
      <p:pic>
        <p:nvPicPr>
          <p:cNvPr id="2052" name="Picture 4" descr="C:\Users\Petar\Desktop\INSPKIJA\milanka\image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94770" y="1490449"/>
            <a:ext cx="2253445" cy="2872112"/>
          </a:xfrm>
          <a:prstGeom prst="rect">
            <a:avLst/>
          </a:prstGeom>
          <a:noFill/>
        </p:spPr>
      </p:pic>
      <p:sp>
        <p:nvSpPr>
          <p:cNvPr id="21" name="TextBox 20"/>
          <p:cNvSpPr txBox="1"/>
          <p:nvPr/>
        </p:nvSpPr>
        <p:spPr>
          <a:xfrm>
            <a:off x="6496334" y="483130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67542" y="2648198"/>
            <a:ext cx="2439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1200" dirty="0" smtClean="0"/>
              <a:t>s</a:t>
            </a:r>
            <a:endParaRPr lang="en-US" sz="1200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6573425" y="4393603"/>
          <a:ext cx="1668050" cy="908295"/>
        </p:xfrm>
        <a:graphic>
          <a:graphicData uri="http://schemas.openxmlformats.org/presentationml/2006/ole">
            <p:oleObj spid="_x0000_s9217" name="Equation" r:id="rId5" imgW="723600" imgH="393480" progId="">
              <p:embed/>
            </p:oleObj>
          </a:graphicData>
        </a:graphic>
      </p:graphicFrame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6653213" y="5246688"/>
          <a:ext cx="1812925" cy="908050"/>
        </p:xfrm>
        <a:graphic>
          <a:graphicData uri="http://schemas.openxmlformats.org/presentationml/2006/ole">
            <p:oleObj spid="_x0000_s9218" name="Equation" r:id="rId6" imgW="787320" imgH="39348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882839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67406" y="573339"/>
            <a:ext cx="3185680" cy="4070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b="1" i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Pravilna</a:t>
            </a:r>
            <a:r>
              <a:rPr lang="en-US" sz="2000" b="1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i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trostrana</a:t>
            </a:r>
            <a:r>
              <a:rPr lang="en-US" sz="2000" b="1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i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piramida</a:t>
            </a:r>
            <a:r>
              <a:rPr lang="en-US" sz="2000" b="1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000" b="1" i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/>
          <p:nvPr/>
        </p:nvPicPr>
        <p:blipFill rotWithShape="1">
          <a:blip r:embed="rId2" cstate="print"/>
          <a:srcRect l="36859" t="1663" r="10417" b="24979"/>
          <a:stretch/>
        </p:blipFill>
        <p:spPr bwMode="auto">
          <a:xfrm>
            <a:off x="7013028" y="1561999"/>
            <a:ext cx="4123544" cy="450283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27797" y="5950424"/>
            <a:ext cx="2292824" cy="69603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121624" y="5336275"/>
            <a:ext cx="2101755" cy="96216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0" name="Picture 9"/>
          <p:cNvPicPr/>
          <p:nvPr/>
        </p:nvPicPr>
        <p:blipFill rotWithShape="1">
          <a:blip r:embed="rId3" cstate="print"/>
          <a:srcRect l="33974" t="12772" r="29648" b="4885"/>
          <a:stretch/>
        </p:blipFill>
        <p:spPr bwMode="auto">
          <a:xfrm>
            <a:off x="382137" y="980375"/>
            <a:ext cx="5841241" cy="56660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121624" y="5336275"/>
            <a:ext cx="2101754" cy="96216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27797" y="5773003"/>
            <a:ext cx="2470245" cy="87345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09856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67406" y="573339"/>
            <a:ext cx="3418756" cy="4070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b="1" i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Pravilna</a:t>
            </a:r>
            <a:r>
              <a:rPr lang="en-US" sz="2000" b="1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r-Latn-ME" sz="2000" b="1" i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šesto</a:t>
            </a:r>
            <a:r>
              <a:rPr lang="en-US" sz="2000" b="1" i="1" u="sng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strana</a:t>
            </a:r>
            <a:r>
              <a:rPr lang="en-US" sz="2000" b="1" i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i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piramida</a:t>
            </a:r>
            <a:r>
              <a:rPr lang="en-US" sz="2000" b="1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000" b="1" i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66328" y="3521121"/>
            <a:ext cx="1187356" cy="64144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622878" y="3521121"/>
            <a:ext cx="1937982" cy="7506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/>
          <p:cNvPicPr/>
          <p:nvPr/>
        </p:nvPicPr>
        <p:blipFill rotWithShape="1">
          <a:blip r:embed="rId2" cstate="print"/>
          <a:srcRect l="8654" t="18085" r="24519" b="16038"/>
          <a:stretch/>
        </p:blipFill>
        <p:spPr bwMode="auto">
          <a:xfrm>
            <a:off x="518615" y="980374"/>
            <a:ext cx="10781731" cy="543407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076784" y="3125337"/>
            <a:ext cx="2016338" cy="77109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376012" y="3111690"/>
            <a:ext cx="1639496" cy="78474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63642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8313" y="766046"/>
            <a:ext cx="1180483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r-Latn-ME" sz="2800" dirty="0" smtClean="0"/>
          </a:p>
          <a:p>
            <a:endParaRPr lang="sr-Latn-ME" sz="2800" dirty="0" smtClean="0"/>
          </a:p>
          <a:p>
            <a:r>
              <a:rPr lang="sr-Latn-ME" sz="2800" dirty="0" smtClean="0"/>
              <a:t>1. Visina pravilne četvorostrane piramide je 12 cm,</a:t>
            </a:r>
          </a:p>
          <a:p>
            <a:r>
              <a:rPr lang="sr-Latn-ME" sz="2800" dirty="0" smtClean="0"/>
              <a:t> a osnovna ivica je  10 cm.Izračunati površinu i zapreminu piramide.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534389" y="1092530"/>
            <a:ext cx="10246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b="1" dirty="0" smtClean="0"/>
              <a:t>Zadaci: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7271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8614" y="436728"/>
            <a:ext cx="11745523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r-Latn-ME" b="1" dirty="0" smtClean="0"/>
          </a:p>
          <a:p>
            <a:endParaRPr lang="sr-Latn-ME" b="1" dirty="0" smtClean="0"/>
          </a:p>
          <a:p>
            <a:pPr marL="342900" indent="-342900"/>
            <a:r>
              <a:rPr lang="sr-Latn-ME" sz="2800" dirty="0" smtClean="0"/>
              <a:t>2.Ivica osnove pravilne četvorostrane piramide je 12 cm i jednaka </a:t>
            </a:r>
          </a:p>
          <a:p>
            <a:pPr marL="342900" indent="-342900"/>
            <a:r>
              <a:rPr lang="sr-Latn-ME" sz="2800" dirty="0" smtClean="0"/>
              <a:t>je apotemi.Naći površinu i zapreminu piramide.</a:t>
            </a:r>
          </a:p>
        </p:txBody>
      </p:sp>
    </p:spTree>
    <p:extLst>
      <p:ext uri="{BB962C8B-B14F-4D97-AF65-F5344CB8AC3E}">
        <p14:creationId xmlns:p14="http://schemas.microsoft.com/office/powerpoint/2010/main" xmlns="" val="12685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785</TotalTime>
  <Words>414</Words>
  <Application>Microsoft Office PowerPoint</Application>
  <PresentationFormat>Custom</PresentationFormat>
  <Paragraphs>80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Ion Boardroom</vt:lpstr>
      <vt:lpstr>Equation</vt:lpstr>
      <vt:lpstr>PIRAMIDA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PIRAMIDA</dc:title>
  <dc:creator>Korisnik</dc:creator>
  <cp:lastModifiedBy>Mareza</cp:lastModifiedBy>
  <cp:revision>83</cp:revision>
  <dcterms:created xsi:type="dcterms:W3CDTF">2017-11-16T14:24:40Z</dcterms:created>
  <dcterms:modified xsi:type="dcterms:W3CDTF">2020-09-29T22:07:08Z</dcterms:modified>
</cp:coreProperties>
</file>