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2" r:id="rId3"/>
  </p:sldMasterIdLst>
  <p:notesMasterIdLst>
    <p:notesMasterId r:id="rId11"/>
  </p:notesMasterIdLst>
  <p:sldIdLst>
    <p:sldId id="270" r:id="rId4"/>
    <p:sldId id="272" r:id="rId5"/>
    <p:sldId id="274" r:id="rId6"/>
    <p:sldId id="276" r:id="rId7"/>
    <p:sldId id="277" r:id="rId8"/>
    <p:sldId id="278" r:id="rId9"/>
    <p:sldId id="28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9C5A1-2FD6-424A-BFFC-4A431A92E2E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743C-E796-4F62-9C4E-29B4176C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743C-E796-4F62-9C4E-29B4176CA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9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3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9" y="1491632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2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6" y="843561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1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/>
        </p:nvSpPr>
        <p:spPr>
          <a:xfrm rot="2539017">
            <a:off x="7980742" y="4555159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5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4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/>
        </p:nvSpPr>
        <p:spPr>
          <a:xfrm rot="2539017">
            <a:off x="7980742" y="4555159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9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2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4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4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sz="4000" dirty="0" smtClean="0"/>
              <a:t>Pojam ideje, </a:t>
            </a:r>
          </a:p>
          <a:p>
            <a:r>
              <a:rPr lang="sr-Latn-ME" sz="4000" dirty="0" smtClean="0"/>
              <a:t>biznis ideja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9664" y="3333749"/>
            <a:ext cx="3384376" cy="609601"/>
          </a:xfrm>
        </p:spPr>
        <p:txBody>
          <a:bodyPr>
            <a:normAutofit/>
          </a:bodyPr>
          <a:lstStyle/>
          <a:p>
            <a:r>
              <a:rPr lang="sr-Latn-ME" sz="1600" dirty="0"/>
              <a:t>p</a:t>
            </a:r>
            <a:r>
              <a:rPr lang="sr-Latn-ME" sz="1600" dirty="0" smtClean="0"/>
              <a:t>rof. Budrak Aleksandra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88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dirty="0" smtClean="0"/>
              <a:t>           POJAM </a:t>
            </a:r>
            <a:r>
              <a:rPr lang="sr-Latn-ME" dirty="0"/>
              <a:t>IDEJE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1628129" y="1292274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25865" y="1292273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27576" y="1181016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2985" y="2495550"/>
            <a:ext cx="24383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i="1" u="sng" dirty="0" smtClean="0">
                <a:solidFill>
                  <a:schemeClr val="bg1"/>
                </a:solidFill>
              </a:rPr>
              <a:t>Ideja</a:t>
            </a:r>
            <a:r>
              <a:rPr lang="sr-Latn-ME" sz="1600" u="sng" dirty="0" smtClean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 je zamisao </a:t>
            </a:r>
            <a:r>
              <a:rPr lang="sr-Latn-ME" sz="1600" dirty="0" smtClean="0">
                <a:solidFill>
                  <a:schemeClr val="bg1"/>
                </a:solidFill>
                <a:cs typeface="Calibri"/>
              </a:rPr>
              <a:t>(slika</a:t>
            </a:r>
            <a:r>
              <a:rPr lang="sr-Latn-ME" sz="1600" dirty="0">
                <a:solidFill>
                  <a:schemeClr val="bg1"/>
                </a:solidFill>
                <a:cs typeface="Calibri"/>
              </a:rPr>
              <a:t>) o nečemu npr. o izgledu i funkcionisanju nekog predmeta, uređaja ili mašine</a:t>
            </a:r>
            <a:r>
              <a:rPr lang="sr-Latn-ME" sz="160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27734"/>
            <a:ext cx="2590800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dirty="0">
                <a:solidFill>
                  <a:schemeClr val="bg1"/>
                </a:solidFill>
              </a:rPr>
              <a:t>Pojam ideje,zamisli ili invencije podrazumijeva domišljatost, maštu, stvaralačku fantaziju, </a:t>
            </a:r>
            <a:r>
              <a:rPr lang="sr-Latn-ME" sz="1600" dirty="0" smtClean="0">
                <a:solidFill>
                  <a:schemeClr val="bg1"/>
                </a:solidFill>
              </a:rPr>
              <a:t>inspirativnost,dosjetljivost, </a:t>
            </a:r>
            <a:r>
              <a:rPr lang="sr-Latn-ME" sz="1600" dirty="0">
                <a:solidFill>
                  <a:schemeClr val="bg1"/>
                </a:solidFill>
              </a:rPr>
              <a:t>inovatorski dar tj. sposobnost za pronalaženje novih, izvornih </a:t>
            </a:r>
            <a:r>
              <a:rPr lang="sr-Latn-ME" sz="1600" dirty="0" smtClean="0">
                <a:solidFill>
                  <a:schemeClr val="bg1"/>
                </a:solidFill>
              </a:rPr>
              <a:t>rješenja.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6267" y="2427734"/>
            <a:ext cx="25908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dirty="0">
                <a:solidFill>
                  <a:schemeClr val="bg1"/>
                </a:solidFill>
              </a:rPr>
              <a:t>Kreativna osoba ima urođenu sposobnost  zamišljanja nekog budućeg stanja. Ona nastoji da pronađe više mogućih rješenja za određeni problem, a sposobnost uočavanja povoljnih rješenja u svom okruženju koristi za razvoj biznisa.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.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1594703" y="1165224"/>
            <a:ext cx="1130359" cy="113035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4165460" y="1155699"/>
            <a:ext cx="1130359" cy="113035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7023335" y="1123949"/>
            <a:ext cx="1130359" cy="113035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87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9532" y="898742"/>
            <a:ext cx="387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j</a:t>
            </a:r>
            <a:r>
              <a:rPr lang="en-US" sz="1600" dirty="0">
                <a:solidFill>
                  <a:schemeClr val="bg1"/>
                </a:solidFill>
              </a:rPr>
              <a:t>e </a:t>
            </a:r>
            <a:r>
              <a:rPr lang="en-US" sz="1600" dirty="0" err="1">
                <a:solidFill>
                  <a:schemeClr val="bg1"/>
                </a:solidFill>
              </a:rPr>
              <a:t>zamisao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ponudi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konkretnih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materija</a:t>
            </a:r>
            <a:r>
              <a:rPr lang="sr-Latn-ME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</a:rPr>
              <a:t>nih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proizvoda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ili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usluga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skladu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err="1" smtClean="0">
                <a:solidFill>
                  <a:schemeClr val="bg1"/>
                </a:solidFill>
              </a:rPr>
              <a:t>potrebama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kupaca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stvaranja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bg1"/>
                </a:solidFill>
              </a:rPr>
              <a:t>dobiti</a:t>
            </a:r>
            <a:r>
              <a:rPr lang="sr-Latn-ME" sz="1600" b="1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6428" y="2308651"/>
            <a:ext cx="377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nastaje kao rezultat  stvaralačkog 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lvl="0"/>
            <a:r>
              <a:rPr lang="sr-Latn-ME" sz="1600" dirty="0" smtClean="0">
                <a:solidFill>
                  <a:schemeClr val="bg1"/>
                </a:solidFill>
              </a:rPr>
              <a:t>mišljenja  </a:t>
            </a:r>
            <a:r>
              <a:rPr lang="sr-Latn-ME" sz="1600" dirty="0">
                <a:solidFill>
                  <a:schemeClr val="bg1"/>
                </a:solidFill>
              </a:rPr>
              <a:t>koje je urođeno svim ljudima, ali na </a:t>
            </a:r>
            <a:r>
              <a:rPr lang="sr-Latn-ME" sz="1600" dirty="0" smtClean="0">
                <a:solidFill>
                  <a:schemeClr val="bg1"/>
                </a:solidFill>
              </a:rPr>
              <a:t>žalost, </a:t>
            </a:r>
            <a:r>
              <a:rPr lang="sr-Latn-ME" sz="1600" dirty="0">
                <a:solidFill>
                  <a:schemeClr val="bg1"/>
                </a:solidFill>
              </a:rPr>
              <a:t>ne u istoj </a:t>
            </a:r>
            <a:r>
              <a:rPr lang="sr-Latn-ME" sz="1600" dirty="0" smtClean="0">
                <a:solidFill>
                  <a:schemeClr val="bg1"/>
                </a:solidFill>
              </a:rPr>
              <a:t>mjeri.</a:t>
            </a:r>
            <a:endParaRPr lang="sr-Latn-ME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3940" y="3488195"/>
            <a:ext cx="387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Nije svaka ideja dobra tj. nije </a:t>
            </a:r>
            <a:r>
              <a:rPr lang="sr-Latn-ME" sz="1600" dirty="0" smtClean="0">
                <a:solidFill>
                  <a:schemeClr val="bg1"/>
                </a:solidFill>
              </a:rPr>
              <a:t>pogodna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sr-Latn-ME" sz="1600" dirty="0" smtClean="0">
                <a:solidFill>
                  <a:schemeClr val="bg1"/>
                </a:solidFill>
              </a:rPr>
              <a:t> </a:t>
            </a:r>
            <a:r>
              <a:rPr lang="sr-Latn-ME" sz="1600" dirty="0">
                <a:solidFill>
                  <a:schemeClr val="bg1"/>
                </a:solidFill>
              </a:rPr>
              <a:t>za preduzetnički poduhvat. Najvažnije je postići sklad ideje, tehničke izvodljivosti i ekonomske opravdanosti </a:t>
            </a:r>
            <a:r>
              <a:rPr lang="sr-Latn-ME" sz="1600" dirty="0" smtClean="0">
                <a:solidFill>
                  <a:schemeClr val="bg1"/>
                </a:solidFill>
              </a:rPr>
              <a:t>što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zajedno </a:t>
            </a: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sr-Latn-ME" sz="1600" dirty="0" smtClean="0">
                <a:solidFill>
                  <a:schemeClr val="bg1"/>
                </a:solidFill>
              </a:rPr>
              <a:t>čini </a:t>
            </a:r>
            <a:r>
              <a:rPr lang="sr-Latn-ME" sz="1600" dirty="0">
                <a:solidFill>
                  <a:schemeClr val="bg1"/>
                </a:solidFill>
              </a:rPr>
              <a:t>formulu za </a:t>
            </a:r>
            <a:r>
              <a:rPr lang="sr-Latn-ME" sz="1600" dirty="0" smtClean="0">
                <a:solidFill>
                  <a:schemeClr val="bg1"/>
                </a:solidFill>
              </a:rPr>
              <a:t>uspjeh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sr-Latn-ME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b="1" i="1" dirty="0" err="1">
                <a:solidFill>
                  <a:schemeClr val="bg1"/>
                </a:solidFill>
              </a:rPr>
              <a:t>Biznis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endParaRPr lang="sr-Latn-ME" sz="4000" b="1" i="1" dirty="0" smtClean="0">
              <a:solidFill>
                <a:schemeClr val="bg1"/>
              </a:solidFill>
            </a:endParaRPr>
          </a:p>
          <a:p>
            <a:pPr lvl="0"/>
            <a:r>
              <a:rPr lang="en-US" sz="4000" b="1" i="1" dirty="0" err="1" smtClean="0">
                <a:solidFill>
                  <a:schemeClr val="bg1"/>
                </a:solidFill>
              </a:rPr>
              <a:t>ideja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1" y="742950"/>
            <a:ext cx="1295400" cy="1219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3505201" y="3496698"/>
            <a:ext cx="1295400" cy="120865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46744"/>
              <a:satOff val="-2539"/>
              <a:lumOff val="111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505201" y="2114549"/>
            <a:ext cx="1295400" cy="1259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58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bg1"/>
                </a:solidFill>
              </a:rPr>
              <a:t>Oblici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pojavljivanja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biznis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ideja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9994" y="1342011"/>
            <a:ext cx="1524000" cy="1200329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proiz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47800" y="3466983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0926" y="1342012"/>
            <a:ext cx="5820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Proizvod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CS" dirty="0">
                <a:solidFill>
                  <a:schemeClr val="bg1"/>
                </a:solidFill>
              </a:rPr>
              <a:t>je sve ono što se može ponuditi tržištu da izazove pažnju, kupovinu, korišćenje ili potrošnju, dakle, sve ono što može da zadovolji potrebe i želje potrošača.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7766" y="3263788"/>
            <a:ext cx="58201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Usluga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je </a:t>
            </a:r>
            <a:r>
              <a:rPr lang="en-US" dirty="0" err="1">
                <a:solidFill>
                  <a:schemeClr val="bg1"/>
                </a:solidFill>
              </a:rPr>
              <a:t>aktivnost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pretežno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neopipljivog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karaktera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rezultira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određenom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rješava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određeni</a:t>
            </a:r>
            <a:r>
              <a:rPr lang="en-US" dirty="0">
                <a:solidFill>
                  <a:schemeClr val="bg1"/>
                </a:solidFill>
              </a:rPr>
              <a:t> problem </a:t>
            </a:r>
            <a:r>
              <a:rPr lang="en-US" dirty="0" err="1">
                <a:solidFill>
                  <a:schemeClr val="bg1"/>
                </a:solidFill>
              </a:rPr>
              <a:t>korisnika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je on </a:t>
            </a:r>
            <a:r>
              <a:rPr lang="en-US" dirty="0" err="1">
                <a:solidFill>
                  <a:schemeClr val="bg1"/>
                </a:solidFill>
              </a:rPr>
              <a:t>spreman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plati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5059" y="1742120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proizvod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2770" y="3242424"/>
            <a:ext cx="1524000" cy="1200329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proiz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8862" y="3642533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usluga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430310" y="125702"/>
            <a:ext cx="2311401" cy="12793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2800" b="1" i="1" dirty="0">
                <a:solidFill>
                  <a:schemeClr val="accent5">
                    <a:lumMod val="75000"/>
                  </a:schemeClr>
                </a:solidFill>
              </a:rPr>
              <a:t>Neki od </a:t>
            </a:r>
            <a:endParaRPr lang="sr-Latn-ME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ME" sz="2800" b="1" i="1" dirty="0" smtClean="0">
                <a:solidFill>
                  <a:schemeClr val="accent5">
                    <a:lumMod val="75000"/>
                  </a:schemeClr>
                </a:solidFill>
              </a:rPr>
              <a:t>primjera</a:t>
            </a:r>
            <a:endParaRPr lang="en-US" altLang="ko-KR" sz="2800" b="1" i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10" y="1473291"/>
            <a:ext cx="2592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Preduzetnici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znaju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postoji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mala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razlika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izme</a:t>
            </a: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>đu prepreke  i prilike te su sposobni oboje okrenuti u svoju korist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r-Latn-M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>Viktor Kiam</a:t>
            </a:r>
            <a:endParaRPr lang="en-US" altLang="ko-KR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2F3F97A6-2953-453C-BE13-971D104B4C0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3048000" y="209550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sz="1200" dirty="0" smtClean="0"/>
          </a:p>
          <a:p>
            <a:pPr algn="ctr"/>
            <a:endParaRPr lang="sr-Latn-ME" sz="1200" dirty="0"/>
          </a:p>
          <a:p>
            <a:pPr algn="ctr"/>
            <a:endParaRPr lang="sr-Latn-ME" sz="1200" dirty="0" smtClean="0"/>
          </a:p>
          <a:p>
            <a:pPr algn="ctr"/>
            <a:endParaRPr lang="sr-Latn-ME" sz="1200" dirty="0"/>
          </a:p>
          <a:p>
            <a:pPr algn="ctr"/>
            <a:endParaRPr lang="en-US" sz="1050" dirty="0" smtClean="0"/>
          </a:p>
          <a:p>
            <a:pPr algn="ctr"/>
            <a:r>
              <a:rPr lang="sr-Latn-ME" sz="1050" dirty="0" smtClean="0"/>
              <a:t>Pretvori zabavu u</a:t>
            </a:r>
          </a:p>
          <a:p>
            <a:pPr algn="ctr"/>
            <a:r>
              <a:rPr lang="sr-Latn-ME" sz="1050" dirty="0" smtClean="0"/>
              <a:t>posao</a:t>
            </a:r>
            <a:endParaRPr lang="en-US" sz="1050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3048000" y="2627453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pPr lvl="0"/>
            <a:endParaRPr lang="sr-Latn-ME" sz="1200" dirty="0" smtClean="0">
              <a:latin typeface="Calibri"/>
              <a:cs typeface="Calibri"/>
            </a:endParaRPr>
          </a:p>
          <a:p>
            <a:pPr lvl="0"/>
            <a:endParaRPr lang="sr-Latn-ME" sz="1200" dirty="0" smtClean="0">
              <a:latin typeface="Calibri"/>
              <a:cs typeface="Calibri"/>
            </a:endParaRPr>
          </a:p>
          <a:p>
            <a:pPr lvl="0"/>
            <a:r>
              <a:rPr lang="en-US" sz="1200" dirty="0" smtClean="0">
                <a:latin typeface="Calibri"/>
                <a:cs typeface="Calibri"/>
              </a:rPr>
              <a:t>„</a:t>
            </a:r>
            <a:r>
              <a:rPr lang="sr-Latn-ME" sz="1200" dirty="0">
                <a:latin typeface="Calibri"/>
                <a:cs typeface="Calibri"/>
              </a:rPr>
              <a:t>ići uz vodu</a:t>
            </a:r>
            <a:r>
              <a:rPr lang="en-US" sz="1200" dirty="0">
                <a:latin typeface="Calibri"/>
                <a:cs typeface="Calibri"/>
              </a:rPr>
              <a:t>"</a:t>
            </a:r>
            <a:endParaRPr lang="en-US" sz="1200" dirty="0"/>
          </a:p>
          <a:p>
            <a:endParaRPr 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5410200" y="285750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 smtClean="0"/>
          </a:p>
          <a:p>
            <a:pPr algn="ctr"/>
            <a:endParaRPr lang="en-US" sz="1200" dirty="0" smtClean="0"/>
          </a:p>
          <a:p>
            <a:pPr algn="ctr"/>
            <a:r>
              <a:rPr lang="sr-Latn-ME" sz="1200" dirty="0" smtClean="0"/>
              <a:t>imitacija</a:t>
            </a:r>
            <a:endParaRPr lang="en-US" sz="1200" dirty="0"/>
          </a:p>
        </p:txBody>
      </p:sp>
      <p:sp>
        <p:nvSpPr>
          <p:cNvPr id="19" name="그림 개체 틀 8">
            <a:extLst>
              <a:ext uri="{FF2B5EF4-FFF2-40B4-BE49-F238E27FC236}">
                <a16:creationId xmlns:a16="http://schemas.microsoft.com/office/drawing/2014/main" xmlns="" id="{2F3F97A6-2953-453C-BE13-971D104B4C05}"/>
              </a:ext>
            </a:extLst>
          </p:cNvPr>
          <p:cNvSpPr txBox="1">
            <a:spLocks/>
          </p:cNvSpPr>
          <p:nvPr/>
        </p:nvSpPr>
        <p:spPr>
          <a:xfrm>
            <a:off x="4267200" y="1473291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pPr algn="ctr"/>
            <a:r>
              <a:rPr lang="sr-Latn-ME" sz="1050" dirty="0" smtClean="0"/>
              <a:t>Otkrij </a:t>
            </a:r>
          </a:p>
          <a:p>
            <a:pPr algn="ctr"/>
            <a:r>
              <a:rPr lang="sr-Latn-ME" sz="1050" dirty="0" smtClean="0"/>
              <a:t>postojeće</a:t>
            </a:r>
            <a:endParaRPr lang="en-US" sz="1050" dirty="0"/>
          </a:p>
        </p:txBody>
      </p:sp>
      <p:sp>
        <p:nvSpPr>
          <p:cNvPr id="22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6629400" y="1499961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sz="1050" dirty="0" smtClean="0"/>
          </a:p>
          <a:p>
            <a:endParaRPr lang="sr-Latn-ME" sz="1050" dirty="0"/>
          </a:p>
          <a:p>
            <a:endParaRPr lang="sr-Latn-ME" sz="1050" dirty="0" smtClean="0"/>
          </a:p>
          <a:p>
            <a:pPr algn="ctr"/>
            <a:endParaRPr lang="en-US" sz="1050" dirty="0" smtClean="0"/>
          </a:p>
          <a:p>
            <a:pPr algn="ctr"/>
            <a:r>
              <a:rPr lang="sr-Latn-ME" sz="1050" dirty="0" smtClean="0"/>
              <a:t>Kombinacija </a:t>
            </a:r>
          </a:p>
          <a:p>
            <a:pPr algn="ctr"/>
            <a:r>
              <a:rPr lang="sr-Latn-ME" sz="1050" dirty="0" smtClean="0"/>
              <a:t>postojećih proizvoda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7321758" y="1998798"/>
            <a:ext cx="775284" cy="741503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0222" y1="26222" x2="30222" y2="26222"/>
                          <a14:foregroundMark x1="43556" y1="30222" x2="43556" y2="30222"/>
                          <a14:foregroundMark x1="65333" y1="31111" x2="65333" y2="31111"/>
                          <a14:foregroundMark x1="30222" y1="26222" x2="30222" y2="26222"/>
                          <a14:foregroundMark x1="8889" y1="29333" x2="8889" y2="29333"/>
                          <a14:foregroundMark x1="23556" y1="20889" x2="23556" y2="20889"/>
                          <a14:foregroundMark x1="44889" y1="16889" x2="44889" y2="16889"/>
                          <a14:foregroundMark x1="43556" y1="57778" x2="43556" y2="57778"/>
                          <a14:foregroundMark x1="26222" y1="58667" x2="26222" y2="58667"/>
                          <a14:foregroundMark x1="10667" y1="58667" x2="10667" y2="58667"/>
                          <a14:foregroundMark x1="65333" y1="53333" x2="65333" y2="53333"/>
                          <a14:foregroundMark x1="8889" y1="20000" x2="8889" y2="20000"/>
                          <a14:foregroundMark x1="7556" y1="15111" x2="7556" y2="15111"/>
                          <a14:backgroundMark x1="76889" y1="41333" x2="76889" y2="41333"/>
                          <a14:backgroundMark x1="76000" y1="68889" x2="76000" y2="68889"/>
                          <a14:backgroundMark x1="53333" y1="50222" x2="53333" y2="50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그림 개체 틀 2">
            <a:extLst>
              <a:ext uri="{FF2B5EF4-FFF2-40B4-BE49-F238E27FC236}">
                <a16:creationId xmlns:a16="http://schemas.microsoft.com/office/drawing/2014/main" xmlns="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5446260" y="2646503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pPr algn="ctr"/>
            <a:r>
              <a:rPr lang="sr-Latn-ME" sz="1200" dirty="0" smtClean="0"/>
              <a:t>Riješi problem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3617874" y="3257550"/>
            <a:ext cx="1020251" cy="63068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 descr="Red Bull energetski napitak 250ml limenka cena akcija Srb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00" y="1970089"/>
            <a:ext cx="838200" cy="7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6074031" y="2841757"/>
            <a:ext cx="904458" cy="884746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943600" y="565895"/>
            <a:ext cx="1143000" cy="108048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3652959" y="471021"/>
            <a:ext cx="950080" cy="934066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46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6400" y="123478"/>
            <a:ext cx="7467600" cy="4886672"/>
          </a:xfrm>
        </p:spPr>
        <p:txBody>
          <a:bodyPr/>
          <a:lstStyle/>
          <a:p>
            <a:r>
              <a:rPr lang="sr-Latn-CS" sz="2000" b="1" u="sng" dirty="0"/>
              <a:t>Biznis ideja</a:t>
            </a:r>
            <a:r>
              <a:rPr lang="sr-Latn-CS" sz="2000" b="1" dirty="0"/>
              <a:t> </a:t>
            </a:r>
            <a:r>
              <a:rPr lang="sr-Latn-CS" sz="2000" dirty="0"/>
              <a:t>je prvi korak ka ostvarenju preduzetničkih snova</a:t>
            </a:r>
            <a:r>
              <a:rPr lang="sr-Latn-CS" sz="2000" dirty="0" smtClean="0"/>
              <a:t>.</a:t>
            </a:r>
          </a:p>
          <a:p>
            <a:r>
              <a:rPr lang="sr-Latn-CS" sz="2000" dirty="0" smtClean="0"/>
              <a:t>Ona </a:t>
            </a:r>
            <a:r>
              <a:rPr lang="sr-Latn-CS" sz="2000" dirty="0"/>
              <a:t>mora dati odgovore na sledeća pitanja</a:t>
            </a:r>
            <a:r>
              <a:rPr lang="sr-Latn-CS" sz="2000" dirty="0">
                <a:latin typeface="Calibri"/>
                <a:cs typeface="Calibri"/>
              </a:rPr>
              <a:t>:</a:t>
            </a:r>
            <a:endParaRPr lang="sr-Latn-CS" sz="2000" dirty="0"/>
          </a:p>
          <a:p>
            <a:endParaRPr lang="sr-Latn-C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 smtClean="0"/>
              <a:t>Koji </a:t>
            </a:r>
            <a:r>
              <a:rPr lang="sr-Latn-CS" sz="2000" dirty="0"/>
              <a:t>proizvod/uslugu ćete </a:t>
            </a:r>
            <a:r>
              <a:rPr lang="sr-Latn-CS" sz="2000" dirty="0" smtClean="0"/>
              <a:t>proizvoditi/pružati</a:t>
            </a:r>
            <a:r>
              <a:rPr lang="sr-Latn-CS" sz="2000" dirty="0" smtClean="0">
                <a:sym typeface="Symbol"/>
              </a:rPr>
              <a:t>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Ko će biti vaši kupci/korisnici</a:t>
            </a:r>
            <a:r>
              <a:rPr lang="sr-Latn-CS" sz="2000" dirty="0">
                <a:sym typeface="Symbol"/>
              </a:rPr>
              <a:t></a:t>
            </a:r>
            <a:r>
              <a:rPr lang="sr-Latn-CS" sz="2000" u="sng" dirty="0"/>
              <a:t>   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Koje će potrebe vaš proizvod/usluga zadovoljiti </a:t>
            </a:r>
            <a:r>
              <a:rPr lang="sr-Latn-CS" sz="2000" dirty="0" smtClean="0"/>
              <a:t>kod</a:t>
            </a:r>
          </a:p>
          <a:p>
            <a:r>
              <a:rPr lang="sr-Latn-CS" sz="2000" dirty="0" smtClean="0"/>
              <a:t>       </a:t>
            </a:r>
            <a:r>
              <a:rPr lang="sr-Latn-CS" sz="2000" dirty="0"/>
              <a:t>kupca/korisnika</a:t>
            </a:r>
            <a:r>
              <a:rPr lang="sr-Latn-CS" sz="2000" dirty="0">
                <a:sym typeface="Symbol"/>
              </a:rPr>
              <a:t></a:t>
            </a:r>
            <a:endParaRPr lang="en-US" sz="2000" dirty="0">
              <a:sym typeface="Symbo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Na koji način ćete prodavati svoj </a:t>
            </a:r>
            <a:r>
              <a:rPr lang="sr-Latn-CS" sz="2000" dirty="0" smtClean="0"/>
              <a:t>proizvod odnosno </a:t>
            </a:r>
          </a:p>
          <a:p>
            <a:r>
              <a:rPr lang="sr-Latn-CS" sz="2000" dirty="0"/>
              <a:t> </a:t>
            </a:r>
            <a:r>
              <a:rPr lang="sr-Latn-CS" sz="2000" dirty="0" smtClean="0"/>
              <a:t>      pružati uslugu</a:t>
            </a:r>
            <a:r>
              <a:rPr lang="sr-Latn-CS" sz="2000" dirty="0">
                <a:sym typeface="Symbol"/>
              </a:rPr>
              <a:t>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9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8060" y="895350"/>
            <a:ext cx="20574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sr-Latn-C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sr-Latn-CS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TVOJA 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IDEJA  U SKLADU SA KVALIFIKACIJOM  KOJU STIČEŠ </a:t>
            </a:r>
            <a:endParaRPr lang="sr-Latn-C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TOKU </a:t>
            </a:r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ŠKOLOVANJA</a:t>
            </a:r>
          </a:p>
          <a:p>
            <a:pPr lvl="0" algn="ctr"/>
            <a:endParaRPr lang="sr-Latn-CS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sr-Latn-C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endParaRPr lang="sr-Latn-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xmlns="" id="{B4FFB3DB-4891-43A3-93F3-84D4A5427744}"/>
              </a:ext>
            </a:extLst>
          </p:cNvPr>
          <p:cNvSpPr/>
          <p:nvPr/>
        </p:nvSpPr>
        <p:spPr>
          <a:xfrm rot="16200000" flipH="1">
            <a:off x="533398" y="1200152"/>
            <a:ext cx="2438402" cy="19811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Smiley Face 14">
            <a:extLst>
              <a:ext uri="{FF2B5EF4-FFF2-40B4-BE49-F238E27FC236}">
                <a16:creationId xmlns:a16="http://schemas.microsoft.com/office/drawing/2014/main" xmlns="" id="{E0E16C35-6804-4D6F-9CEB-7EFB15995775}"/>
              </a:ext>
            </a:extLst>
          </p:cNvPr>
          <p:cNvSpPr/>
          <p:nvPr/>
        </p:nvSpPr>
        <p:spPr>
          <a:xfrm>
            <a:off x="6629400" y="1539240"/>
            <a:ext cx="1447800" cy="14477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6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Water-Colored-Splashes-PowerPoint-Template</Template>
  <TotalTime>703</TotalTime>
  <Words>342</Words>
  <Application>Microsoft Office PowerPoint</Application>
  <PresentationFormat>On-screen Show (16:9)</PresentationFormat>
  <Paragraphs>71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pedja</dc:creator>
  <cp:lastModifiedBy>aleksbudrak@gmail.com</cp:lastModifiedBy>
  <cp:revision>65</cp:revision>
  <dcterms:created xsi:type="dcterms:W3CDTF">2015-09-21T11:24:47Z</dcterms:created>
  <dcterms:modified xsi:type="dcterms:W3CDTF">2021-12-30T15:52:04Z</dcterms:modified>
</cp:coreProperties>
</file>