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58" r:id="rId5"/>
    <p:sldId id="259" r:id="rId6"/>
    <p:sldId id="260" r:id="rId7"/>
    <p:sldId id="266" r:id="rId8"/>
    <p:sldId id="261" r:id="rId9"/>
    <p:sldId id="270" r:id="rId10"/>
    <p:sldId id="262" r:id="rId11"/>
    <p:sldId id="263" r:id="rId12"/>
    <p:sldId id="265" r:id="rId13"/>
    <p:sldId id="267" r:id="rId1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166669-6A05-4594-AEF3-C3D8C6331015}" v="134" dt="2021-09-14T08:46:30.7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56" d="100"/>
          <a:sy n="56" d="100"/>
        </p:scale>
        <p:origin x="3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Latn-RS"/>
              <a:t>Kliknite i uredite stil podnaslova mastera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4.1.2022.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82658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4.1.2022.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6506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4.1.2022.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7033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4.1.2022.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86954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RS"/>
              <a:t>Kliknite i uredite tekst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4.1.2022.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59007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sadržaj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4.1.2022.</a:t>
            </a:fld>
            <a:endParaRPr lang="sr-Latn-RS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783060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Kliknite i uredite tekst</a:t>
            </a:r>
          </a:p>
        </p:txBody>
      </p:sp>
      <p:sp>
        <p:nvSpPr>
          <p:cNvPr id="4" name="Čuvar mesta za sadržaj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Kliknite i uredite tekst</a:t>
            </a:r>
          </a:p>
        </p:txBody>
      </p:sp>
      <p:sp>
        <p:nvSpPr>
          <p:cNvPr id="6" name="Čuvar mesta za sadržaj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7" name="Čuvar mesta za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4.1.2022.</a:t>
            </a:fld>
            <a:endParaRPr lang="sr-Latn-RS"/>
          </a:p>
        </p:txBody>
      </p:sp>
      <p:sp>
        <p:nvSpPr>
          <p:cNvPr id="8" name="Čuvar mesta za podnožj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Čuvar mesta za broj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481488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4.1.2022.</a:t>
            </a:fld>
            <a:endParaRPr lang="sr-Latn-RS"/>
          </a:p>
        </p:txBody>
      </p:sp>
      <p:sp>
        <p:nvSpPr>
          <p:cNvPr id="4" name="Čuvar mesta za podnožj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Čuvar mesta za broj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39274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4.1.2022.</a:t>
            </a:fld>
            <a:endParaRPr lang="sr-Latn-RS"/>
          </a:p>
        </p:txBody>
      </p:sp>
      <p:sp>
        <p:nvSpPr>
          <p:cNvPr id="3" name="Čuvar mesta za podnožj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Čuvar mesta za broj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147506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Kliknite i uredite tekst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4.1.2022.</a:t>
            </a:fld>
            <a:endParaRPr lang="sr-Latn-RS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410763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lik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Čuvar mesta za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Kliknite i uredite tekst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4.1.2022.</a:t>
            </a:fld>
            <a:endParaRPr lang="sr-Latn-RS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483497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7445C-DD5B-459E-BCAC-A8671F012926}" type="datetimeFigureOut">
              <a:rPr lang="sr-Latn-RS" smtClean="0"/>
              <a:t>4.1.2022.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94809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231410" cy="3542045"/>
          </a:xfrm>
        </p:spPr>
        <p:txBody>
          <a:bodyPr anchor="b">
            <a:normAutofit/>
          </a:bodyPr>
          <a:lstStyle/>
          <a:p>
            <a:pPr algn="l"/>
            <a:r>
              <a:rPr lang="sr-Latn-RS" sz="8900">
                <a:ea typeface="+mj-lt"/>
                <a:cs typeface="+mj-lt"/>
              </a:rPr>
              <a:t>ПОЈАМ ТЕХНИЧКЕ ДОКУМЕНТАЦИЈЕ</a:t>
            </a:r>
            <a:endParaRPr lang="sr-Latn-RS" sz="890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285241" y="4582814"/>
            <a:ext cx="7132335" cy="1312657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sr-Latn-RS" dirty="0">
                <a:cs typeface="Calibri"/>
              </a:rPr>
              <a:t>.</a:t>
            </a:r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765707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180BF4CA-F7A0-4B21-8FB6-74FE327DE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en-US" sz="7200"/>
              <a:t>.</a:t>
            </a:r>
            <a:endParaRPr lang="sr-Latn-RS" sz="7200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2C5AFDFF-4E63-4716-9CFC-9147F08D4A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1050595"/>
            <a:ext cx="8074815" cy="471926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r-Latn-RS" sz="2000" dirty="0" err="1">
                <a:ea typeface="+mn-lt"/>
                <a:cs typeface="+mn-lt"/>
              </a:rPr>
              <a:t>Шта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све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треба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да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садржи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техничка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документација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дефинисала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је</a:t>
            </a:r>
            <a:r>
              <a:rPr lang="sr-Latn-RS" sz="2000" dirty="0">
                <a:ea typeface="+mn-lt"/>
                <a:cs typeface="+mn-lt"/>
              </a:rPr>
              <a:t> и </a:t>
            </a:r>
            <a:r>
              <a:rPr lang="sr-Latn-RS" sz="2000" dirty="0" err="1">
                <a:ea typeface="+mn-lt"/>
                <a:cs typeface="+mn-lt"/>
              </a:rPr>
              <a:t>међународна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организација</a:t>
            </a:r>
            <a:r>
              <a:rPr lang="sr-Latn-RS" sz="2000" dirty="0">
                <a:ea typeface="+mn-lt"/>
                <a:cs typeface="+mn-lt"/>
              </a:rPr>
              <a:t> ИСО (ISO). </a:t>
            </a:r>
            <a:r>
              <a:rPr lang="sr-Latn-RS" sz="2000" dirty="0" err="1">
                <a:ea typeface="+mn-lt"/>
                <a:cs typeface="+mn-lt"/>
              </a:rPr>
              <a:t>Серија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стандарда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који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покривају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ту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област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су</a:t>
            </a:r>
            <a:r>
              <a:rPr lang="sr-Latn-RS" sz="2000" dirty="0">
                <a:ea typeface="+mn-lt"/>
                <a:cs typeface="+mn-lt"/>
              </a:rPr>
              <a:t> ICS 01.110.</a:t>
            </a:r>
            <a:endParaRPr lang="en-US" sz="2000" dirty="0">
              <a:ea typeface="+mn-lt"/>
              <a:cs typeface="+mn-lt"/>
            </a:endParaRPr>
          </a:p>
          <a:p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Све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што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није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покривено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тим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стандардима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је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дефинисано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следећим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документима</a:t>
            </a:r>
            <a:r>
              <a:rPr lang="sr-Latn-RS" sz="2000" dirty="0">
                <a:ea typeface="+mn-lt"/>
                <a:cs typeface="+mn-lt"/>
              </a:rPr>
              <a:t>: </a:t>
            </a:r>
          </a:p>
          <a:p>
            <a:r>
              <a:rPr lang="sr-Latn-RS" sz="2000" dirty="0">
                <a:ea typeface="+mn-lt"/>
                <a:cs typeface="+mn-lt"/>
              </a:rPr>
              <a:t>ISO 15787 - </a:t>
            </a:r>
            <a:r>
              <a:rPr lang="sr-Latn-RS" sz="2000" dirty="0" err="1">
                <a:ea typeface="+mn-lt"/>
                <a:cs typeface="+mn-lt"/>
              </a:rPr>
              <a:t>Technical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product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documentation</a:t>
            </a:r>
            <a:r>
              <a:rPr lang="sr-Latn-RS" sz="2000" dirty="0">
                <a:ea typeface="+mn-lt"/>
                <a:cs typeface="+mn-lt"/>
              </a:rPr>
              <a:t> - </a:t>
            </a:r>
            <a:r>
              <a:rPr lang="sr-Latn-RS" sz="2000" dirty="0" err="1">
                <a:ea typeface="+mn-lt"/>
                <a:cs typeface="+mn-lt"/>
              </a:rPr>
              <a:t>Heat-treated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ferrous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parts</a:t>
            </a:r>
            <a:r>
              <a:rPr lang="sr-Latn-RS" sz="2000" dirty="0">
                <a:ea typeface="+mn-lt"/>
                <a:cs typeface="+mn-lt"/>
              </a:rPr>
              <a:t> </a:t>
            </a:r>
            <a:endParaRPr lang="en-US" sz="2000" dirty="0">
              <a:ea typeface="+mn-lt"/>
              <a:cs typeface="+mn-lt"/>
            </a:endParaRPr>
          </a:p>
          <a:p>
            <a:r>
              <a:rPr lang="sr-Latn-RS" sz="2000" dirty="0">
                <a:ea typeface="+mn-lt"/>
                <a:cs typeface="+mn-lt"/>
              </a:rPr>
              <a:t>ISO 3098 - </a:t>
            </a:r>
            <a:r>
              <a:rPr lang="sr-Latn-RS" sz="2000" dirty="0" err="1">
                <a:ea typeface="+mn-lt"/>
                <a:cs typeface="+mn-lt"/>
              </a:rPr>
              <a:t>Lettering</a:t>
            </a:r>
            <a:r>
              <a:rPr lang="sr-Latn-RS" sz="2000" dirty="0">
                <a:ea typeface="+mn-lt"/>
                <a:cs typeface="+mn-lt"/>
              </a:rPr>
              <a:t> – CAD </a:t>
            </a:r>
            <a:r>
              <a:rPr lang="sr-Latn-RS" sz="2000" dirty="0" err="1">
                <a:ea typeface="+mn-lt"/>
                <a:cs typeface="+mn-lt"/>
              </a:rPr>
              <a:t>lettering</a:t>
            </a:r>
            <a:r>
              <a:rPr lang="sr-Latn-RS" sz="2000" dirty="0">
                <a:ea typeface="+mn-lt"/>
                <a:cs typeface="+mn-lt"/>
              </a:rPr>
              <a:t> </a:t>
            </a:r>
            <a:endParaRPr lang="en-US" sz="2000" dirty="0">
              <a:ea typeface="+mn-lt"/>
              <a:cs typeface="+mn-lt"/>
            </a:endParaRPr>
          </a:p>
          <a:p>
            <a:r>
              <a:rPr lang="sr-Latn-RS" sz="2000" dirty="0">
                <a:ea typeface="+mn-lt"/>
                <a:cs typeface="+mn-lt"/>
              </a:rPr>
              <a:t>ISO 10209 - </a:t>
            </a:r>
            <a:r>
              <a:rPr lang="sr-Latn-RS" sz="2000" dirty="0" err="1">
                <a:ea typeface="+mn-lt"/>
                <a:cs typeface="+mn-lt"/>
              </a:rPr>
              <a:t>Technical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product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documentation</a:t>
            </a:r>
            <a:r>
              <a:rPr lang="sr-Latn-RS" sz="2000" dirty="0">
                <a:ea typeface="+mn-lt"/>
                <a:cs typeface="+mn-lt"/>
              </a:rPr>
              <a:t> -- </a:t>
            </a:r>
            <a:r>
              <a:rPr lang="sr-Latn-RS" sz="2000" dirty="0" err="1">
                <a:ea typeface="+mn-lt"/>
                <a:cs typeface="+mn-lt"/>
              </a:rPr>
              <a:t>Vocabulary</a:t>
            </a:r>
            <a:r>
              <a:rPr lang="sr-Latn-RS" sz="2000" dirty="0">
                <a:ea typeface="+mn-lt"/>
                <a:cs typeface="+mn-lt"/>
              </a:rPr>
              <a:t> -- </a:t>
            </a:r>
            <a:r>
              <a:rPr lang="sr-Latn-RS" sz="2000" dirty="0" err="1">
                <a:ea typeface="+mn-lt"/>
                <a:cs typeface="+mn-lt"/>
              </a:rPr>
              <a:t>Terms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relating</a:t>
            </a:r>
            <a:r>
              <a:rPr lang="sr-Latn-RS" sz="2000" dirty="0">
                <a:ea typeface="+mn-lt"/>
                <a:cs typeface="+mn-lt"/>
              </a:rPr>
              <a:t> to </a:t>
            </a:r>
            <a:r>
              <a:rPr lang="sr-Latn-RS" sz="2000" dirty="0" err="1">
                <a:ea typeface="+mn-lt"/>
                <a:cs typeface="+mn-lt"/>
              </a:rPr>
              <a:t>technical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drawings</a:t>
            </a:r>
            <a:r>
              <a:rPr lang="sr-Latn-RS" sz="2000" dirty="0">
                <a:ea typeface="+mn-lt"/>
                <a:cs typeface="+mn-lt"/>
              </a:rPr>
              <a:t>, </a:t>
            </a:r>
            <a:r>
              <a:rPr lang="sr-Latn-RS" sz="2000" dirty="0" err="1">
                <a:ea typeface="+mn-lt"/>
                <a:cs typeface="+mn-lt"/>
              </a:rPr>
              <a:t>product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definition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and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related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documentation</a:t>
            </a:r>
            <a:r>
              <a:rPr lang="sr-Latn-RS" sz="2000" dirty="0">
                <a:ea typeface="+mn-lt"/>
                <a:cs typeface="+mn-lt"/>
              </a:rPr>
              <a:t> </a:t>
            </a:r>
            <a:endParaRPr lang="en-US" sz="2000" dirty="0">
              <a:ea typeface="+mn-lt"/>
              <a:cs typeface="+mn-lt"/>
            </a:endParaRPr>
          </a:p>
          <a:p>
            <a:r>
              <a:rPr lang="sr-Latn-RS" sz="2000" dirty="0">
                <a:ea typeface="+mn-lt"/>
                <a:cs typeface="+mn-lt"/>
              </a:rPr>
              <a:t>ISO 2162 - </a:t>
            </a:r>
            <a:r>
              <a:rPr lang="sr-Latn-RS" sz="2000" dirty="0" err="1">
                <a:ea typeface="+mn-lt"/>
                <a:cs typeface="+mn-lt"/>
              </a:rPr>
              <a:t>Technical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product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documentation</a:t>
            </a:r>
            <a:r>
              <a:rPr lang="sr-Latn-RS" sz="2000" dirty="0">
                <a:ea typeface="+mn-lt"/>
                <a:cs typeface="+mn-lt"/>
              </a:rPr>
              <a:t> -- Springs </a:t>
            </a:r>
            <a:endParaRPr lang="en-US" sz="2000" dirty="0">
              <a:ea typeface="+mn-lt"/>
              <a:cs typeface="+mn-lt"/>
            </a:endParaRPr>
          </a:p>
          <a:p>
            <a:r>
              <a:rPr lang="sr-Latn-RS" sz="2000" dirty="0">
                <a:ea typeface="+mn-lt"/>
                <a:cs typeface="+mn-lt"/>
              </a:rPr>
              <a:t>ISO 5457 - </a:t>
            </a:r>
            <a:r>
              <a:rPr lang="sr-Latn-RS" sz="2000" dirty="0" err="1">
                <a:ea typeface="+mn-lt"/>
                <a:cs typeface="+mn-lt"/>
              </a:rPr>
              <a:t>Technical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product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documentation</a:t>
            </a:r>
            <a:r>
              <a:rPr lang="sr-Latn-RS" sz="2000" dirty="0">
                <a:ea typeface="+mn-lt"/>
                <a:cs typeface="+mn-lt"/>
              </a:rPr>
              <a:t> -- </a:t>
            </a:r>
            <a:r>
              <a:rPr lang="sr-Latn-RS" sz="2000" dirty="0" err="1">
                <a:ea typeface="+mn-lt"/>
                <a:cs typeface="+mn-lt"/>
              </a:rPr>
              <a:t>Sizes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and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layout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of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drawing</a:t>
            </a:r>
            <a:r>
              <a:rPr lang="sr-Latn-RS" sz="2000" dirty="0">
                <a:ea typeface="+mn-lt"/>
                <a:cs typeface="+mn-lt"/>
              </a:rPr>
              <a:t> </a:t>
            </a:r>
            <a:r>
              <a:rPr lang="sr-Latn-RS" sz="2000" dirty="0" err="1">
                <a:ea typeface="+mn-lt"/>
                <a:cs typeface="+mn-lt"/>
              </a:rPr>
              <a:t>sheets</a:t>
            </a:r>
            <a:endParaRPr lang="sr-Latn-RS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23529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7C6EB0AA-23EA-436D-9912-4A3A77792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623275"/>
            <a:ext cx="8074815" cy="1296747"/>
          </a:xfrm>
        </p:spPr>
        <p:txBody>
          <a:bodyPr anchor="ctr">
            <a:normAutofit fontScale="90000"/>
          </a:bodyPr>
          <a:lstStyle/>
          <a:p>
            <a:r>
              <a:rPr lang="sr-Latn-RS" sz="5000" dirty="0" err="1">
                <a:ea typeface="+mj-lt"/>
                <a:cs typeface="+mj-lt"/>
              </a:rPr>
              <a:t>Техничка</a:t>
            </a:r>
            <a:r>
              <a:rPr lang="sr-Latn-RS" sz="5000" dirty="0">
                <a:ea typeface="+mj-lt"/>
                <a:cs typeface="+mj-lt"/>
              </a:rPr>
              <a:t> </a:t>
            </a:r>
            <a:r>
              <a:rPr lang="sr-Latn-RS" sz="5000" dirty="0" err="1">
                <a:ea typeface="+mj-lt"/>
                <a:cs typeface="+mj-lt"/>
              </a:rPr>
              <a:t>документација</a:t>
            </a:r>
            <a:r>
              <a:rPr lang="sr-Latn-RS" sz="5000" dirty="0">
                <a:ea typeface="+mj-lt"/>
                <a:cs typeface="+mj-lt"/>
              </a:rPr>
              <a:t> у </a:t>
            </a:r>
            <a:r>
              <a:rPr lang="sr-Latn-RS" sz="5000" dirty="0" err="1">
                <a:ea typeface="+mj-lt"/>
                <a:cs typeface="+mj-lt"/>
              </a:rPr>
              <a:t>електротехници</a:t>
            </a:r>
            <a:r>
              <a:rPr lang="sr-Latn-RS" sz="5000" dirty="0">
                <a:ea typeface="+mj-lt"/>
                <a:cs typeface="+mj-lt"/>
              </a:rPr>
              <a:t> </a:t>
            </a:r>
            <a:endParaRPr lang="sr-Latn-RS" sz="5000" dirty="0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ABC21F1C-CFE1-45EB-83D0-96F3665CDC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241755"/>
            <a:ext cx="8074815" cy="3528109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r-Latn-RS" sz="1800" dirty="0" err="1">
                <a:ea typeface="+mn-lt"/>
                <a:cs typeface="+mn-lt"/>
              </a:rPr>
              <a:t>При</a:t>
            </a:r>
            <a:r>
              <a:rPr lang="sr-Latn-RS" sz="1800" dirty="0">
                <a:ea typeface="+mn-lt"/>
                <a:cs typeface="+mn-lt"/>
              </a:rPr>
              <a:t> </a:t>
            </a:r>
            <a:r>
              <a:rPr lang="sr-Latn-RS" sz="1800" dirty="0" err="1">
                <a:ea typeface="+mn-lt"/>
                <a:cs typeface="+mn-lt"/>
              </a:rPr>
              <a:t>пројектовању</a:t>
            </a:r>
            <a:r>
              <a:rPr lang="sr-Latn-RS" sz="1800" dirty="0">
                <a:ea typeface="+mn-lt"/>
                <a:cs typeface="+mn-lt"/>
              </a:rPr>
              <a:t> </a:t>
            </a:r>
            <a:r>
              <a:rPr lang="sr-Latn-RS" sz="1800" dirty="0" err="1">
                <a:ea typeface="+mn-lt"/>
                <a:cs typeface="+mn-lt"/>
              </a:rPr>
              <a:t>електротехничких</a:t>
            </a:r>
            <a:r>
              <a:rPr lang="sr-Latn-RS" sz="1800" dirty="0">
                <a:ea typeface="+mn-lt"/>
                <a:cs typeface="+mn-lt"/>
              </a:rPr>
              <a:t> </a:t>
            </a:r>
            <a:r>
              <a:rPr lang="sr-Latn-RS" sz="1800" dirty="0" err="1">
                <a:ea typeface="+mn-lt"/>
                <a:cs typeface="+mn-lt"/>
              </a:rPr>
              <a:t>апарата</a:t>
            </a:r>
            <a:r>
              <a:rPr lang="sr-Latn-RS" sz="1800" dirty="0">
                <a:ea typeface="+mn-lt"/>
                <a:cs typeface="+mn-lt"/>
              </a:rPr>
              <a:t> и </a:t>
            </a:r>
            <a:r>
              <a:rPr lang="sr-Latn-RS" sz="1800" dirty="0" err="1">
                <a:ea typeface="+mn-lt"/>
                <a:cs typeface="+mn-lt"/>
              </a:rPr>
              <a:t>уређаја</a:t>
            </a:r>
            <a:r>
              <a:rPr lang="sr-Latn-RS" sz="1800" dirty="0">
                <a:ea typeface="+mn-lt"/>
                <a:cs typeface="+mn-lt"/>
              </a:rPr>
              <a:t>, </a:t>
            </a:r>
            <a:r>
              <a:rPr lang="sr-Latn-RS" sz="1800" dirty="0" err="1">
                <a:ea typeface="+mn-lt"/>
                <a:cs typeface="+mn-lt"/>
              </a:rPr>
              <a:t>као</a:t>
            </a:r>
            <a:r>
              <a:rPr lang="sr-Latn-RS" sz="1800" dirty="0">
                <a:ea typeface="+mn-lt"/>
                <a:cs typeface="+mn-lt"/>
              </a:rPr>
              <a:t> и </a:t>
            </a:r>
            <a:r>
              <a:rPr lang="sr-Latn-RS" sz="1800" dirty="0" err="1">
                <a:ea typeface="+mn-lt"/>
                <a:cs typeface="+mn-lt"/>
              </a:rPr>
              <a:t>електротехничких</a:t>
            </a:r>
            <a:r>
              <a:rPr lang="sr-Latn-RS" sz="1800" dirty="0">
                <a:ea typeface="+mn-lt"/>
                <a:cs typeface="+mn-lt"/>
              </a:rPr>
              <a:t> </a:t>
            </a:r>
            <a:r>
              <a:rPr lang="sr-Latn-RS" sz="1800" dirty="0" err="1">
                <a:ea typeface="+mn-lt"/>
                <a:cs typeface="+mn-lt"/>
              </a:rPr>
              <a:t>постројења</a:t>
            </a:r>
            <a:r>
              <a:rPr lang="sr-Latn-RS" sz="1800" dirty="0">
                <a:ea typeface="+mn-lt"/>
                <a:cs typeface="+mn-lt"/>
              </a:rPr>
              <a:t> и </a:t>
            </a:r>
            <a:r>
              <a:rPr lang="sr-Latn-RS" sz="1800" dirty="0" err="1">
                <a:ea typeface="+mn-lt"/>
                <a:cs typeface="+mn-lt"/>
              </a:rPr>
              <a:t>објеката</a:t>
            </a:r>
            <a:r>
              <a:rPr lang="sr-Latn-RS" sz="1800" dirty="0">
                <a:ea typeface="+mn-lt"/>
                <a:cs typeface="+mn-lt"/>
              </a:rPr>
              <a:t> </a:t>
            </a:r>
            <a:r>
              <a:rPr lang="sr-Latn-RS" sz="1800" dirty="0" err="1">
                <a:ea typeface="+mn-lt"/>
                <a:cs typeface="+mn-lt"/>
              </a:rPr>
              <a:t>користи</a:t>
            </a:r>
            <a:r>
              <a:rPr lang="sr-Latn-RS" sz="1800" dirty="0">
                <a:ea typeface="+mn-lt"/>
                <a:cs typeface="+mn-lt"/>
              </a:rPr>
              <a:t> </a:t>
            </a:r>
            <a:r>
              <a:rPr lang="sr-Latn-RS" sz="1800" dirty="0" err="1">
                <a:ea typeface="+mn-lt"/>
                <a:cs typeface="+mn-lt"/>
              </a:rPr>
              <a:t>се</a:t>
            </a:r>
            <a:r>
              <a:rPr lang="sr-Latn-RS" sz="1800" dirty="0">
                <a:ea typeface="+mn-lt"/>
                <a:cs typeface="+mn-lt"/>
              </a:rPr>
              <a:t> </a:t>
            </a:r>
            <a:r>
              <a:rPr lang="sr-Latn-RS" sz="1800" dirty="0" err="1">
                <a:ea typeface="+mn-lt"/>
                <a:cs typeface="+mn-lt"/>
              </a:rPr>
              <a:t>техничка</a:t>
            </a:r>
            <a:r>
              <a:rPr lang="sr-Latn-RS" sz="1800" dirty="0">
                <a:ea typeface="+mn-lt"/>
                <a:cs typeface="+mn-lt"/>
              </a:rPr>
              <a:t> </a:t>
            </a:r>
            <a:r>
              <a:rPr lang="sr-Latn-RS" sz="1800" dirty="0" err="1">
                <a:ea typeface="+mn-lt"/>
                <a:cs typeface="+mn-lt"/>
              </a:rPr>
              <a:t>документација</a:t>
            </a:r>
            <a:r>
              <a:rPr lang="sr-Latn-RS" sz="1800" dirty="0">
                <a:ea typeface="+mn-lt"/>
                <a:cs typeface="+mn-lt"/>
              </a:rPr>
              <a:t>. У </a:t>
            </a:r>
            <a:r>
              <a:rPr lang="sr-Latn-RS" sz="1800" dirty="0" err="1">
                <a:ea typeface="+mn-lt"/>
                <a:cs typeface="+mn-lt"/>
              </a:rPr>
              <a:t>зависности</a:t>
            </a:r>
            <a:r>
              <a:rPr lang="sr-Latn-RS" sz="1800" dirty="0">
                <a:ea typeface="+mn-lt"/>
                <a:cs typeface="+mn-lt"/>
              </a:rPr>
              <a:t> </a:t>
            </a:r>
            <a:r>
              <a:rPr lang="sr-Latn-RS" sz="1800" dirty="0" err="1">
                <a:ea typeface="+mn-lt"/>
                <a:cs typeface="+mn-lt"/>
              </a:rPr>
              <a:t>од</a:t>
            </a:r>
            <a:r>
              <a:rPr lang="sr-Latn-RS" sz="1800" dirty="0">
                <a:ea typeface="+mn-lt"/>
                <a:cs typeface="+mn-lt"/>
              </a:rPr>
              <a:t> </a:t>
            </a:r>
            <a:r>
              <a:rPr lang="sr-Latn-RS" sz="1800" dirty="0" err="1">
                <a:ea typeface="+mn-lt"/>
                <a:cs typeface="+mn-lt"/>
              </a:rPr>
              <a:t>врсте</a:t>
            </a:r>
            <a:r>
              <a:rPr lang="sr-Latn-RS" sz="1800" dirty="0">
                <a:ea typeface="+mn-lt"/>
                <a:cs typeface="+mn-lt"/>
              </a:rPr>
              <a:t> и </a:t>
            </a:r>
            <a:r>
              <a:rPr lang="sr-Latn-RS" sz="1800" dirty="0" err="1">
                <a:ea typeface="+mn-lt"/>
                <a:cs typeface="+mn-lt"/>
              </a:rPr>
              <a:t>намене</a:t>
            </a:r>
            <a:r>
              <a:rPr lang="sr-Latn-RS" sz="1800" dirty="0">
                <a:ea typeface="+mn-lt"/>
                <a:cs typeface="+mn-lt"/>
              </a:rPr>
              <a:t> </a:t>
            </a:r>
            <a:r>
              <a:rPr lang="sr-Latn-RS" sz="1800" dirty="0" err="1">
                <a:ea typeface="+mn-lt"/>
                <a:cs typeface="+mn-lt"/>
              </a:rPr>
              <a:t>апарата</a:t>
            </a:r>
            <a:r>
              <a:rPr lang="sr-Latn-RS" sz="1800" dirty="0">
                <a:ea typeface="+mn-lt"/>
                <a:cs typeface="+mn-lt"/>
              </a:rPr>
              <a:t>, </a:t>
            </a:r>
            <a:r>
              <a:rPr lang="sr-Latn-RS" sz="1800" dirty="0" err="1">
                <a:ea typeface="+mn-lt"/>
                <a:cs typeface="+mn-lt"/>
              </a:rPr>
              <a:t>уређаја</a:t>
            </a:r>
            <a:r>
              <a:rPr lang="sr-Latn-RS" sz="1800" dirty="0">
                <a:ea typeface="+mn-lt"/>
                <a:cs typeface="+mn-lt"/>
              </a:rPr>
              <a:t>, </a:t>
            </a:r>
            <a:r>
              <a:rPr lang="sr-Latn-RS" sz="1800" dirty="0" err="1">
                <a:ea typeface="+mn-lt"/>
                <a:cs typeface="+mn-lt"/>
              </a:rPr>
              <a:t>односно</a:t>
            </a:r>
            <a:r>
              <a:rPr lang="sr-Latn-RS" sz="1800" dirty="0">
                <a:ea typeface="+mn-lt"/>
                <a:cs typeface="+mn-lt"/>
              </a:rPr>
              <a:t> </a:t>
            </a:r>
            <a:r>
              <a:rPr lang="sr-Latn-RS" sz="1800" dirty="0" err="1">
                <a:ea typeface="+mn-lt"/>
                <a:cs typeface="+mn-lt"/>
              </a:rPr>
              <a:t>објекта</a:t>
            </a:r>
            <a:r>
              <a:rPr lang="sr-Latn-RS" sz="1800" dirty="0">
                <a:ea typeface="+mn-lt"/>
                <a:cs typeface="+mn-lt"/>
              </a:rPr>
              <a:t>, </a:t>
            </a:r>
            <a:r>
              <a:rPr lang="sr-Latn-RS" sz="1800" dirty="0" err="1">
                <a:ea typeface="+mn-lt"/>
                <a:cs typeface="+mn-lt"/>
              </a:rPr>
              <a:t>као</a:t>
            </a:r>
            <a:r>
              <a:rPr lang="sr-Latn-RS" sz="1800" dirty="0">
                <a:ea typeface="+mn-lt"/>
                <a:cs typeface="+mn-lt"/>
              </a:rPr>
              <a:t> и </a:t>
            </a:r>
            <a:r>
              <a:rPr lang="sr-Latn-RS" sz="1800" dirty="0" err="1">
                <a:ea typeface="+mn-lt"/>
                <a:cs typeface="+mn-lt"/>
              </a:rPr>
              <a:t>од</a:t>
            </a:r>
            <a:r>
              <a:rPr lang="sr-Latn-RS" sz="1800" dirty="0">
                <a:ea typeface="+mn-lt"/>
                <a:cs typeface="+mn-lt"/>
              </a:rPr>
              <a:t> </a:t>
            </a:r>
            <a:r>
              <a:rPr lang="sr-Latn-RS" sz="1800" dirty="0" err="1">
                <a:ea typeface="+mn-lt"/>
                <a:cs typeface="+mn-lt"/>
              </a:rPr>
              <a:t>намене</a:t>
            </a:r>
            <a:r>
              <a:rPr lang="sr-Latn-RS" sz="1800" dirty="0">
                <a:ea typeface="+mn-lt"/>
                <a:cs typeface="+mn-lt"/>
              </a:rPr>
              <a:t> </a:t>
            </a:r>
            <a:r>
              <a:rPr lang="sr-Latn-RS" sz="1800" dirty="0" err="1">
                <a:ea typeface="+mn-lt"/>
                <a:cs typeface="+mn-lt"/>
              </a:rPr>
              <a:t>цртежа</a:t>
            </a:r>
            <a:r>
              <a:rPr lang="sr-Latn-RS" sz="1800" dirty="0">
                <a:ea typeface="+mn-lt"/>
                <a:cs typeface="+mn-lt"/>
              </a:rPr>
              <a:t>, </a:t>
            </a:r>
            <a:r>
              <a:rPr lang="sr-Latn-RS" sz="1800" dirty="0" err="1">
                <a:ea typeface="+mn-lt"/>
                <a:cs typeface="+mn-lt"/>
              </a:rPr>
              <a:t>користе</a:t>
            </a:r>
            <a:r>
              <a:rPr lang="sr-Latn-RS" sz="1800" dirty="0">
                <a:ea typeface="+mn-lt"/>
                <a:cs typeface="+mn-lt"/>
              </a:rPr>
              <a:t> </a:t>
            </a:r>
            <a:r>
              <a:rPr lang="sr-Latn-RS" sz="1800" dirty="0" err="1">
                <a:ea typeface="+mn-lt"/>
                <a:cs typeface="+mn-lt"/>
              </a:rPr>
              <a:t>се</a:t>
            </a:r>
            <a:r>
              <a:rPr lang="sr-Latn-RS" sz="1800" dirty="0">
                <a:ea typeface="+mn-lt"/>
                <a:cs typeface="+mn-lt"/>
              </a:rPr>
              <a:t> </a:t>
            </a:r>
            <a:r>
              <a:rPr lang="sr-Latn-RS" sz="1800" dirty="0" err="1">
                <a:ea typeface="+mn-lt"/>
                <a:cs typeface="+mn-lt"/>
              </a:rPr>
              <a:t>следеће</a:t>
            </a:r>
            <a:r>
              <a:rPr lang="sr-Latn-RS" sz="1800" dirty="0">
                <a:ea typeface="+mn-lt"/>
                <a:cs typeface="+mn-lt"/>
              </a:rPr>
              <a:t> </a:t>
            </a:r>
            <a:r>
              <a:rPr lang="sr-Latn-RS" sz="1800" dirty="0" err="1">
                <a:ea typeface="+mn-lt"/>
                <a:cs typeface="+mn-lt"/>
              </a:rPr>
              <a:t>врсте</a:t>
            </a:r>
            <a:r>
              <a:rPr lang="sr-Latn-RS" sz="1800" dirty="0">
                <a:ea typeface="+mn-lt"/>
                <a:cs typeface="+mn-lt"/>
              </a:rPr>
              <a:t> </a:t>
            </a:r>
            <a:r>
              <a:rPr lang="sr-Latn-RS" sz="1800" dirty="0" err="1">
                <a:ea typeface="+mn-lt"/>
                <a:cs typeface="+mn-lt"/>
              </a:rPr>
              <a:t>техничке</a:t>
            </a:r>
            <a:r>
              <a:rPr lang="sr-Latn-RS" sz="1800" dirty="0">
                <a:ea typeface="+mn-lt"/>
                <a:cs typeface="+mn-lt"/>
              </a:rPr>
              <a:t> </a:t>
            </a:r>
            <a:r>
              <a:rPr lang="sr-Latn-RS" sz="1800" dirty="0" err="1">
                <a:ea typeface="+mn-lt"/>
                <a:cs typeface="+mn-lt"/>
              </a:rPr>
              <a:t>документације</a:t>
            </a:r>
            <a:r>
              <a:rPr lang="sr-Latn-RS" sz="1800" dirty="0">
                <a:ea typeface="+mn-lt"/>
                <a:cs typeface="+mn-lt"/>
              </a:rPr>
              <a:t>: </a:t>
            </a:r>
          </a:p>
          <a:p>
            <a:r>
              <a:rPr lang="sr-Latn-RS" sz="1800" dirty="0" err="1">
                <a:ea typeface="+mn-lt"/>
                <a:cs typeface="+mn-lt"/>
              </a:rPr>
              <a:t>архитектонско</a:t>
            </a:r>
            <a:r>
              <a:rPr lang="sr-Latn-RS" sz="1800" dirty="0">
                <a:ea typeface="+mn-lt"/>
                <a:cs typeface="+mn-lt"/>
              </a:rPr>
              <a:t> – </a:t>
            </a:r>
            <a:r>
              <a:rPr lang="sr-Latn-RS" sz="1800" dirty="0" err="1">
                <a:ea typeface="+mn-lt"/>
                <a:cs typeface="+mn-lt"/>
              </a:rPr>
              <a:t>грађевинска</a:t>
            </a:r>
            <a:r>
              <a:rPr lang="sr-Latn-RS" sz="1800" dirty="0">
                <a:ea typeface="+mn-lt"/>
                <a:cs typeface="+mn-lt"/>
              </a:rPr>
              <a:t> - </a:t>
            </a:r>
            <a:r>
              <a:rPr lang="sr-Latn-RS" sz="1800" dirty="0" err="1">
                <a:ea typeface="+mn-lt"/>
                <a:cs typeface="+mn-lt"/>
              </a:rPr>
              <a:t>описује</a:t>
            </a:r>
            <a:r>
              <a:rPr lang="sr-Latn-RS" sz="1800" dirty="0">
                <a:ea typeface="+mn-lt"/>
                <a:cs typeface="+mn-lt"/>
              </a:rPr>
              <a:t> </a:t>
            </a:r>
            <a:r>
              <a:rPr lang="sr-Latn-RS" sz="1800" dirty="0" err="1">
                <a:ea typeface="+mn-lt"/>
                <a:cs typeface="+mn-lt"/>
              </a:rPr>
              <a:t>урбанистички</a:t>
            </a:r>
            <a:r>
              <a:rPr lang="sr-Latn-RS" sz="1800" dirty="0">
                <a:ea typeface="+mn-lt"/>
                <a:cs typeface="+mn-lt"/>
              </a:rPr>
              <a:t> </a:t>
            </a:r>
            <a:r>
              <a:rPr lang="sr-Latn-RS" sz="1800" dirty="0" err="1">
                <a:ea typeface="+mn-lt"/>
                <a:cs typeface="+mn-lt"/>
              </a:rPr>
              <a:t>простор</a:t>
            </a:r>
            <a:r>
              <a:rPr lang="sr-Latn-RS" sz="1800" dirty="0">
                <a:ea typeface="+mn-lt"/>
                <a:cs typeface="+mn-lt"/>
              </a:rPr>
              <a:t> и </a:t>
            </a:r>
            <a:r>
              <a:rPr lang="sr-Latn-RS" sz="1800" dirty="0" err="1">
                <a:ea typeface="+mn-lt"/>
                <a:cs typeface="+mn-lt"/>
              </a:rPr>
              <a:t>грађевинске</a:t>
            </a:r>
            <a:r>
              <a:rPr lang="sr-Latn-RS" sz="1800" dirty="0">
                <a:ea typeface="+mn-lt"/>
                <a:cs typeface="+mn-lt"/>
              </a:rPr>
              <a:t> </a:t>
            </a:r>
            <a:r>
              <a:rPr lang="sr-Latn-RS" sz="1800" dirty="0" err="1">
                <a:ea typeface="+mn-lt"/>
                <a:cs typeface="+mn-lt"/>
              </a:rPr>
              <a:t>објекте</a:t>
            </a:r>
            <a:r>
              <a:rPr lang="sr-Latn-RS" sz="1800" dirty="0">
                <a:ea typeface="+mn-lt"/>
                <a:cs typeface="+mn-lt"/>
              </a:rPr>
              <a:t>, </a:t>
            </a:r>
            <a:endParaRPr lang="en-US" sz="1800" dirty="0">
              <a:ea typeface="+mn-lt"/>
              <a:cs typeface="+mn-lt"/>
            </a:endParaRPr>
          </a:p>
          <a:p>
            <a:r>
              <a:rPr lang="sr-Latn-RS" sz="1800" dirty="0" err="1">
                <a:ea typeface="+mn-lt"/>
                <a:cs typeface="+mn-lt"/>
              </a:rPr>
              <a:t>машинска</a:t>
            </a:r>
            <a:r>
              <a:rPr lang="sr-Latn-RS" sz="1800" dirty="0">
                <a:ea typeface="+mn-lt"/>
                <a:cs typeface="+mn-lt"/>
              </a:rPr>
              <a:t> – </a:t>
            </a:r>
            <a:r>
              <a:rPr lang="sr-Latn-RS" sz="1800" dirty="0" err="1">
                <a:ea typeface="+mn-lt"/>
                <a:cs typeface="+mn-lt"/>
              </a:rPr>
              <a:t>дефинише</a:t>
            </a:r>
            <a:r>
              <a:rPr lang="sr-Latn-RS" sz="1800" dirty="0">
                <a:ea typeface="+mn-lt"/>
                <a:cs typeface="+mn-lt"/>
              </a:rPr>
              <a:t> </a:t>
            </a:r>
            <a:r>
              <a:rPr lang="sr-Latn-RS" sz="1800" dirty="0" err="1">
                <a:ea typeface="+mn-lt"/>
                <a:cs typeface="+mn-lt"/>
              </a:rPr>
              <a:t>машински</a:t>
            </a:r>
            <a:r>
              <a:rPr lang="sr-Latn-RS" sz="1800" dirty="0">
                <a:ea typeface="+mn-lt"/>
                <a:cs typeface="+mn-lt"/>
              </a:rPr>
              <a:t> </a:t>
            </a:r>
            <a:r>
              <a:rPr lang="sr-Latn-RS" sz="1800" dirty="0" err="1">
                <a:ea typeface="+mn-lt"/>
                <a:cs typeface="+mn-lt"/>
              </a:rPr>
              <a:t>део</a:t>
            </a:r>
            <a:r>
              <a:rPr lang="sr-Latn-RS" sz="1800" dirty="0">
                <a:ea typeface="+mn-lt"/>
                <a:cs typeface="+mn-lt"/>
              </a:rPr>
              <a:t> </a:t>
            </a:r>
            <a:r>
              <a:rPr lang="sr-Latn-RS" sz="1800" dirty="0" err="1">
                <a:ea typeface="+mn-lt"/>
                <a:cs typeface="+mn-lt"/>
              </a:rPr>
              <a:t>објеката</a:t>
            </a:r>
            <a:r>
              <a:rPr lang="sr-Latn-RS" sz="1800" dirty="0">
                <a:ea typeface="+mn-lt"/>
                <a:cs typeface="+mn-lt"/>
              </a:rPr>
              <a:t> и </a:t>
            </a:r>
            <a:r>
              <a:rPr lang="sr-Latn-RS" sz="1800" dirty="0" err="1">
                <a:ea typeface="+mn-lt"/>
                <a:cs typeface="+mn-lt"/>
              </a:rPr>
              <a:t>машина</a:t>
            </a:r>
            <a:r>
              <a:rPr lang="sr-Latn-RS" sz="1800" dirty="0">
                <a:ea typeface="+mn-lt"/>
                <a:cs typeface="+mn-lt"/>
              </a:rPr>
              <a:t>, </a:t>
            </a:r>
            <a:endParaRPr lang="en-US" sz="1800" dirty="0">
              <a:ea typeface="+mn-lt"/>
              <a:cs typeface="+mn-lt"/>
            </a:endParaRPr>
          </a:p>
          <a:p>
            <a:r>
              <a:rPr lang="sr-Latn-RS" sz="1800" dirty="0" err="1">
                <a:ea typeface="+mn-lt"/>
                <a:cs typeface="+mn-lt"/>
              </a:rPr>
              <a:t>технолошка</a:t>
            </a:r>
            <a:r>
              <a:rPr lang="sr-Latn-RS" sz="1800" dirty="0">
                <a:ea typeface="+mn-lt"/>
                <a:cs typeface="+mn-lt"/>
              </a:rPr>
              <a:t> – </a:t>
            </a:r>
            <a:r>
              <a:rPr lang="sr-Latn-RS" sz="1800" dirty="0" err="1">
                <a:ea typeface="+mn-lt"/>
                <a:cs typeface="+mn-lt"/>
              </a:rPr>
              <a:t>дефинише</a:t>
            </a:r>
            <a:r>
              <a:rPr lang="sr-Latn-RS" sz="1800" dirty="0">
                <a:ea typeface="+mn-lt"/>
                <a:cs typeface="+mn-lt"/>
              </a:rPr>
              <a:t> </a:t>
            </a:r>
            <a:r>
              <a:rPr lang="sr-Latn-RS" sz="1800" dirty="0" err="1">
                <a:ea typeface="+mn-lt"/>
                <a:cs typeface="+mn-lt"/>
              </a:rPr>
              <a:t>технолошке</a:t>
            </a:r>
            <a:r>
              <a:rPr lang="sr-Latn-RS" sz="1800" dirty="0">
                <a:ea typeface="+mn-lt"/>
                <a:cs typeface="+mn-lt"/>
              </a:rPr>
              <a:t>, </a:t>
            </a:r>
            <a:r>
              <a:rPr lang="sr-Latn-RS" sz="1800" dirty="0" err="1">
                <a:ea typeface="+mn-lt"/>
                <a:cs typeface="+mn-lt"/>
              </a:rPr>
              <a:t>хемијске</a:t>
            </a:r>
            <a:r>
              <a:rPr lang="sr-Latn-RS" sz="1800" dirty="0">
                <a:ea typeface="+mn-lt"/>
                <a:cs typeface="+mn-lt"/>
              </a:rPr>
              <a:t> и </a:t>
            </a:r>
            <a:r>
              <a:rPr lang="sr-Latn-RS" sz="1800" dirty="0" err="1">
                <a:ea typeface="+mn-lt"/>
                <a:cs typeface="+mn-lt"/>
              </a:rPr>
              <a:t>друге</a:t>
            </a:r>
            <a:r>
              <a:rPr lang="sr-Latn-RS" sz="1800" dirty="0">
                <a:ea typeface="+mn-lt"/>
                <a:cs typeface="+mn-lt"/>
              </a:rPr>
              <a:t> </a:t>
            </a:r>
            <a:r>
              <a:rPr lang="sr-Latn-RS" sz="1800" dirty="0" err="1">
                <a:ea typeface="+mn-lt"/>
                <a:cs typeface="+mn-lt"/>
              </a:rPr>
              <a:t>радне</a:t>
            </a:r>
            <a:r>
              <a:rPr lang="sr-Latn-RS" sz="1800" dirty="0">
                <a:ea typeface="+mn-lt"/>
                <a:cs typeface="+mn-lt"/>
              </a:rPr>
              <a:t> </a:t>
            </a:r>
            <a:r>
              <a:rPr lang="sr-Latn-RS" sz="1800" dirty="0" err="1">
                <a:ea typeface="+mn-lt"/>
                <a:cs typeface="+mn-lt"/>
              </a:rPr>
              <a:t>процесе</a:t>
            </a:r>
            <a:r>
              <a:rPr lang="sr-Latn-RS" sz="1800" dirty="0">
                <a:ea typeface="+mn-lt"/>
                <a:cs typeface="+mn-lt"/>
              </a:rPr>
              <a:t> и </a:t>
            </a:r>
            <a:r>
              <a:rPr lang="sr-Latn-RS" sz="1800" dirty="0" err="1">
                <a:ea typeface="+mn-lt"/>
                <a:cs typeface="+mn-lt"/>
              </a:rPr>
              <a:t>операције</a:t>
            </a:r>
            <a:r>
              <a:rPr lang="sr-Latn-RS" sz="1800" dirty="0">
                <a:ea typeface="+mn-lt"/>
                <a:cs typeface="+mn-lt"/>
              </a:rPr>
              <a:t>, </a:t>
            </a:r>
            <a:endParaRPr lang="en-US" sz="1800" dirty="0">
              <a:ea typeface="+mn-lt"/>
              <a:cs typeface="+mn-lt"/>
            </a:endParaRPr>
          </a:p>
          <a:p>
            <a:r>
              <a:rPr lang="sr-Latn-RS" sz="1800" dirty="0" err="1">
                <a:ea typeface="+mn-lt"/>
                <a:cs typeface="+mn-lt"/>
              </a:rPr>
              <a:t>документација</a:t>
            </a:r>
            <a:r>
              <a:rPr lang="sr-Latn-RS" sz="1800" dirty="0">
                <a:ea typeface="+mn-lt"/>
                <a:cs typeface="+mn-lt"/>
              </a:rPr>
              <a:t> </a:t>
            </a:r>
            <a:r>
              <a:rPr lang="sr-Latn-RS" sz="1800" dirty="0" err="1">
                <a:ea typeface="+mn-lt"/>
                <a:cs typeface="+mn-lt"/>
              </a:rPr>
              <a:t>унутрашњих</a:t>
            </a:r>
            <a:r>
              <a:rPr lang="sr-Latn-RS" sz="1800" dirty="0">
                <a:ea typeface="+mn-lt"/>
                <a:cs typeface="+mn-lt"/>
              </a:rPr>
              <a:t> и </a:t>
            </a:r>
            <a:r>
              <a:rPr lang="sr-Latn-RS" sz="1800" dirty="0" err="1">
                <a:ea typeface="+mn-lt"/>
                <a:cs typeface="+mn-lt"/>
              </a:rPr>
              <a:t>спољашњих</a:t>
            </a:r>
            <a:r>
              <a:rPr lang="sr-Latn-RS" sz="1800" dirty="0">
                <a:ea typeface="+mn-lt"/>
                <a:cs typeface="+mn-lt"/>
              </a:rPr>
              <a:t> </a:t>
            </a:r>
            <a:r>
              <a:rPr lang="sr-Latn-RS" sz="1800" dirty="0" err="1">
                <a:ea typeface="+mn-lt"/>
                <a:cs typeface="+mn-lt"/>
              </a:rPr>
              <a:t>инсталација</a:t>
            </a:r>
            <a:r>
              <a:rPr lang="sr-Latn-RS" sz="1800" dirty="0">
                <a:ea typeface="+mn-lt"/>
                <a:cs typeface="+mn-lt"/>
              </a:rPr>
              <a:t> (</a:t>
            </a:r>
            <a:r>
              <a:rPr lang="sr-Latn-RS" sz="1800" dirty="0" err="1">
                <a:ea typeface="+mn-lt"/>
                <a:cs typeface="+mn-lt"/>
              </a:rPr>
              <a:t>водоводних</a:t>
            </a:r>
            <a:r>
              <a:rPr lang="sr-Latn-RS" sz="1800" dirty="0">
                <a:ea typeface="+mn-lt"/>
                <a:cs typeface="+mn-lt"/>
              </a:rPr>
              <a:t>, </a:t>
            </a:r>
            <a:r>
              <a:rPr lang="sr-Latn-RS" sz="1800" dirty="0" err="1">
                <a:ea typeface="+mn-lt"/>
                <a:cs typeface="+mn-lt"/>
              </a:rPr>
              <a:t>пнеуматских</a:t>
            </a:r>
            <a:r>
              <a:rPr lang="sr-Latn-RS" sz="1800" dirty="0">
                <a:ea typeface="+mn-lt"/>
                <a:cs typeface="+mn-lt"/>
              </a:rPr>
              <a:t>, </a:t>
            </a:r>
            <a:r>
              <a:rPr lang="sr-Latn-RS" sz="1800" dirty="0" err="1">
                <a:ea typeface="+mn-lt"/>
                <a:cs typeface="+mn-lt"/>
              </a:rPr>
              <a:t>хидрауличних</a:t>
            </a:r>
            <a:r>
              <a:rPr lang="sr-Latn-RS" sz="1800" dirty="0">
                <a:ea typeface="+mn-lt"/>
                <a:cs typeface="+mn-lt"/>
              </a:rPr>
              <a:t>, …) и </a:t>
            </a:r>
            <a:endParaRPr lang="en-US" sz="1800" dirty="0">
              <a:ea typeface="+mn-lt"/>
              <a:cs typeface="+mn-lt"/>
            </a:endParaRPr>
          </a:p>
          <a:p>
            <a:r>
              <a:rPr lang="sr-Latn-RS" sz="1800" dirty="0" err="1">
                <a:ea typeface="+mn-lt"/>
                <a:cs typeface="+mn-lt"/>
              </a:rPr>
              <a:t>електротехничка</a:t>
            </a:r>
            <a:r>
              <a:rPr lang="sr-Latn-RS" sz="1800" dirty="0">
                <a:ea typeface="+mn-lt"/>
                <a:cs typeface="+mn-lt"/>
              </a:rPr>
              <a:t> – </a:t>
            </a:r>
            <a:r>
              <a:rPr lang="sr-Latn-RS" sz="1800" dirty="0" err="1">
                <a:ea typeface="+mn-lt"/>
                <a:cs typeface="+mn-lt"/>
              </a:rPr>
              <a:t>посебно</a:t>
            </a:r>
            <a:r>
              <a:rPr lang="sr-Latn-RS" sz="1800" dirty="0">
                <a:ea typeface="+mn-lt"/>
                <a:cs typeface="+mn-lt"/>
              </a:rPr>
              <a:t> </a:t>
            </a:r>
            <a:r>
              <a:rPr lang="sr-Latn-RS" sz="1800" dirty="0" err="1">
                <a:ea typeface="+mn-lt"/>
                <a:cs typeface="+mn-lt"/>
              </a:rPr>
              <a:t>регулише</a:t>
            </a:r>
            <a:r>
              <a:rPr lang="sr-Latn-RS" sz="1800" dirty="0">
                <a:ea typeface="+mn-lt"/>
                <a:cs typeface="+mn-lt"/>
              </a:rPr>
              <a:t> </a:t>
            </a:r>
            <a:r>
              <a:rPr lang="sr-Latn-RS" sz="1800" dirty="0" err="1">
                <a:ea typeface="+mn-lt"/>
                <a:cs typeface="+mn-lt"/>
              </a:rPr>
              <a:t>електричне</a:t>
            </a:r>
            <a:r>
              <a:rPr lang="sr-Latn-RS" sz="1800" dirty="0">
                <a:ea typeface="+mn-lt"/>
                <a:cs typeface="+mn-lt"/>
              </a:rPr>
              <a:t> </a:t>
            </a:r>
            <a:r>
              <a:rPr lang="sr-Latn-RS" sz="1800" dirty="0" err="1">
                <a:ea typeface="+mn-lt"/>
                <a:cs typeface="+mn-lt"/>
              </a:rPr>
              <a:t>инсталације</a:t>
            </a:r>
            <a:r>
              <a:rPr lang="sr-Latn-RS" sz="1800" dirty="0">
                <a:ea typeface="+mn-lt"/>
                <a:cs typeface="+mn-lt"/>
              </a:rPr>
              <a:t> </a:t>
            </a:r>
            <a:r>
              <a:rPr lang="sr-Latn-RS" sz="1800" dirty="0" err="1">
                <a:ea typeface="+mn-lt"/>
                <a:cs typeface="+mn-lt"/>
              </a:rPr>
              <a:t>објекта</a:t>
            </a:r>
            <a:r>
              <a:rPr lang="sr-Latn-RS" sz="1800" dirty="0">
                <a:ea typeface="+mn-lt"/>
                <a:cs typeface="+mn-lt"/>
              </a:rPr>
              <a:t>, </a:t>
            </a:r>
            <a:r>
              <a:rPr lang="sr-Latn-RS" sz="1800" dirty="0" err="1">
                <a:ea typeface="+mn-lt"/>
                <a:cs typeface="+mn-lt"/>
              </a:rPr>
              <a:t>постројења</a:t>
            </a:r>
            <a:r>
              <a:rPr lang="sr-Latn-RS" sz="1800" dirty="0">
                <a:ea typeface="+mn-lt"/>
                <a:cs typeface="+mn-lt"/>
              </a:rPr>
              <a:t> и </a:t>
            </a:r>
            <a:r>
              <a:rPr lang="sr-Latn-RS" sz="1800" dirty="0" err="1">
                <a:ea typeface="+mn-lt"/>
                <a:cs typeface="+mn-lt"/>
              </a:rPr>
              <a:t>др</a:t>
            </a:r>
            <a:r>
              <a:rPr lang="sr-Latn-RS" sz="1800" dirty="0">
                <a:ea typeface="+mn-lt"/>
                <a:cs typeface="+mn-lt"/>
              </a:rPr>
              <a:t>. </a:t>
            </a:r>
            <a:endParaRPr lang="sr-Latn-RS" sz="18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015366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2D115706-0FDB-4AD9-8030-78BFB5AA7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014179"/>
          </a:xfrm>
        </p:spPr>
        <p:txBody>
          <a:bodyPr anchor="ctr">
            <a:normAutofit fontScale="90000"/>
          </a:bodyPr>
          <a:lstStyle/>
          <a:p>
            <a:r>
              <a:rPr lang="sr-Latn-RS" sz="4500" dirty="0" err="1">
                <a:ea typeface="+mj-lt"/>
                <a:cs typeface="+mj-lt"/>
              </a:rPr>
              <a:t>Симболи</a:t>
            </a:r>
            <a:r>
              <a:rPr lang="sr-Latn-RS" sz="4500" dirty="0">
                <a:ea typeface="+mj-lt"/>
                <a:cs typeface="+mj-lt"/>
              </a:rPr>
              <a:t> и </a:t>
            </a:r>
            <a:r>
              <a:rPr lang="sr-Latn-RS" sz="4500" dirty="0" err="1">
                <a:ea typeface="+mj-lt"/>
                <a:cs typeface="+mj-lt"/>
              </a:rPr>
              <a:t>шеме</a:t>
            </a:r>
            <a:r>
              <a:rPr lang="sr-Latn-RS" sz="4500" dirty="0">
                <a:ea typeface="+mj-lt"/>
                <a:cs typeface="+mj-lt"/>
              </a:rPr>
              <a:t> </a:t>
            </a:r>
            <a:r>
              <a:rPr lang="sr-Latn-RS" sz="4500" dirty="0" err="1">
                <a:ea typeface="+mj-lt"/>
                <a:cs typeface="+mj-lt"/>
              </a:rPr>
              <a:t>као</a:t>
            </a:r>
            <a:r>
              <a:rPr lang="sr-Latn-RS" sz="4500" dirty="0">
                <a:ea typeface="+mj-lt"/>
                <a:cs typeface="+mj-lt"/>
              </a:rPr>
              <a:t> </a:t>
            </a:r>
            <a:r>
              <a:rPr lang="sr-Latn-RS" sz="4500" dirty="0" err="1">
                <a:ea typeface="+mj-lt"/>
                <a:cs typeface="+mj-lt"/>
              </a:rPr>
              <a:t>средство</a:t>
            </a:r>
            <a:r>
              <a:rPr lang="sr-Latn-RS" sz="4500" dirty="0">
                <a:ea typeface="+mj-lt"/>
                <a:cs typeface="+mj-lt"/>
              </a:rPr>
              <a:t> </a:t>
            </a:r>
            <a:r>
              <a:rPr lang="sr-Latn-RS" sz="4500" dirty="0" err="1">
                <a:ea typeface="+mj-lt"/>
                <a:cs typeface="+mj-lt"/>
              </a:rPr>
              <a:t>комуникације</a:t>
            </a:r>
            <a:r>
              <a:rPr lang="sr-Latn-RS" sz="4500" dirty="0">
                <a:ea typeface="+mj-lt"/>
                <a:cs typeface="+mj-lt"/>
              </a:rPr>
              <a:t> у </a:t>
            </a:r>
            <a:r>
              <a:rPr lang="sr-Latn-RS" sz="4500" dirty="0" err="1">
                <a:ea typeface="+mj-lt"/>
                <a:cs typeface="+mj-lt"/>
              </a:rPr>
              <a:t>електротехници</a:t>
            </a:r>
            <a:r>
              <a:rPr lang="sr-Latn-RS" sz="4500" dirty="0">
                <a:ea typeface="+mj-lt"/>
                <a:cs typeface="+mj-lt"/>
              </a:rPr>
              <a:t> </a:t>
            </a:r>
            <a:endParaRPr lang="sr-Latn-RS" sz="4500" dirty="0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263BEC03-A103-4489-92F5-40E928154E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315497"/>
            <a:ext cx="8074815" cy="345436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r-Latn-RS" sz="2400" dirty="0" err="1">
                <a:ea typeface="+mn-lt"/>
                <a:cs typeface="+mn-lt"/>
              </a:rPr>
              <a:t>За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једноставно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приказивање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електричних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апарата</a:t>
            </a:r>
            <a:r>
              <a:rPr lang="sr-Latn-RS" sz="2400" dirty="0">
                <a:ea typeface="+mn-lt"/>
                <a:cs typeface="+mn-lt"/>
              </a:rPr>
              <a:t>, </a:t>
            </a:r>
            <a:r>
              <a:rPr lang="sr-Latn-RS" sz="2400" dirty="0" err="1">
                <a:ea typeface="+mn-lt"/>
                <a:cs typeface="+mn-lt"/>
              </a:rPr>
              <a:t>уређаја</a:t>
            </a:r>
            <a:r>
              <a:rPr lang="sr-Latn-RS" sz="2400" dirty="0">
                <a:ea typeface="+mn-lt"/>
                <a:cs typeface="+mn-lt"/>
              </a:rPr>
              <a:t>, </a:t>
            </a:r>
            <a:r>
              <a:rPr lang="sr-Latn-RS" sz="2400" dirty="0" err="1">
                <a:ea typeface="+mn-lt"/>
                <a:cs typeface="+mn-lt"/>
              </a:rPr>
              <a:t>постројења</a:t>
            </a:r>
            <a:r>
              <a:rPr lang="sr-Latn-RS" sz="2400" dirty="0">
                <a:ea typeface="+mn-lt"/>
                <a:cs typeface="+mn-lt"/>
              </a:rPr>
              <a:t> и </a:t>
            </a:r>
            <a:r>
              <a:rPr lang="sr-Latn-RS" sz="2400" dirty="0" err="1">
                <a:ea typeface="+mn-lt"/>
                <a:cs typeface="+mn-lt"/>
              </a:rPr>
              <a:t>електричних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инсталација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користе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се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симболи</a:t>
            </a:r>
            <a:r>
              <a:rPr lang="sr-Latn-RS" sz="2400" dirty="0">
                <a:ea typeface="+mn-lt"/>
                <a:cs typeface="+mn-lt"/>
              </a:rPr>
              <a:t> и </a:t>
            </a:r>
            <a:r>
              <a:rPr lang="sr-Latn-RS" sz="2400" dirty="0" err="1">
                <a:ea typeface="+mn-lt"/>
                <a:cs typeface="+mn-lt"/>
              </a:rPr>
              <a:t>шеме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који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представљају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опште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прихваћен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начин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комуницирања</a:t>
            </a:r>
            <a:r>
              <a:rPr lang="sr-Latn-RS" sz="2400" dirty="0">
                <a:ea typeface="+mn-lt"/>
                <a:cs typeface="+mn-lt"/>
              </a:rPr>
              <a:t> у </a:t>
            </a:r>
            <a:r>
              <a:rPr lang="sr-Latn-RS" sz="2400" dirty="0" err="1">
                <a:ea typeface="+mn-lt"/>
                <a:cs typeface="+mn-lt"/>
              </a:rPr>
              <a:t>електротехници</a:t>
            </a:r>
            <a:r>
              <a:rPr lang="sr-Latn-RS" sz="2400" dirty="0">
                <a:ea typeface="+mn-lt"/>
                <a:cs typeface="+mn-lt"/>
              </a:rPr>
              <a:t> у </a:t>
            </a:r>
            <a:r>
              <a:rPr lang="sr-Latn-RS" sz="2400" dirty="0" err="1">
                <a:ea typeface="+mn-lt"/>
                <a:cs typeface="+mn-lt"/>
              </a:rPr>
              <a:t>свету</a:t>
            </a:r>
            <a:r>
              <a:rPr lang="sr-Latn-RS" sz="2400" dirty="0">
                <a:ea typeface="+mn-lt"/>
                <a:cs typeface="+mn-lt"/>
              </a:rPr>
              <a:t> и </a:t>
            </a:r>
            <a:r>
              <a:rPr lang="sr-Latn-RS" sz="2400" dirty="0" err="1">
                <a:ea typeface="+mn-lt"/>
                <a:cs typeface="+mn-lt"/>
              </a:rPr>
              <a:t>код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нас</a:t>
            </a:r>
            <a:r>
              <a:rPr lang="sr-Latn-RS" sz="2400" dirty="0">
                <a:ea typeface="+mn-lt"/>
                <a:cs typeface="+mn-lt"/>
              </a:rPr>
              <a:t>. </a:t>
            </a:r>
            <a:endParaRPr lang="en-US" sz="2400" dirty="0">
              <a:ea typeface="+mn-lt"/>
              <a:cs typeface="+mn-lt"/>
            </a:endParaRPr>
          </a:p>
          <a:p>
            <a:r>
              <a:rPr lang="sr-Latn-RS" sz="2400" dirty="0" err="1">
                <a:ea typeface="+mn-lt"/>
                <a:cs typeface="+mn-lt"/>
              </a:rPr>
              <a:t>Електричне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шеме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са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одређеним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симболима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приказују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како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треба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међусобно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повезати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саставне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електричне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елементе</a:t>
            </a:r>
            <a:r>
              <a:rPr lang="sr-Latn-RS" sz="2400" dirty="0">
                <a:ea typeface="+mn-lt"/>
                <a:cs typeface="+mn-lt"/>
              </a:rPr>
              <a:t> – </a:t>
            </a:r>
            <a:r>
              <a:rPr lang="sr-Latn-RS" sz="2400" dirty="0" err="1">
                <a:ea typeface="+mn-lt"/>
                <a:cs typeface="+mn-lt"/>
              </a:rPr>
              <a:t>прововодницима</a:t>
            </a:r>
            <a:r>
              <a:rPr lang="sr-Latn-RS" sz="2400" dirty="0">
                <a:ea typeface="+mn-lt"/>
                <a:cs typeface="+mn-lt"/>
              </a:rPr>
              <a:t> у </a:t>
            </a:r>
            <a:r>
              <a:rPr lang="sr-Latn-RS" sz="2400" dirty="0" err="1">
                <a:ea typeface="+mn-lt"/>
                <a:cs typeface="+mn-lt"/>
              </a:rPr>
              <a:t>једну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целину</a:t>
            </a:r>
            <a:r>
              <a:rPr lang="sr-Latn-RS" sz="2400" dirty="0">
                <a:ea typeface="+mn-lt"/>
                <a:cs typeface="+mn-lt"/>
              </a:rPr>
              <a:t>.</a:t>
            </a:r>
            <a:endParaRPr lang="en-US" sz="2400" dirty="0">
              <a:ea typeface="+mn-lt"/>
              <a:cs typeface="+mn-lt"/>
            </a:endParaRPr>
          </a:p>
          <a:p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За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цртање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електротехничких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шема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користе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се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електротехнички</a:t>
            </a:r>
            <a:r>
              <a:rPr lang="sr-Latn-RS" sz="2400" dirty="0">
                <a:ea typeface="+mn-lt"/>
                <a:cs typeface="+mn-lt"/>
              </a:rPr>
              <a:t> и </a:t>
            </a:r>
            <a:r>
              <a:rPr lang="sr-Latn-RS" sz="2400" dirty="0" err="1">
                <a:ea typeface="+mn-lt"/>
                <a:cs typeface="+mn-lt"/>
              </a:rPr>
              <a:t>графички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симболи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различитог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облика</a:t>
            </a:r>
            <a:endParaRPr lang="sr-Latn-RS" sz="2400" dirty="0"/>
          </a:p>
        </p:txBody>
      </p:sp>
    </p:spTree>
    <p:extLst>
      <p:ext uri="{BB962C8B-B14F-4D97-AF65-F5344CB8AC3E}">
        <p14:creationId xmlns:p14="http://schemas.microsoft.com/office/powerpoint/2010/main" val="20646545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DDD3771-07E3-4969-925F-F61D100371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676" y="722671"/>
            <a:ext cx="10220633" cy="5884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413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11424A72-3C45-4D41-9231-8516ADD57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292031"/>
          </a:xfrm>
        </p:spPr>
        <p:txBody>
          <a:bodyPr anchor="ctr">
            <a:normAutofit/>
          </a:bodyPr>
          <a:lstStyle/>
          <a:p>
            <a:r>
              <a:rPr lang="sr-Latn-RS" sz="4500" dirty="0" err="1">
                <a:ea typeface="+mj-lt"/>
                <a:cs typeface="+mj-lt"/>
              </a:rPr>
              <a:t>Шта</a:t>
            </a:r>
            <a:r>
              <a:rPr lang="sr-Latn-RS" sz="4500" dirty="0">
                <a:ea typeface="+mj-lt"/>
                <a:cs typeface="+mj-lt"/>
              </a:rPr>
              <a:t> </a:t>
            </a:r>
            <a:r>
              <a:rPr lang="sr-Latn-RS" sz="4500" dirty="0" err="1">
                <a:ea typeface="+mj-lt"/>
                <a:cs typeface="+mj-lt"/>
              </a:rPr>
              <a:t>је</a:t>
            </a:r>
            <a:r>
              <a:rPr lang="sr-Latn-RS" sz="4500" dirty="0">
                <a:ea typeface="+mj-lt"/>
                <a:cs typeface="+mj-lt"/>
              </a:rPr>
              <a:t> </a:t>
            </a:r>
            <a:r>
              <a:rPr lang="sr-Latn-RS" sz="4500" dirty="0" err="1">
                <a:ea typeface="+mj-lt"/>
                <a:cs typeface="+mj-lt"/>
              </a:rPr>
              <a:t>техничка</a:t>
            </a:r>
            <a:r>
              <a:rPr lang="sr-Latn-RS" sz="4500" dirty="0">
                <a:ea typeface="+mj-lt"/>
                <a:cs typeface="+mj-lt"/>
              </a:rPr>
              <a:t> </a:t>
            </a:r>
            <a:r>
              <a:rPr lang="sr-Latn-RS" sz="4500" dirty="0" err="1">
                <a:ea typeface="+mj-lt"/>
                <a:cs typeface="+mj-lt"/>
              </a:rPr>
              <a:t>документација</a:t>
            </a:r>
            <a:r>
              <a:rPr lang="sr-Latn-RS" sz="4500" dirty="0">
                <a:ea typeface="+mj-lt"/>
                <a:cs typeface="+mj-lt"/>
              </a:rPr>
              <a:t>?</a:t>
            </a:r>
            <a:endParaRPr lang="sr-Latn-RS" sz="4500" dirty="0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BE4D8255-7DB2-44D3-B175-D77C0183BC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r-Latn-RS" sz="2400" dirty="0" err="1">
                <a:ea typeface="+mn-lt"/>
                <a:cs typeface="+mn-lt"/>
              </a:rPr>
              <a:t>Техничка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инвестициона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документација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представља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скуп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свих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докумената</a:t>
            </a:r>
            <a:r>
              <a:rPr lang="sr-Latn-RS" sz="2400" dirty="0">
                <a:ea typeface="+mn-lt"/>
                <a:cs typeface="+mn-lt"/>
              </a:rPr>
              <a:t>, </a:t>
            </a:r>
            <a:r>
              <a:rPr lang="sr-Latn-RS" sz="2400" dirty="0" err="1">
                <a:ea typeface="+mn-lt"/>
                <a:cs typeface="+mn-lt"/>
              </a:rPr>
              <a:t>пројеката</a:t>
            </a:r>
            <a:r>
              <a:rPr lang="sr-Latn-RS" sz="2400" dirty="0">
                <a:ea typeface="+mn-lt"/>
                <a:cs typeface="+mn-lt"/>
              </a:rPr>
              <a:t>, </a:t>
            </a:r>
            <a:r>
              <a:rPr lang="sr-Latn-RS" sz="2400" dirty="0" err="1">
                <a:ea typeface="+mn-lt"/>
                <a:cs typeface="+mn-lt"/>
              </a:rPr>
              <a:t>елабората</a:t>
            </a:r>
            <a:r>
              <a:rPr lang="sr-Latn-RS" sz="2400" dirty="0">
                <a:ea typeface="+mn-lt"/>
                <a:cs typeface="+mn-lt"/>
              </a:rPr>
              <a:t>, </a:t>
            </a:r>
            <a:r>
              <a:rPr lang="sr-Latn-RS" sz="2400" dirty="0" err="1">
                <a:ea typeface="+mn-lt"/>
                <a:cs typeface="+mn-lt"/>
              </a:rPr>
              <a:t>финансијских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анализа</a:t>
            </a:r>
            <a:r>
              <a:rPr lang="sr-Latn-RS" sz="2400" dirty="0">
                <a:ea typeface="+mn-lt"/>
                <a:cs typeface="+mn-lt"/>
              </a:rPr>
              <a:t> и </a:t>
            </a:r>
            <a:r>
              <a:rPr lang="sr-Latn-RS" sz="2400" dirty="0" err="1">
                <a:ea typeface="+mn-lt"/>
                <a:cs typeface="+mn-lt"/>
              </a:rPr>
              <a:t>показатеља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потребних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да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би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се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неки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инвестициони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пројекат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планирао</a:t>
            </a:r>
            <a:r>
              <a:rPr lang="sr-Latn-RS" sz="2400" dirty="0">
                <a:ea typeface="+mn-lt"/>
                <a:cs typeface="+mn-lt"/>
              </a:rPr>
              <a:t> и </a:t>
            </a:r>
            <a:r>
              <a:rPr lang="sr-Latn-RS" sz="2400" dirty="0" err="1">
                <a:ea typeface="+mn-lt"/>
                <a:cs typeface="+mn-lt"/>
              </a:rPr>
              <a:t>реализовао</a:t>
            </a:r>
            <a:r>
              <a:rPr lang="sr-Latn-RS" sz="2400" dirty="0">
                <a:ea typeface="+mn-lt"/>
                <a:cs typeface="+mn-lt"/>
              </a:rPr>
              <a:t>.</a:t>
            </a:r>
            <a:endParaRPr lang="en-US" sz="2400" dirty="0">
              <a:ea typeface="+mn-lt"/>
              <a:cs typeface="+mn-lt"/>
            </a:endParaRPr>
          </a:p>
          <a:p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На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основу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те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документације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може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да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се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приступи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набавци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одговарајућих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дозвола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за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градњу</a:t>
            </a:r>
            <a:r>
              <a:rPr lang="sr-Latn-RS" sz="2400" dirty="0">
                <a:ea typeface="+mn-lt"/>
                <a:cs typeface="+mn-lt"/>
              </a:rPr>
              <a:t>, и </a:t>
            </a:r>
            <a:r>
              <a:rPr lang="sr-Latn-RS" sz="2400" dirty="0" err="1">
                <a:ea typeface="+mn-lt"/>
                <a:cs typeface="+mn-lt"/>
              </a:rPr>
              <a:t>након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завршетка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пројекта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врши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се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техничка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контрола</a:t>
            </a:r>
            <a:r>
              <a:rPr lang="sr-Latn-RS" sz="2400" dirty="0">
                <a:ea typeface="+mn-lt"/>
                <a:cs typeface="+mn-lt"/>
              </a:rPr>
              <a:t> и </a:t>
            </a:r>
            <a:r>
              <a:rPr lang="sr-Latn-RS" sz="2400" dirty="0" err="1">
                <a:ea typeface="+mn-lt"/>
                <a:cs typeface="+mn-lt"/>
              </a:rPr>
              <a:t>технички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пријем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објекта</a:t>
            </a:r>
            <a:r>
              <a:rPr lang="sr-Latn-RS" sz="2400" dirty="0">
                <a:ea typeface="+mn-lt"/>
                <a:cs typeface="+mn-lt"/>
              </a:rPr>
              <a:t>.</a:t>
            </a:r>
            <a:endParaRPr lang="sr-Latn-RS" sz="2400" dirty="0"/>
          </a:p>
        </p:txBody>
      </p:sp>
    </p:spTree>
    <p:extLst>
      <p:ext uri="{BB962C8B-B14F-4D97-AF65-F5344CB8AC3E}">
        <p14:creationId xmlns:p14="http://schemas.microsoft.com/office/powerpoint/2010/main" val="4158369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2F15A2D-2324-487D-A02A-BF46C5C580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7A7F34E-D418-47E2-9F86-2C45BBC31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2AEAFA59-923A-4F54-8B49-44C970BCC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905B837-A048-48BE-BF16-F40E2D6B1C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1316" y="648929"/>
            <a:ext cx="6253316" cy="5501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951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A6C37E8B-26DB-4581-AF30-F83A60D5D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394747"/>
          </a:xfrm>
        </p:spPr>
        <p:txBody>
          <a:bodyPr anchor="ctr">
            <a:normAutofit fontScale="90000"/>
          </a:bodyPr>
          <a:lstStyle/>
          <a:p>
            <a:r>
              <a:rPr lang="sr-Latn-RS" sz="7200" dirty="0">
                <a:cs typeface="Calibri Light"/>
              </a:rPr>
              <a:t>.</a:t>
            </a:r>
            <a:endParaRPr lang="sr-Latn-RS" sz="7200" dirty="0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D0A6520F-660D-44CC-9B12-7A13FED4E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1872663"/>
            <a:ext cx="8074815" cy="389720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r-Latn-RS" sz="2400" dirty="0" err="1">
                <a:ea typeface="+mn-lt"/>
                <a:cs typeface="+mn-lt"/>
              </a:rPr>
              <a:t>Израда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урбанистичке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документације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претходи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осталим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активностима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реализације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инвестиционог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пројекта</a:t>
            </a:r>
            <a:r>
              <a:rPr lang="sr-Latn-RS" sz="2400" dirty="0">
                <a:ea typeface="+mn-lt"/>
                <a:cs typeface="+mn-lt"/>
              </a:rPr>
              <a:t>. </a:t>
            </a:r>
            <a:endParaRPr lang="en-US" sz="2400" dirty="0">
              <a:ea typeface="+mn-lt"/>
              <a:cs typeface="+mn-lt"/>
            </a:endParaRPr>
          </a:p>
          <a:p>
            <a:r>
              <a:rPr lang="sr-Latn-RS" sz="2400" dirty="0" err="1">
                <a:ea typeface="+mn-lt"/>
                <a:cs typeface="+mn-lt"/>
              </a:rPr>
              <a:t>На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основу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урбанистичке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документације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израђује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се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техничка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документација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за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извођење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објеката</a:t>
            </a:r>
            <a:r>
              <a:rPr lang="sr-Latn-RS" sz="2400" dirty="0">
                <a:ea typeface="+mn-lt"/>
                <a:cs typeface="+mn-lt"/>
              </a:rPr>
              <a:t>.</a:t>
            </a:r>
            <a:endParaRPr lang="en-US" sz="2400" dirty="0">
              <a:ea typeface="+mn-lt"/>
              <a:cs typeface="+mn-lt"/>
            </a:endParaRPr>
          </a:p>
          <a:p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Такође</a:t>
            </a:r>
            <a:r>
              <a:rPr lang="sr-Latn-RS" sz="2400" dirty="0">
                <a:ea typeface="+mn-lt"/>
                <a:cs typeface="+mn-lt"/>
              </a:rPr>
              <a:t>, </a:t>
            </a:r>
            <a:r>
              <a:rPr lang="sr-Latn-RS" sz="2400" dirty="0" err="1">
                <a:ea typeface="+mn-lt"/>
                <a:cs typeface="+mn-lt"/>
              </a:rPr>
              <a:t>на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основу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урбанистичке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документације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врши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се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основна</a:t>
            </a:r>
            <a:r>
              <a:rPr lang="sr-Latn-RS" sz="2400" dirty="0">
                <a:ea typeface="+mn-lt"/>
                <a:cs typeface="+mn-lt"/>
              </a:rPr>
              <a:t>/</a:t>
            </a:r>
            <a:r>
              <a:rPr lang="sr-Latn-RS" sz="2400" dirty="0" err="1">
                <a:ea typeface="+mn-lt"/>
                <a:cs typeface="+mn-lt"/>
              </a:rPr>
              <a:t>почетна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процена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рентабилности</a:t>
            </a:r>
            <a:r>
              <a:rPr lang="sr-Latn-RS" sz="2400" dirty="0">
                <a:ea typeface="+mn-lt"/>
                <a:cs typeface="+mn-lt"/>
              </a:rPr>
              <a:t> и/</a:t>
            </a:r>
            <a:r>
              <a:rPr lang="sr-Latn-RS" sz="2400" dirty="0" err="1">
                <a:ea typeface="+mn-lt"/>
                <a:cs typeface="+mn-lt"/>
              </a:rPr>
              <a:t>или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оправданости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улагања</a:t>
            </a:r>
            <a:r>
              <a:rPr lang="sr-Latn-RS" sz="2400" dirty="0">
                <a:ea typeface="+mn-lt"/>
                <a:cs typeface="+mn-lt"/>
              </a:rPr>
              <a:t> у </a:t>
            </a:r>
            <a:r>
              <a:rPr lang="sr-Latn-RS" sz="2400" dirty="0" err="1">
                <a:ea typeface="+mn-lt"/>
                <a:cs typeface="+mn-lt"/>
              </a:rPr>
              <a:t>један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инвестициони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пројекат</a:t>
            </a:r>
            <a:r>
              <a:rPr lang="sr-Latn-RS" sz="2400" dirty="0">
                <a:ea typeface="+mn-lt"/>
                <a:cs typeface="+mn-lt"/>
              </a:rPr>
              <a:t>. </a:t>
            </a:r>
            <a:endParaRPr lang="sr-Latn-RS" sz="2400" dirty="0"/>
          </a:p>
        </p:txBody>
      </p:sp>
    </p:spTree>
    <p:extLst>
      <p:ext uri="{BB962C8B-B14F-4D97-AF65-F5344CB8AC3E}">
        <p14:creationId xmlns:p14="http://schemas.microsoft.com/office/powerpoint/2010/main" val="166577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BC17D4EB-F0E9-4C64-AC12-58D795244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029187"/>
          </a:xfrm>
        </p:spPr>
        <p:txBody>
          <a:bodyPr anchor="ctr">
            <a:normAutofit/>
          </a:bodyPr>
          <a:lstStyle/>
          <a:p>
            <a:r>
              <a:rPr lang="sr-Latn-RS" sz="5000" dirty="0">
                <a:ea typeface="+mj-lt"/>
                <a:cs typeface="+mj-lt"/>
              </a:rPr>
              <a:t>ТЕХНИЧКА ДОКУМЕНТАЦИЈА</a:t>
            </a:r>
            <a:endParaRPr lang="sr-Latn-RS" sz="5000" dirty="0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A60A350B-97C7-4E3A-9271-D868AA69D2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079782"/>
            <a:ext cx="8074815" cy="3925169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r-Latn-RS" sz="2400" dirty="0" err="1">
                <a:ea typeface="+mn-lt"/>
                <a:cs typeface="+mn-lt"/>
              </a:rPr>
              <a:t>Генерални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пројекат</a:t>
            </a:r>
            <a:endParaRPr lang="sr-Latn-RS" sz="2400" dirty="0">
              <a:ea typeface="+mn-lt"/>
              <a:cs typeface="+mn-lt"/>
            </a:endParaRPr>
          </a:p>
          <a:p>
            <a:r>
              <a:rPr lang="sr-Latn-RS" sz="2400" dirty="0" err="1">
                <a:ea typeface="+mn-lt"/>
                <a:cs typeface="+mn-lt"/>
              </a:rPr>
              <a:t>Идејни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пројекат</a:t>
            </a:r>
            <a:endParaRPr lang="sr-Latn-RS" sz="2400" dirty="0">
              <a:ea typeface="+mn-lt"/>
              <a:cs typeface="+mn-lt"/>
            </a:endParaRPr>
          </a:p>
          <a:p>
            <a:r>
              <a:rPr lang="sr-Latn-RS" sz="2400" dirty="0" err="1">
                <a:ea typeface="+mn-lt"/>
                <a:cs typeface="+mn-lt"/>
              </a:rPr>
              <a:t>Главни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пројекат</a:t>
            </a:r>
            <a:r>
              <a:rPr lang="sr-Latn-RS" sz="2400" dirty="0">
                <a:ea typeface="+mn-lt"/>
                <a:cs typeface="+mn-lt"/>
              </a:rPr>
              <a:t> </a:t>
            </a:r>
            <a:endParaRPr lang="en-US" sz="2400" dirty="0">
              <a:ea typeface="+mn-lt"/>
              <a:cs typeface="+mn-lt"/>
            </a:endParaRPr>
          </a:p>
          <a:p>
            <a:r>
              <a:rPr lang="sr-Latn-RS" sz="2400" dirty="0">
                <a:ea typeface="+mn-lt"/>
                <a:cs typeface="+mn-lt"/>
              </a:rPr>
              <a:t> </a:t>
            </a:r>
            <a:r>
              <a:rPr lang="sr-Latn-RS" sz="2400" dirty="0" err="1">
                <a:ea typeface="+mn-lt"/>
                <a:cs typeface="+mn-lt"/>
              </a:rPr>
              <a:t>Извођачки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пројекат</a:t>
            </a:r>
            <a:r>
              <a:rPr lang="sr-Latn-RS" sz="2400" dirty="0">
                <a:ea typeface="+mn-lt"/>
                <a:cs typeface="+mn-lt"/>
              </a:rPr>
              <a:t> </a:t>
            </a:r>
            <a:endParaRPr lang="en-US" sz="2400" dirty="0">
              <a:ea typeface="+mn-lt"/>
              <a:cs typeface="+mn-lt"/>
            </a:endParaRPr>
          </a:p>
          <a:p>
            <a:r>
              <a:rPr lang="sr-Latn-RS" sz="2400" dirty="0" err="1">
                <a:ea typeface="+mn-lt"/>
                <a:cs typeface="+mn-lt"/>
              </a:rPr>
              <a:t>Пројекат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изведеног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објекта</a:t>
            </a:r>
            <a:r>
              <a:rPr lang="sr-Latn-RS" sz="2400" dirty="0">
                <a:ea typeface="+mn-lt"/>
                <a:cs typeface="+mn-lt"/>
              </a:rPr>
              <a:t> </a:t>
            </a:r>
            <a:endParaRPr lang="en-US" sz="2400" dirty="0">
              <a:ea typeface="+mn-lt"/>
              <a:cs typeface="+mn-lt"/>
            </a:endParaRPr>
          </a:p>
          <a:p>
            <a:r>
              <a:rPr lang="sr-Latn-RS" sz="2400" dirty="0">
                <a:ea typeface="+mn-lt"/>
                <a:cs typeface="+mn-lt"/>
              </a:rPr>
              <a:t> </a:t>
            </a:r>
            <a:r>
              <a:rPr lang="sr-Latn-RS" sz="2400" dirty="0" err="1">
                <a:ea typeface="+mn-lt"/>
                <a:cs typeface="+mn-lt"/>
              </a:rPr>
              <a:t>Техничка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контрола</a:t>
            </a:r>
            <a:r>
              <a:rPr lang="sr-Latn-RS" sz="2400" dirty="0">
                <a:ea typeface="+mn-lt"/>
                <a:cs typeface="+mn-lt"/>
              </a:rPr>
              <a:t> </a:t>
            </a:r>
            <a:endParaRPr lang="en-US" sz="2400" dirty="0">
              <a:ea typeface="+mn-lt"/>
              <a:cs typeface="+mn-lt"/>
            </a:endParaRPr>
          </a:p>
          <a:p>
            <a:r>
              <a:rPr lang="sr-Latn-RS" sz="2400" dirty="0">
                <a:ea typeface="+mn-lt"/>
                <a:cs typeface="+mn-lt"/>
              </a:rPr>
              <a:t> </a:t>
            </a:r>
            <a:r>
              <a:rPr lang="sr-Latn-RS" sz="2400" dirty="0" err="1">
                <a:ea typeface="+mn-lt"/>
                <a:cs typeface="+mn-lt"/>
              </a:rPr>
              <a:t>Сагласности</a:t>
            </a:r>
            <a:r>
              <a:rPr lang="sr-Latn-RS" sz="2400" dirty="0">
                <a:ea typeface="+mn-lt"/>
                <a:cs typeface="+mn-lt"/>
              </a:rPr>
              <a:t> </a:t>
            </a:r>
            <a:endParaRPr lang="en-US" sz="2400" dirty="0">
              <a:ea typeface="+mn-lt"/>
              <a:cs typeface="+mn-lt"/>
            </a:endParaRPr>
          </a:p>
          <a:p>
            <a:r>
              <a:rPr lang="sr-Latn-RS" sz="2400" dirty="0" err="1">
                <a:ea typeface="+mn-lt"/>
                <a:cs typeface="+mn-lt"/>
              </a:rPr>
              <a:t>Израда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техничке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документације</a:t>
            </a:r>
            <a:r>
              <a:rPr lang="sr-Latn-RS" sz="2400" dirty="0">
                <a:ea typeface="+mn-lt"/>
                <a:cs typeface="+mn-lt"/>
              </a:rPr>
              <a:t>, </a:t>
            </a:r>
            <a:r>
              <a:rPr lang="sr-Latn-RS" sz="2400" dirty="0" err="1">
                <a:ea typeface="+mn-lt"/>
                <a:cs typeface="+mn-lt"/>
              </a:rPr>
              <a:t>овлашћење</a:t>
            </a:r>
            <a:endParaRPr lang="sr-Latn-R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04801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D3609BE0-1523-4AB2-B00C-11B39DC74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409495"/>
          </a:xfrm>
        </p:spPr>
        <p:txBody>
          <a:bodyPr anchor="ctr">
            <a:normAutofit fontScale="90000"/>
          </a:bodyPr>
          <a:lstStyle/>
          <a:p>
            <a:r>
              <a:rPr lang="en-US" sz="7200" dirty="0"/>
              <a:t>.</a:t>
            </a:r>
            <a:endParaRPr lang="sr-Latn-RS" sz="7200" dirty="0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89446B09-2015-4198-980A-10389121D5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083365"/>
            <a:ext cx="8074815" cy="368649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r-Latn-RS" sz="2400" dirty="0" err="1">
                <a:ea typeface="+mn-lt"/>
                <a:cs typeface="+mn-lt"/>
              </a:rPr>
              <a:t>Редослед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активности</a:t>
            </a:r>
            <a:r>
              <a:rPr lang="sr-Latn-RS" sz="2400" dirty="0">
                <a:ea typeface="+mn-lt"/>
                <a:cs typeface="+mn-lt"/>
              </a:rPr>
              <a:t> у </a:t>
            </a:r>
            <a:r>
              <a:rPr lang="sr-Latn-RS" sz="2400" dirty="0" err="1">
                <a:ea typeface="+mn-lt"/>
                <a:cs typeface="+mn-lt"/>
              </a:rPr>
              <a:t>стварању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производа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обухвата</a:t>
            </a:r>
            <a:r>
              <a:rPr lang="sr-Latn-RS" sz="2400" dirty="0">
                <a:ea typeface="+mn-lt"/>
                <a:cs typeface="+mn-lt"/>
              </a:rPr>
              <a:t>:</a:t>
            </a:r>
            <a:endParaRPr lang="en-US" sz="2400" dirty="0">
              <a:ea typeface="+mn-lt"/>
              <a:cs typeface="+mn-lt"/>
            </a:endParaRPr>
          </a:p>
          <a:p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поруџбину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производа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од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стране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наручиоца</a:t>
            </a:r>
            <a:r>
              <a:rPr lang="sr-Latn-RS" sz="2400" dirty="0">
                <a:ea typeface="+mn-lt"/>
                <a:cs typeface="+mn-lt"/>
              </a:rPr>
              <a:t>, </a:t>
            </a:r>
            <a:endParaRPr lang="en-US" sz="2400" dirty="0">
              <a:ea typeface="+mn-lt"/>
              <a:cs typeface="+mn-lt"/>
            </a:endParaRPr>
          </a:p>
          <a:p>
            <a:r>
              <a:rPr lang="sr-Latn-RS" sz="2400" dirty="0" err="1">
                <a:ea typeface="+mn-lt"/>
                <a:cs typeface="+mn-lt"/>
              </a:rPr>
              <a:t>пројекат</a:t>
            </a:r>
            <a:r>
              <a:rPr lang="sr-Latn-RS" sz="2400" dirty="0">
                <a:ea typeface="+mn-lt"/>
                <a:cs typeface="+mn-lt"/>
              </a:rPr>
              <a:t> – </a:t>
            </a:r>
            <a:r>
              <a:rPr lang="sr-Latn-RS" sz="2400" dirty="0" err="1">
                <a:ea typeface="+mn-lt"/>
                <a:cs typeface="+mn-lt"/>
              </a:rPr>
              <a:t>техничку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документацију</a:t>
            </a:r>
            <a:r>
              <a:rPr lang="sr-Latn-RS" sz="2400" dirty="0">
                <a:ea typeface="+mn-lt"/>
                <a:cs typeface="+mn-lt"/>
              </a:rPr>
              <a:t>,</a:t>
            </a:r>
            <a:endParaRPr lang="en-US" sz="2400" dirty="0">
              <a:ea typeface="+mn-lt"/>
              <a:cs typeface="+mn-lt"/>
            </a:endParaRPr>
          </a:p>
          <a:p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конструкцију</a:t>
            </a:r>
            <a:r>
              <a:rPr lang="sr-Latn-RS" sz="2400" dirty="0">
                <a:ea typeface="+mn-lt"/>
                <a:cs typeface="+mn-lt"/>
              </a:rPr>
              <a:t>,</a:t>
            </a:r>
            <a:endParaRPr lang="en-US" sz="2400" dirty="0">
              <a:ea typeface="+mn-lt"/>
              <a:cs typeface="+mn-lt"/>
            </a:endParaRPr>
          </a:p>
          <a:p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технолошку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разраду</a:t>
            </a:r>
            <a:r>
              <a:rPr lang="sr-Latn-RS" sz="2400" dirty="0">
                <a:ea typeface="+mn-lt"/>
                <a:cs typeface="+mn-lt"/>
              </a:rPr>
              <a:t>, </a:t>
            </a:r>
            <a:endParaRPr lang="en-US" sz="2400" dirty="0">
              <a:ea typeface="+mn-lt"/>
              <a:cs typeface="+mn-lt"/>
            </a:endParaRPr>
          </a:p>
          <a:p>
            <a:r>
              <a:rPr lang="sr-Latn-RS" sz="2400" dirty="0" err="1">
                <a:ea typeface="+mn-lt"/>
                <a:cs typeface="+mn-lt"/>
              </a:rPr>
              <a:t>производњу</a:t>
            </a:r>
            <a:r>
              <a:rPr lang="sr-Latn-RS" sz="2400" dirty="0">
                <a:ea typeface="+mn-lt"/>
                <a:cs typeface="+mn-lt"/>
              </a:rPr>
              <a:t>. </a:t>
            </a:r>
            <a:endParaRPr lang="en-US" sz="2400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74043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12D722-B993-4562-9E64-ED6BD0BCA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335753"/>
          </a:xfrm>
        </p:spPr>
        <p:txBody>
          <a:bodyPr anchor="ctr">
            <a:normAutofit fontScale="90000"/>
          </a:bodyPr>
          <a:lstStyle/>
          <a:p>
            <a:r>
              <a:rPr lang="en-US" sz="7200" dirty="0"/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1C0646-5FA9-419A-9C15-23B5C14DEC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1813669"/>
            <a:ext cx="8074815" cy="3956196"/>
          </a:xfrm>
        </p:spPr>
        <p:txBody>
          <a:bodyPr anchor="t">
            <a:normAutofit/>
          </a:bodyPr>
          <a:lstStyle/>
          <a:p>
            <a:r>
              <a:rPr lang="sr-Latn-RS" sz="2400" dirty="0" err="1">
                <a:ea typeface="+mn-lt"/>
                <a:cs typeface="+mn-lt"/>
              </a:rPr>
              <a:t>Пројекат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треба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да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садржи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све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елементе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потребне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за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производњу</a:t>
            </a:r>
            <a:r>
              <a:rPr lang="sr-Latn-RS" sz="2400" dirty="0">
                <a:ea typeface="+mn-lt"/>
                <a:cs typeface="+mn-lt"/>
              </a:rPr>
              <a:t>, </a:t>
            </a:r>
            <a:r>
              <a:rPr lang="sr-Latn-RS" sz="2400" dirty="0" err="1">
                <a:ea typeface="+mn-lt"/>
                <a:cs typeface="+mn-lt"/>
              </a:rPr>
              <a:t>коришћење</a:t>
            </a:r>
            <a:r>
              <a:rPr lang="sr-Latn-RS" sz="2400" dirty="0">
                <a:ea typeface="+mn-lt"/>
                <a:cs typeface="+mn-lt"/>
              </a:rPr>
              <a:t> и </a:t>
            </a:r>
            <a:r>
              <a:rPr lang="sr-Latn-RS" sz="2400" dirty="0" err="1">
                <a:ea typeface="+mn-lt"/>
                <a:cs typeface="+mn-lt"/>
              </a:rPr>
              <a:t>одржавање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новог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система</a:t>
            </a:r>
            <a:r>
              <a:rPr lang="sr-Latn-RS" sz="2400" dirty="0">
                <a:ea typeface="+mn-lt"/>
                <a:cs typeface="+mn-lt"/>
              </a:rPr>
              <a:t>.</a:t>
            </a:r>
            <a:endParaRPr lang="en-US" sz="2400" dirty="0">
              <a:ea typeface="+mn-lt"/>
              <a:cs typeface="+mn-lt"/>
            </a:endParaRPr>
          </a:p>
          <a:p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Саставни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део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пројекта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чине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графички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прикази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решења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обухватајући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шеме</a:t>
            </a:r>
            <a:r>
              <a:rPr lang="sr-Latn-RS" sz="2400" dirty="0">
                <a:ea typeface="+mn-lt"/>
                <a:cs typeface="+mn-lt"/>
              </a:rPr>
              <a:t> и </a:t>
            </a:r>
            <a:r>
              <a:rPr lang="sr-Latn-RS" sz="2400" dirty="0" err="1">
                <a:ea typeface="+mn-lt"/>
                <a:cs typeface="+mn-lt"/>
              </a:rPr>
              <a:t>цртеже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новог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система</a:t>
            </a:r>
            <a:r>
              <a:rPr lang="sr-Latn-RS" sz="2400" dirty="0">
                <a:ea typeface="+mn-lt"/>
                <a:cs typeface="+mn-lt"/>
              </a:rPr>
              <a:t>, </a:t>
            </a:r>
            <a:r>
              <a:rPr lang="sr-Latn-RS" sz="2400" dirty="0" err="1">
                <a:ea typeface="+mn-lt"/>
                <a:cs typeface="+mn-lt"/>
              </a:rPr>
              <a:t>машина</a:t>
            </a:r>
            <a:r>
              <a:rPr lang="sr-Latn-RS" sz="2400" dirty="0">
                <a:ea typeface="+mn-lt"/>
                <a:cs typeface="+mn-lt"/>
              </a:rPr>
              <a:t>, </a:t>
            </a:r>
            <a:r>
              <a:rPr lang="sr-Latn-RS" sz="2400" dirty="0" err="1">
                <a:ea typeface="+mn-lt"/>
                <a:cs typeface="+mn-lt"/>
              </a:rPr>
              <a:t>група</a:t>
            </a:r>
            <a:r>
              <a:rPr lang="sr-Latn-RS" sz="2400" dirty="0">
                <a:ea typeface="+mn-lt"/>
                <a:cs typeface="+mn-lt"/>
              </a:rPr>
              <a:t>, </a:t>
            </a:r>
            <a:r>
              <a:rPr lang="sr-Latn-RS" sz="2400" dirty="0" err="1">
                <a:ea typeface="+mn-lt"/>
                <a:cs typeface="+mn-lt"/>
              </a:rPr>
              <a:t>склопова</a:t>
            </a:r>
            <a:r>
              <a:rPr lang="sr-Latn-RS" sz="2400" dirty="0">
                <a:ea typeface="+mn-lt"/>
                <a:cs typeface="+mn-lt"/>
              </a:rPr>
              <a:t> и </a:t>
            </a:r>
            <a:r>
              <a:rPr lang="sr-Latn-RS" sz="2400" dirty="0" err="1">
                <a:ea typeface="+mn-lt"/>
                <a:cs typeface="+mn-lt"/>
              </a:rPr>
              <a:t>детаљних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цртежа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основних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делова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које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треба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израдити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са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свим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подацима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потребним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за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производњу</a:t>
            </a:r>
            <a:r>
              <a:rPr lang="sr-Latn-RS" sz="2400" dirty="0">
                <a:ea typeface="+mn-lt"/>
                <a:cs typeface="+mn-lt"/>
              </a:rPr>
              <a:t>, </a:t>
            </a:r>
            <a:r>
              <a:rPr lang="sr-Latn-RS" sz="2400" dirty="0" err="1">
                <a:ea typeface="+mn-lt"/>
                <a:cs typeface="+mn-lt"/>
              </a:rPr>
              <a:t>контролу</a:t>
            </a:r>
            <a:r>
              <a:rPr lang="sr-Latn-RS" sz="2400" dirty="0">
                <a:ea typeface="+mn-lt"/>
                <a:cs typeface="+mn-lt"/>
              </a:rPr>
              <a:t> и </a:t>
            </a:r>
            <a:r>
              <a:rPr lang="sr-Latn-RS" sz="2400" dirty="0" err="1">
                <a:ea typeface="+mn-lt"/>
                <a:cs typeface="+mn-lt"/>
              </a:rPr>
              <a:t>уградњу</a:t>
            </a:r>
            <a:r>
              <a:rPr lang="sr-Latn-RS" sz="2400" dirty="0">
                <a:ea typeface="+mn-lt"/>
                <a:cs typeface="+mn-lt"/>
              </a:rPr>
              <a:t>.</a:t>
            </a:r>
            <a:endParaRPr lang="en-US" sz="2400" dirty="0">
              <a:ea typeface="+mn-lt"/>
              <a:cs typeface="+mn-lt"/>
            </a:endParaRPr>
          </a:p>
          <a:p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Пројекат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мора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да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садржи</a:t>
            </a:r>
            <a:r>
              <a:rPr lang="sr-Latn-RS" sz="2400" dirty="0">
                <a:ea typeface="+mn-lt"/>
                <a:cs typeface="+mn-lt"/>
              </a:rPr>
              <a:t> и </a:t>
            </a:r>
            <a:r>
              <a:rPr lang="sr-Latn-RS" sz="2400" dirty="0" err="1">
                <a:ea typeface="+mn-lt"/>
                <a:cs typeface="+mn-lt"/>
              </a:rPr>
              <a:t>упутство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за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коришћење</a:t>
            </a:r>
            <a:r>
              <a:rPr lang="sr-Latn-RS" sz="2400" dirty="0">
                <a:ea typeface="+mn-lt"/>
                <a:cs typeface="+mn-lt"/>
              </a:rPr>
              <a:t>, </a:t>
            </a:r>
            <a:r>
              <a:rPr lang="sr-Latn-RS" sz="2400" dirty="0" err="1">
                <a:ea typeface="+mn-lt"/>
                <a:cs typeface="+mn-lt"/>
              </a:rPr>
              <a:t>проверу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рада</a:t>
            </a:r>
            <a:r>
              <a:rPr lang="sr-Latn-RS" sz="2400" dirty="0">
                <a:ea typeface="+mn-lt"/>
                <a:cs typeface="+mn-lt"/>
              </a:rPr>
              <a:t> и </a:t>
            </a:r>
            <a:r>
              <a:rPr lang="sr-Latn-RS" sz="2400" dirty="0" err="1">
                <a:ea typeface="+mn-lt"/>
                <a:cs typeface="+mn-lt"/>
              </a:rPr>
              <a:t>управљање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новим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системом</a:t>
            </a:r>
            <a:r>
              <a:rPr lang="sr-Latn-RS" sz="2400" dirty="0">
                <a:ea typeface="+mn-lt"/>
                <a:cs typeface="+mn-lt"/>
              </a:rPr>
              <a:t> и </a:t>
            </a:r>
            <a:r>
              <a:rPr lang="sr-Latn-RS" sz="2400" dirty="0" err="1">
                <a:ea typeface="+mn-lt"/>
                <a:cs typeface="+mn-lt"/>
              </a:rPr>
              <a:t>његовим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саставним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деловима</a:t>
            </a:r>
            <a:r>
              <a:rPr lang="sr-Latn-RS" sz="2400" dirty="0">
                <a:ea typeface="+mn-lt"/>
                <a:cs typeface="+mn-lt"/>
              </a:rPr>
              <a:t>.</a:t>
            </a:r>
            <a:endParaRPr lang="sr-Latn-RS" sz="24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297163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8459251E-4550-413C-A3B5-882C4D51F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6"/>
            <a:ext cx="8074815" cy="276760"/>
          </a:xfrm>
        </p:spPr>
        <p:txBody>
          <a:bodyPr anchor="ctr">
            <a:normAutofit fontScale="90000"/>
          </a:bodyPr>
          <a:lstStyle/>
          <a:p>
            <a:r>
              <a:rPr lang="sr-Latn-RS" sz="7200" dirty="0">
                <a:ea typeface="+mj-lt"/>
                <a:cs typeface="+mj-lt"/>
              </a:rPr>
              <a:t>.</a:t>
            </a:r>
            <a:endParaRPr lang="sr-Latn-RS" sz="7200" dirty="0">
              <a:cs typeface="Calibri Light"/>
            </a:endParaRP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5A35BF31-BDFE-4328-823F-BACB06FBDA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1754677"/>
            <a:ext cx="8074815" cy="4015187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r-Latn-RS" sz="2400" dirty="0" err="1">
                <a:ea typeface="+mn-lt"/>
                <a:cs typeface="+mn-lt"/>
              </a:rPr>
              <a:t>Основна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техничка</a:t>
            </a:r>
            <a:r>
              <a:rPr lang="sr-Latn-RS" sz="2400" dirty="0">
                <a:ea typeface="+mn-lt"/>
                <a:cs typeface="+mn-lt"/>
              </a:rPr>
              <a:t> и </a:t>
            </a:r>
            <a:r>
              <a:rPr lang="sr-Latn-RS" sz="2400" dirty="0" err="1">
                <a:ea typeface="+mn-lt"/>
                <a:cs typeface="+mn-lt"/>
              </a:rPr>
              <a:t>радна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документација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иста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је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за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сваки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производ</a:t>
            </a:r>
            <a:r>
              <a:rPr lang="sr-Latn-RS" sz="2400" dirty="0">
                <a:ea typeface="+mn-lt"/>
                <a:cs typeface="+mn-lt"/>
              </a:rPr>
              <a:t>, а </a:t>
            </a:r>
            <a:r>
              <a:rPr lang="sr-Latn-RS" sz="2400" dirty="0" err="1">
                <a:ea typeface="+mn-lt"/>
                <a:cs typeface="+mn-lt"/>
              </a:rPr>
              <a:t>њена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структура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обухвата</a:t>
            </a:r>
            <a:r>
              <a:rPr lang="sr-Latn-RS" sz="2400" dirty="0">
                <a:ea typeface="+mn-lt"/>
                <a:cs typeface="+mn-lt"/>
              </a:rPr>
              <a:t>:</a:t>
            </a:r>
          </a:p>
          <a:p>
            <a:r>
              <a:rPr lang="sr-Latn-RS" sz="2400" dirty="0">
                <a:ea typeface="+mn-lt"/>
                <a:cs typeface="+mn-lt"/>
              </a:rPr>
              <a:t>1. </a:t>
            </a:r>
            <a:r>
              <a:rPr lang="sr-Latn-RS" sz="2400" dirty="0" err="1">
                <a:ea typeface="+mn-lt"/>
                <a:cs typeface="+mn-lt"/>
              </a:rPr>
              <a:t>Примарну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документацију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чине</a:t>
            </a:r>
            <a:r>
              <a:rPr lang="sr-Latn-RS" sz="2400" dirty="0">
                <a:ea typeface="+mn-lt"/>
                <a:cs typeface="+mn-lt"/>
              </a:rPr>
              <a:t>:</a:t>
            </a:r>
            <a:endParaRPr lang="en-US" sz="2400" dirty="0">
              <a:ea typeface="+mn-lt"/>
              <a:cs typeface="+mn-lt"/>
            </a:endParaRPr>
          </a:p>
          <a:p>
            <a:r>
              <a:rPr lang="sr-Latn-RS" sz="2400" dirty="0">
                <a:ea typeface="+mn-lt"/>
                <a:cs typeface="+mn-lt"/>
              </a:rPr>
              <a:t> - </a:t>
            </a:r>
            <a:r>
              <a:rPr lang="sr-Latn-RS" sz="2400" dirty="0" err="1">
                <a:ea typeface="+mn-lt"/>
                <a:cs typeface="+mn-lt"/>
              </a:rPr>
              <a:t>прорачуни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везани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за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пројекат</a:t>
            </a:r>
            <a:r>
              <a:rPr lang="sr-Latn-RS" sz="2400" dirty="0">
                <a:ea typeface="+mn-lt"/>
                <a:cs typeface="+mn-lt"/>
              </a:rPr>
              <a:t> </a:t>
            </a:r>
            <a:endParaRPr lang="en-US" sz="2400" dirty="0">
              <a:ea typeface="+mn-lt"/>
              <a:cs typeface="+mn-lt"/>
            </a:endParaRPr>
          </a:p>
          <a:p>
            <a:r>
              <a:rPr lang="sr-Latn-RS" sz="2400" dirty="0">
                <a:ea typeface="+mn-lt"/>
                <a:cs typeface="+mn-lt"/>
              </a:rPr>
              <a:t>- </a:t>
            </a:r>
            <a:r>
              <a:rPr lang="sr-Latn-RS" sz="2400" dirty="0" err="1">
                <a:ea typeface="+mn-lt"/>
                <a:cs typeface="+mn-lt"/>
              </a:rPr>
              <a:t>цртежи</a:t>
            </a:r>
            <a:r>
              <a:rPr lang="sr-Latn-RS" sz="2400" dirty="0">
                <a:ea typeface="+mn-lt"/>
                <a:cs typeface="+mn-lt"/>
              </a:rPr>
              <a:t> и </a:t>
            </a:r>
            <a:r>
              <a:rPr lang="sr-Latn-RS" sz="2400" dirty="0" err="1">
                <a:ea typeface="+mn-lt"/>
                <a:cs typeface="+mn-lt"/>
              </a:rPr>
              <a:t>саставнице</a:t>
            </a:r>
            <a:endParaRPr lang="en-US" sz="2400" dirty="0">
              <a:ea typeface="+mn-lt"/>
              <a:cs typeface="+mn-lt"/>
            </a:endParaRPr>
          </a:p>
          <a:p>
            <a:r>
              <a:rPr lang="sr-Latn-RS" sz="2400" dirty="0">
                <a:ea typeface="+mn-lt"/>
                <a:cs typeface="+mn-lt"/>
              </a:rPr>
              <a:t> - </a:t>
            </a:r>
            <a:r>
              <a:rPr lang="sr-Latn-RS" sz="2400" dirty="0" err="1">
                <a:ea typeface="+mn-lt"/>
                <a:cs typeface="+mn-lt"/>
              </a:rPr>
              <a:t>технолошки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поступак</a:t>
            </a:r>
            <a:endParaRPr lang="en-US" sz="2400" dirty="0">
              <a:ea typeface="+mn-lt"/>
              <a:cs typeface="+mn-lt"/>
            </a:endParaRPr>
          </a:p>
          <a:p>
            <a:r>
              <a:rPr lang="sr-Latn-RS" sz="2400" dirty="0">
                <a:ea typeface="+mn-lt"/>
                <a:cs typeface="+mn-lt"/>
              </a:rPr>
              <a:t> - </a:t>
            </a:r>
            <a:r>
              <a:rPr lang="sr-Latn-RS" sz="2400" dirty="0" err="1">
                <a:ea typeface="+mn-lt"/>
                <a:cs typeface="+mn-lt"/>
              </a:rPr>
              <a:t>контролно-испитни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прописи</a:t>
            </a:r>
            <a:r>
              <a:rPr lang="sr-Latn-RS" sz="2400" dirty="0">
                <a:ea typeface="+mn-lt"/>
                <a:cs typeface="+mn-lt"/>
              </a:rPr>
              <a:t> и </a:t>
            </a:r>
            <a:endParaRPr lang="en-US" sz="2400" dirty="0">
              <a:ea typeface="+mn-lt"/>
              <a:cs typeface="+mn-lt"/>
            </a:endParaRPr>
          </a:p>
          <a:p>
            <a:r>
              <a:rPr lang="sr-Latn-RS" sz="2400" dirty="0">
                <a:ea typeface="+mn-lt"/>
                <a:cs typeface="+mn-lt"/>
              </a:rPr>
              <a:t>- </a:t>
            </a:r>
            <a:r>
              <a:rPr lang="sr-Latn-RS" sz="2400" dirty="0" err="1">
                <a:ea typeface="+mn-lt"/>
                <a:cs typeface="+mn-lt"/>
              </a:rPr>
              <a:t>радна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документација</a:t>
            </a:r>
            <a:r>
              <a:rPr lang="sr-Latn-RS" sz="2400" dirty="0">
                <a:ea typeface="+mn-lt"/>
                <a:cs typeface="+mn-lt"/>
              </a:rPr>
              <a:t> (</a:t>
            </a:r>
            <a:r>
              <a:rPr lang="sr-Latn-RS" sz="2400" dirty="0" err="1">
                <a:ea typeface="+mn-lt"/>
                <a:cs typeface="+mn-lt"/>
              </a:rPr>
              <a:t>радна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листа</a:t>
            </a:r>
            <a:r>
              <a:rPr lang="sr-Latn-RS" sz="2400" dirty="0">
                <a:ea typeface="+mn-lt"/>
                <a:cs typeface="+mn-lt"/>
              </a:rPr>
              <a:t>, </a:t>
            </a:r>
            <a:r>
              <a:rPr lang="sr-Latn-RS" sz="2400" dirty="0" err="1">
                <a:ea typeface="+mn-lt"/>
                <a:cs typeface="+mn-lt"/>
              </a:rPr>
              <a:t>пропратна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карта</a:t>
            </a:r>
            <a:r>
              <a:rPr lang="sr-Latn-RS" sz="2400" dirty="0">
                <a:ea typeface="+mn-lt"/>
                <a:cs typeface="+mn-lt"/>
              </a:rPr>
              <a:t>, </a:t>
            </a:r>
            <a:r>
              <a:rPr lang="sr-Latn-RS" sz="2400" dirty="0" err="1">
                <a:ea typeface="+mn-lt"/>
                <a:cs typeface="+mn-lt"/>
              </a:rPr>
              <a:t>налози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складишту</a:t>
            </a:r>
            <a:r>
              <a:rPr lang="sr-Latn-RS" sz="2400" dirty="0">
                <a:ea typeface="+mn-lt"/>
                <a:cs typeface="+mn-lt"/>
              </a:rPr>
              <a:t>, </a:t>
            </a:r>
            <a:r>
              <a:rPr lang="sr-Latn-RS" sz="2400" dirty="0" err="1">
                <a:ea typeface="+mn-lt"/>
                <a:cs typeface="+mn-lt"/>
              </a:rPr>
              <a:t>пропратнице</a:t>
            </a:r>
            <a:r>
              <a:rPr lang="sr-Latn-RS" sz="2400" dirty="0">
                <a:ea typeface="+mn-lt"/>
                <a:cs typeface="+mn-lt"/>
              </a:rPr>
              <a:t>, </a:t>
            </a:r>
            <a:r>
              <a:rPr lang="sr-Latn-RS" sz="2400" dirty="0" err="1">
                <a:ea typeface="+mn-lt"/>
                <a:cs typeface="+mn-lt"/>
              </a:rPr>
              <a:t>обрачунски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лист</a:t>
            </a:r>
            <a:r>
              <a:rPr lang="sr-Latn-RS" sz="2400" dirty="0">
                <a:ea typeface="+mn-lt"/>
                <a:cs typeface="+mn-lt"/>
              </a:rPr>
              <a:t> и </a:t>
            </a:r>
            <a:r>
              <a:rPr lang="sr-Latn-RS" sz="2400" dirty="0" err="1">
                <a:ea typeface="+mn-lt"/>
                <a:cs typeface="+mn-lt"/>
              </a:rPr>
              <a:t>лист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контроле</a:t>
            </a:r>
            <a:r>
              <a:rPr lang="sr-Latn-RS" sz="2400" dirty="0">
                <a:ea typeface="+mn-lt"/>
                <a:cs typeface="+mn-lt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41795649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E7AC4B-12EE-4443-A294-4ADB15C4B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468489"/>
          </a:xfrm>
        </p:spPr>
        <p:txBody>
          <a:bodyPr anchor="ctr">
            <a:normAutofit fontScale="90000"/>
          </a:bodyPr>
          <a:lstStyle/>
          <a:p>
            <a:r>
              <a:rPr lang="en-US" sz="7200" dirty="0"/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F58CDC-93DA-424B-9451-025B17E0F5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1946405"/>
            <a:ext cx="8074815" cy="3823460"/>
          </a:xfrm>
        </p:spPr>
        <p:txBody>
          <a:bodyPr anchor="t">
            <a:normAutofit/>
          </a:bodyPr>
          <a:lstStyle/>
          <a:p>
            <a:r>
              <a:rPr lang="sr-Latn-RS" sz="2400" dirty="0">
                <a:ea typeface="+mn-lt"/>
                <a:cs typeface="+mn-lt"/>
              </a:rPr>
              <a:t>2. </a:t>
            </a:r>
            <a:r>
              <a:rPr lang="sr-Latn-RS" sz="2400" dirty="0" err="1">
                <a:ea typeface="+mn-lt"/>
                <a:cs typeface="+mn-lt"/>
              </a:rPr>
              <a:t>Секундарна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документација</a:t>
            </a:r>
            <a:endParaRPr lang="en-US" sz="2400" dirty="0">
              <a:ea typeface="+mn-lt"/>
              <a:cs typeface="+mn-lt"/>
            </a:endParaRPr>
          </a:p>
          <a:p>
            <a:r>
              <a:rPr lang="sr-Latn-RS" sz="2400" dirty="0">
                <a:ea typeface="+mn-lt"/>
                <a:cs typeface="+mn-lt"/>
              </a:rPr>
              <a:t> - </a:t>
            </a:r>
            <a:r>
              <a:rPr lang="sr-Latn-RS" sz="2400" dirty="0" err="1">
                <a:ea typeface="+mn-lt"/>
                <a:cs typeface="+mn-lt"/>
              </a:rPr>
              <a:t>норматив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материјала</a:t>
            </a:r>
            <a:endParaRPr lang="en-US" sz="2400" dirty="0">
              <a:ea typeface="+mn-lt"/>
              <a:cs typeface="+mn-lt"/>
            </a:endParaRPr>
          </a:p>
          <a:p>
            <a:r>
              <a:rPr lang="sr-Latn-RS" sz="2400" dirty="0">
                <a:ea typeface="+mn-lt"/>
                <a:cs typeface="+mn-lt"/>
              </a:rPr>
              <a:t> - </a:t>
            </a:r>
            <a:r>
              <a:rPr lang="sr-Latn-RS" sz="2400" dirty="0" err="1">
                <a:ea typeface="+mn-lt"/>
                <a:cs typeface="+mn-lt"/>
              </a:rPr>
              <a:t>норматив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рада</a:t>
            </a:r>
            <a:endParaRPr lang="en-US" sz="2400" dirty="0">
              <a:ea typeface="+mn-lt"/>
              <a:cs typeface="+mn-lt"/>
            </a:endParaRPr>
          </a:p>
          <a:p>
            <a:r>
              <a:rPr lang="sr-Latn-RS" sz="2400" dirty="0">
                <a:ea typeface="+mn-lt"/>
                <a:cs typeface="+mn-lt"/>
              </a:rPr>
              <a:t> - </a:t>
            </a:r>
            <a:r>
              <a:rPr lang="sr-Latn-RS" sz="2400" dirty="0" err="1">
                <a:ea typeface="+mn-lt"/>
                <a:cs typeface="+mn-lt"/>
              </a:rPr>
              <a:t>цртежи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алата</a:t>
            </a:r>
            <a:r>
              <a:rPr lang="sr-Latn-RS" sz="2400" dirty="0">
                <a:ea typeface="+mn-lt"/>
                <a:cs typeface="+mn-lt"/>
              </a:rPr>
              <a:t> и </a:t>
            </a:r>
            <a:r>
              <a:rPr lang="sr-Latn-RS" sz="2400" dirty="0" err="1">
                <a:ea typeface="+mn-lt"/>
                <a:cs typeface="+mn-lt"/>
              </a:rPr>
              <a:t>прибора</a:t>
            </a:r>
            <a:r>
              <a:rPr lang="sr-Latn-RS" sz="2400" dirty="0">
                <a:ea typeface="+mn-lt"/>
                <a:cs typeface="+mn-lt"/>
              </a:rPr>
              <a:t>.</a:t>
            </a:r>
            <a:endParaRPr lang="en-US" sz="2400" dirty="0">
              <a:ea typeface="+mn-lt"/>
              <a:cs typeface="+mn-lt"/>
            </a:endParaRPr>
          </a:p>
          <a:p>
            <a:r>
              <a:rPr lang="sr-Latn-RS" sz="2400" dirty="0">
                <a:ea typeface="+mn-lt"/>
                <a:cs typeface="+mn-lt"/>
              </a:rPr>
              <a:t> 3. </a:t>
            </a:r>
            <a:r>
              <a:rPr lang="sr-Latn-RS" sz="2400" dirty="0" err="1">
                <a:ea typeface="+mn-lt"/>
                <a:cs typeface="+mn-lt"/>
              </a:rPr>
              <a:t>Терцијарна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документација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пружа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подлоге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за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рад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на</a:t>
            </a:r>
            <a:r>
              <a:rPr lang="sr-Latn-RS" sz="2400" dirty="0">
                <a:ea typeface="+mn-lt"/>
                <a:cs typeface="+mn-lt"/>
              </a:rPr>
              <a:t> </a:t>
            </a:r>
            <a:r>
              <a:rPr lang="sr-Latn-RS" sz="2400" dirty="0" err="1">
                <a:ea typeface="+mn-lt"/>
                <a:cs typeface="+mn-lt"/>
              </a:rPr>
              <a:t>технологији</a:t>
            </a:r>
            <a:r>
              <a:rPr lang="sr-Latn-RS" sz="2400" dirty="0">
                <a:ea typeface="+mn-lt"/>
                <a:cs typeface="+mn-lt"/>
              </a:rPr>
              <a:t>.</a:t>
            </a:r>
            <a:endParaRPr lang="sr-Latn-RS" sz="2400" dirty="0">
              <a:cs typeface="Calibri" panose="020F0502020204030204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63325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Kancelarij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arij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arij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</TotalTime>
  <Words>611</Words>
  <Application>Microsoft Office PowerPoint</Application>
  <PresentationFormat>Widescreen</PresentationFormat>
  <Paragraphs>62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tema</vt:lpstr>
      <vt:lpstr>ПОЈАМ ТЕХНИЧКЕ ДОКУМЕНТАЦИЈЕ</vt:lpstr>
      <vt:lpstr>Шта је техничка документација?</vt:lpstr>
      <vt:lpstr>PowerPoint Presentation</vt:lpstr>
      <vt:lpstr>.</vt:lpstr>
      <vt:lpstr>ТЕХНИЧКА ДОКУМЕНТАЦИЈА</vt:lpstr>
      <vt:lpstr>.</vt:lpstr>
      <vt:lpstr>.</vt:lpstr>
      <vt:lpstr>.</vt:lpstr>
      <vt:lpstr>.</vt:lpstr>
      <vt:lpstr>.</vt:lpstr>
      <vt:lpstr>Техничка документација у електротехници </vt:lpstr>
      <vt:lpstr>Симболи и шеме као средство комуникације у електротехници 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dragi</dc:creator>
  <cp:lastModifiedBy>MILENTIJEVIC DRAGICA</cp:lastModifiedBy>
  <cp:revision>47</cp:revision>
  <dcterms:created xsi:type="dcterms:W3CDTF">2021-09-14T08:29:59Z</dcterms:created>
  <dcterms:modified xsi:type="dcterms:W3CDTF">2022-01-04T04:48:26Z</dcterms:modified>
</cp:coreProperties>
</file>