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B3AC1E-4E6F-49F1-A16C-838718F16DA3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Humanizam</a:t>
            </a:r>
            <a:r>
              <a:rPr lang="en-US" dirty="0" smtClean="0"/>
              <a:t> I </a:t>
            </a:r>
            <a:r>
              <a:rPr lang="en-US" dirty="0" err="1" smtClean="0"/>
              <a:t>renesansa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7" y="188640"/>
            <a:ext cx="6288779" cy="3930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852936"/>
            <a:ext cx="1440159" cy="244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8927"/>
            <a:ext cx="1977684" cy="263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16" y="2852936"/>
            <a:ext cx="2111380" cy="15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redstavnici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umjetnosti</a:t>
            </a:r>
            <a:r>
              <a:rPr lang="sr-Cyrl-ME" dirty="0" smtClean="0"/>
              <a:t>(</a:t>
            </a:r>
            <a:r>
              <a:rPr lang="sr-Latn-ME" dirty="0"/>
              <a:t>slikarstvo, vajarstvo, </a:t>
            </a:r>
            <a:r>
              <a:rPr lang="sr-Latn-ME" dirty="0" smtClean="0"/>
              <a:t>arhitektura)</a:t>
            </a:r>
            <a:r>
              <a:rPr lang="en-US" dirty="0" smtClean="0"/>
              <a:t>u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epohi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sr-Latn-ME" dirty="0" smtClean="0"/>
              <a:t>:</a:t>
            </a:r>
            <a:endParaRPr lang="sr-Cyrl-ME" dirty="0"/>
          </a:p>
          <a:p>
            <a:pPr marL="0" indent="0">
              <a:buNone/>
            </a:pPr>
            <a:r>
              <a:rPr lang="sr-Latn-ME" dirty="0" smtClean="0"/>
              <a:t>Mikelandjelo Buonaroti (Bazilika Sv. Petra, Stvaranje Adama...)</a:t>
            </a:r>
          </a:p>
          <a:p>
            <a:r>
              <a:rPr lang="sr-Latn-ME" dirty="0" smtClean="0"/>
              <a:t>Leonardo da Vinči (Mona Liza, Tajna večera...)</a:t>
            </a:r>
          </a:p>
          <a:p>
            <a:r>
              <a:rPr lang="sr-Latn-ME" dirty="0" smtClean="0"/>
              <a:t>Ticijan Večeli  (Uspeće </a:t>
            </a:r>
            <a:r>
              <a:rPr lang="en-US" dirty="0"/>
              <a:t>B</a:t>
            </a:r>
            <a:r>
              <a:rPr lang="sr-Latn-ME" dirty="0" smtClean="0"/>
              <a:t>ogorodice...)</a:t>
            </a:r>
          </a:p>
          <a:p>
            <a:r>
              <a:rPr lang="sr-Latn-ME" dirty="0" smtClean="0"/>
              <a:t>Donatelo (Bronzani David...)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0034"/>
            <a:ext cx="4176463" cy="5030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3888433" cy="255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89987"/>
            <a:ext cx="3672407" cy="22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Domaći 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/>
              <a:t>Pročitaj </a:t>
            </a:r>
            <a:r>
              <a:rPr lang="sr-Latn-ME" dirty="0" smtClean="0"/>
              <a:t>nekolik</a:t>
            </a:r>
            <a:r>
              <a:rPr lang="en-US" dirty="0" smtClean="0"/>
              <a:t>o</a:t>
            </a:r>
            <a:r>
              <a:rPr lang="sr-Latn-ME" dirty="0" smtClean="0"/>
              <a:t> </a:t>
            </a:r>
            <a:r>
              <a:rPr lang="sr-Latn-ME" dirty="0"/>
              <a:t>soneta iz </a:t>
            </a:r>
            <a:r>
              <a:rPr lang="sr-Latn-ME" i="1" dirty="0" smtClean="0"/>
              <a:t>Kanconijera</a:t>
            </a:r>
            <a:r>
              <a:rPr lang="en-US" i="1" dirty="0" smtClean="0"/>
              <a:t>, Fran</a:t>
            </a:r>
            <a:r>
              <a:rPr lang="sr-Latn-ME" i="1" dirty="0" smtClean="0"/>
              <a:t>česka Petrarke.</a:t>
            </a:r>
            <a:endParaRPr lang="sr-Latn-ME" i="1" dirty="0"/>
          </a:p>
          <a:p>
            <a:pPr marL="0" indent="0">
              <a:buNone/>
            </a:pPr>
            <a:r>
              <a:rPr lang="sr-Latn-ME" dirty="0"/>
              <a:t>Nauči </a:t>
            </a:r>
            <a:r>
              <a:rPr lang="sr-Latn-ME" dirty="0" smtClean="0"/>
              <a:t>napamet</a:t>
            </a:r>
            <a:r>
              <a:rPr lang="en-US" dirty="0" smtClean="0"/>
              <a:t> </a:t>
            </a:r>
            <a:r>
              <a:rPr lang="en-US" dirty="0" err="1" smtClean="0"/>
              <a:t>stihove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soneta</a:t>
            </a:r>
            <a:r>
              <a:rPr lang="en-US" smtClean="0"/>
              <a:t>.</a:t>
            </a: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9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Nakon</a:t>
            </a:r>
            <a:r>
              <a:rPr lang="sr-Latn-ME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često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nazivaju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„mrač</a:t>
            </a:r>
            <a:r>
              <a:rPr lang="en-US" dirty="0" err="1" smtClean="0">
                <a:solidFill>
                  <a:srgbClr val="FF0000"/>
                </a:solidFill>
              </a:rPr>
              <a:t>nog</a:t>
            </a:r>
            <a:r>
              <a:rPr lang="sr-Cyrl-ME" dirty="0" smtClean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srednjeg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vijeka</a:t>
            </a:r>
            <a:r>
              <a:rPr lang="sr-Latn-ME" dirty="0" smtClean="0">
                <a:solidFill>
                  <a:srgbClr val="FF0000"/>
                </a:solidFill>
              </a:rPr>
              <a:t>, nova epoha koja označena kao humanizam i renesansa, predstavlja drugačiji pogled na književnost i umjetnost uopšte.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Renesansa</a:t>
            </a:r>
            <a:r>
              <a:rPr lang="en-US" dirty="0" smtClean="0"/>
              <a:t> o</a:t>
            </a:r>
            <a:r>
              <a:rPr lang="sr-Latn-ME" dirty="0" smtClean="0"/>
              <a:t>značava duhovni i književni pokret u evropskoj kulturi koji traje od XIV do XVI vijeka.</a:t>
            </a:r>
          </a:p>
          <a:p>
            <a:r>
              <a:rPr lang="sr-Latn-ME" dirty="0" smtClean="0"/>
              <a:t>Italija je kolijevka renesanse, čiji gradovi</a:t>
            </a:r>
            <a:r>
              <a:rPr lang="en-US" dirty="0" smtClean="0"/>
              <a:t>,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Firenca</a:t>
            </a:r>
            <a:r>
              <a:rPr lang="en-US" dirty="0" smtClean="0"/>
              <a:t>,</a:t>
            </a:r>
            <a:r>
              <a:rPr lang="sr-Latn-ME" dirty="0" smtClean="0"/>
              <a:t> postaju simbol preporoda i procvata.</a:t>
            </a:r>
          </a:p>
          <a:p>
            <a:r>
              <a:rPr lang="sr-Latn-ME" dirty="0" smtClean="0"/>
              <a:t>Otvaraju se biblioteke, galerije,univerziteti...</a:t>
            </a:r>
          </a:p>
          <a:p>
            <a:pPr marL="0" indent="0">
              <a:buNone/>
            </a:pPr>
            <a:r>
              <a:rPr lang="sr-Latn-ME" dirty="0" smtClean="0"/>
              <a:t>Takođe ekonomsko jačanje u doba renesanse doživljava svoj puni procvat . Razvijaju se trgovina, bankarstvo,industrije...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Naziv renesansa potiče od francuske riječi</a:t>
            </a:r>
          </a:p>
          <a:p>
            <a:pPr marL="0" indent="0">
              <a:buNone/>
            </a:pPr>
            <a:r>
              <a:rPr lang="sr-Latn-ME" i="1" dirty="0"/>
              <a:t>l</a:t>
            </a:r>
            <a:r>
              <a:rPr lang="sr-Latn-ME" i="1" dirty="0" smtClean="0"/>
              <a:t>a renaisance </a:t>
            </a:r>
            <a:r>
              <a:rPr lang="sr-Latn-ME" dirty="0" smtClean="0"/>
              <a:t>što znači </a:t>
            </a:r>
            <a:r>
              <a:rPr lang="en-US" dirty="0" err="1" smtClean="0"/>
              <a:t>ponovno</a:t>
            </a:r>
            <a:r>
              <a:rPr lang="sr-Latn-ME" dirty="0" smtClean="0"/>
              <a:t> rađanje</a:t>
            </a:r>
            <a:r>
              <a:rPr lang="en-US" dirty="0" smtClean="0"/>
              <a:t>, </a:t>
            </a:r>
            <a:r>
              <a:rPr lang="en-US" dirty="0" err="1" smtClean="0"/>
              <a:t>preporod</a:t>
            </a:r>
            <a:r>
              <a:rPr lang="sr-Latn-ME" i="1" dirty="0" smtClean="0"/>
              <a:t>.</a:t>
            </a:r>
          </a:p>
          <a:p>
            <a:pPr marL="0" indent="0">
              <a:buNone/>
            </a:pPr>
            <a:r>
              <a:rPr lang="sr-Latn-ME" dirty="0" smtClean="0"/>
              <a:t>Bogata</a:t>
            </a:r>
            <a:r>
              <a:rPr lang="sr-Latn-ME" i="1" dirty="0" smtClean="0"/>
              <a:t> </a:t>
            </a:r>
            <a:r>
              <a:rPr lang="sr-Latn-ME" dirty="0" smtClean="0"/>
              <a:t>i raznovrsna  književnost  po uzoru na Aristotela, Platona, Horacija, Cicerona u početku je pisana na latinskom da bi se kasnije</a:t>
            </a:r>
            <a:r>
              <a:rPr lang="en-US" dirty="0" smtClean="0"/>
              <a:t>,</a:t>
            </a:r>
            <a:r>
              <a:rPr lang="sr-Latn-ME" dirty="0" smtClean="0"/>
              <a:t> razvitkom humanističkog shv</a:t>
            </a:r>
            <a:r>
              <a:rPr lang="en-US" dirty="0" smtClean="0"/>
              <a:t>a</a:t>
            </a:r>
            <a:r>
              <a:rPr lang="sr-Latn-ME" dirty="0" smtClean="0"/>
              <a:t>tanja, pisala i na narodnom talijanskom jeziku.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6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dirty="0"/>
              <a:t>Glavni književni žanrovi oblikovani u </a:t>
            </a:r>
            <a:r>
              <a:rPr lang="sr-Latn-ME" dirty="0" smtClean="0"/>
              <a:t>renesansi su:</a:t>
            </a:r>
            <a:endParaRPr lang="sr-Latn-ME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sr-Latn-ME" dirty="0" smtClean="0"/>
              <a:t>ripovijetka</a:t>
            </a:r>
            <a:endParaRPr lang="sr-Cyrl-ME" dirty="0" smtClean="0"/>
          </a:p>
          <a:p>
            <a:r>
              <a:rPr lang="en-US" dirty="0" err="1" smtClean="0"/>
              <a:t>novela</a:t>
            </a:r>
            <a:endParaRPr lang="sr-Latn-ME" dirty="0" smtClean="0"/>
          </a:p>
          <a:p>
            <a:r>
              <a:rPr lang="en-US" dirty="0"/>
              <a:t>r</a:t>
            </a:r>
            <a:r>
              <a:rPr lang="sr-Latn-ME" dirty="0" smtClean="0"/>
              <a:t>oman</a:t>
            </a:r>
            <a:endParaRPr lang="en-US" dirty="0" smtClean="0"/>
          </a:p>
          <a:p>
            <a:r>
              <a:rPr lang="en-US" dirty="0" err="1" smtClean="0"/>
              <a:t>sonet</a:t>
            </a:r>
            <a:endParaRPr lang="sr-Latn-ME" dirty="0" smtClean="0"/>
          </a:p>
          <a:p>
            <a:r>
              <a:rPr lang="en-US" dirty="0"/>
              <a:t>e</a:t>
            </a:r>
            <a:r>
              <a:rPr lang="sr-Latn-ME" dirty="0" smtClean="0"/>
              <a:t>p</a:t>
            </a:r>
            <a:endParaRPr lang="en-US" dirty="0"/>
          </a:p>
          <a:p>
            <a:r>
              <a:rPr lang="sr-Latn-ME" dirty="0" smtClean="0"/>
              <a:t>tragedija</a:t>
            </a:r>
          </a:p>
          <a:p>
            <a:r>
              <a:rPr lang="sr-Latn-ME" dirty="0" smtClean="0"/>
              <a:t>komedija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26504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imbol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renesansn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e epohe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ptica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feniks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 Feniks (vatrena)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mitska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ptica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starih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Egipćana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živi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500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. Nakon kraja životnog kruga izgori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i iz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sopstvenog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pepela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ponovo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rađa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Simbolika feniksa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odgovarala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duhovnoj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klimi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renesanse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označava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ponovno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rađanje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73815" cy="4971181"/>
          </a:xfrm>
        </p:spPr>
      </p:pic>
    </p:spTree>
    <p:extLst>
      <p:ext uri="{BB962C8B-B14F-4D97-AF65-F5344CB8AC3E}">
        <p14:creationId xmlns:p14="http://schemas.microsoft.com/office/powerpoint/2010/main" val="74868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Humanizam</a:t>
            </a:r>
            <a:r>
              <a:rPr lang="en-US" dirty="0"/>
              <a:t> je </a:t>
            </a:r>
            <a:r>
              <a:rPr lang="en-US" dirty="0" err="1" smtClean="0"/>
              <a:t>kulturno</a:t>
            </a:r>
            <a:r>
              <a:rPr lang="sr-Latn-ME" dirty="0" smtClean="0"/>
              <a:t>-</a:t>
            </a:r>
            <a:r>
              <a:rPr lang="en-US" dirty="0" err="1" smtClean="0"/>
              <a:t>istorijska</a:t>
            </a:r>
            <a:r>
              <a:rPr lang="en-US" dirty="0" smtClean="0"/>
              <a:t>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prelaz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srednjeg</a:t>
            </a:r>
            <a:r>
              <a:rPr lang="en-US" dirty="0"/>
              <a:t> </a:t>
            </a:r>
            <a:r>
              <a:rPr lang="en-US" dirty="0" err="1"/>
              <a:t>vijeka</a:t>
            </a:r>
            <a:r>
              <a:rPr lang="en-US" dirty="0"/>
              <a:t> u </a:t>
            </a:r>
            <a:r>
              <a:rPr lang="en-US" dirty="0" smtClean="0"/>
              <a:t>modern</a:t>
            </a:r>
            <a:r>
              <a:rPr lang="sr-Latn-ME" dirty="0" smtClean="0"/>
              <a:t>o</a:t>
            </a:r>
            <a:r>
              <a:rPr lang="en-US" dirty="0" smtClean="0"/>
              <a:t> </a:t>
            </a:r>
            <a:r>
              <a:rPr lang="en-US" dirty="0" err="1"/>
              <a:t>doba</a:t>
            </a:r>
            <a:r>
              <a:rPr lang="en-US" dirty="0"/>
              <a:t> i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savremenog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sr-Latn-ME" dirty="0" smtClean="0"/>
              <a:t>Pojmom humanist u XV </a:t>
            </a:r>
            <a:r>
              <a:rPr lang="en-US" dirty="0" smtClean="0"/>
              <a:t>v</a:t>
            </a:r>
            <a:r>
              <a:rPr lang="sr-Latn-ME" dirty="0" smtClean="0"/>
              <a:t>ijeku označavao se nastavnik ili student ljudskih nauka, dostojnih čovjeka.</a:t>
            </a:r>
          </a:p>
          <a:p>
            <a:r>
              <a:rPr lang="sr-Latn-ME" dirty="0" smtClean="0"/>
              <a:t>U renesansnom društvu su se izdvojili intelektualci  koji su se nazivali humanistima.</a:t>
            </a:r>
          </a:p>
          <a:p>
            <a:r>
              <a:rPr lang="sr-Latn-ME" dirty="0" smtClean="0"/>
              <a:t>Predmet interesovanja humanista je čovječnost, humanost kao ideal.</a:t>
            </a:r>
          </a:p>
          <a:p>
            <a:r>
              <a:rPr lang="sr-Latn-ME" dirty="0" smtClean="0"/>
              <a:t>Humanizam je naučno-duhovni sadržaj epohe, dok je renesansa cjelokup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ME" dirty="0" smtClean="0"/>
              <a:t>kultur</a:t>
            </a:r>
            <a:r>
              <a:rPr lang="en-US" dirty="0"/>
              <a:t>a</a:t>
            </a:r>
            <a:r>
              <a:rPr lang="sr-Latn-ME" dirty="0" smtClean="0"/>
              <a:t> epohe.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Književnost humanizma i renesanse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Najveći domet u lirici renesans</a:t>
            </a:r>
            <a:r>
              <a:rPr lang="en-US" dirty="0" smtClean="0"/>
              <a:t>e</a:t>
            </a:r>
            <a:r>
              <a:rPr lang="sr-Latn-ME" dirty="0" smtClean="0"/>
              <a:t> ostvario je </a:t>
            </a:r>
            <a:r>
              <a:rPr lang="sr-Latn-ME" dirty="0" smtClean="0">
                <a:solidFill>
                  <a:srgbClr val="FF0000"/>
                </a:solidFill>
              </a:rPr>
              <a:t>Frančesko Petrarka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Kanconijeru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sr-Latn-ME" i="1" dirty="0" smtClean="0">
              <a:solidFill>
                <a:srgbClr val="0070C0"/>
              </a:solidFill>
            </a:endParaRPr>
          </a:p>
          <a:p>
            <a:r>
              <a:rPr lang="sr-Latn-ME" dirty="0" smtClean="0"/>
              <a:t>Njegov sonet slijedili su mnogi savremenici ali i pjesnici kasnijih epoha.</a:t>
            </a:r>
          </a:p>
          <a:p>
            <a:r>
              <a:rPr lang="sr-Latn-ME" dirty="0" smtClean="0"/>
              <a:t>Pjesnički oblici pored soneta su:</a:t>
            </a:r>
            <a:r>
              <a:rPr lang="en-US" dirty="0" smtClean="0"/>
              <a:t> </a:t>
            </a:r>
            <a:r>
              <a:rPr lang="sr-Latn-ME" dirty="0" smtClean="0"/>
              <a:t>kancona, balada</a:t>
            </a:r>
            <a:r>
              <a:rPr lang="en-US" dirty="0" smtClean="0"/>
              <a:t> 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sr-Latn-ME" dirty="0" smtClean="0"/>
              <a:t>madrigal</a:t>
            </a:r>
            <a:r>
              <a:rPr lang="en-US" dirty="0"/>
              <a:t>.</a:t>
            </a:r>
            <a:endParaRPr lang="sr-Latn-ME" dirty="0" smtClean="0"/>
          </a:p>
          <a:p>
            <a:r>
              <a:rPr lang="sr-Latn-ME" dirty="0" smtClean="0"/>
              <a:t>Takođe zastupljene su: </a:t>
            </a:r>
            <a:r>
              <a:rPr lang="en-US" dirty="0" smtClean="0"/>
              <a:t>r</a:t>
            </a:r>
            <a:r>
              <a:rPr lang="sr-Latn-ME" dirty="0" smtClean="0"/>
              <a:t>eligizne pjesme epitafi, satirično humoristične pjesme, deskriptivne i idilične.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dirty="0" smtClean="0"/>
              <a:t>U renesansi ep je smatran uzvišenom književnom vrstom. Najpozantiji ep </a:t>
            </a:r>
            <a:r>
              <a:rPr lang="en-US" dirty="0" smtClean="0"/>
              <a:t>je </a:t>
            </a:r>
            <a:r>
              <a:rPr lang="sr-Latn-ME" i="1" dirty="0" smtClean="0">
                <a:solidFill>
                  <a:srgbClr val="0070C0"/>
                </a:solidFill>
              </a:rPr>
              <a:t>Božanstvena komedija </a:t>
            </a:r>
            <a:r>
              <a:rPr lang="sr-Latn-ME" dirty="0" smtClean="0">
                <a:solidFill>
                  <a:srgbClr val="FF0000"/>
                </a:solidFill>
              </a:rPr>
              <a:t>Dante Aligijeri</a:t>
            </a:r>
          </a:p>
          <a:p>
            <a:r>
              <a:rPr lang="sr-Latn-ME" dirty="0" smtClean="0">
                <a:solidFill>
                  <a:srgbClr val="FF0000"/>
                </a:solidFill>
              </a:rPr>
              <a:t>Vilijam Šekspir </a:t>
            </a:r>
            <a:r>
              <a:rPr lang="sr-Latn-ME" dirty="0" smtClean="0"/>
              <a:t>je naistaknutiji predstavnik dramske umjetnosti ove epohe  (</a:t>
            </a:r>
            <a:r>
              <a:rPr lang="sr-Latn-ME" i="1" dirty="0" smtClean="0">
                <a:solidFill>
                  <a:srgbClr val="0070C0"/>
                </a:solidFill>
              </a:rPr>
              <a:t>Kralj Lir, Hamlet, Otelo, Romeo i Julija</a:t>
            </a:r>
            <a:r>
              <a:rPr lang="en-US" i="1" dirty="0" smtClean="0">
                <a:solidFill>
                  <a:srgbClr val="0070C0"/>
                </a:solidFill>
              </a:rPr>
              <a:t>…</a:t>
            </a:r>
            <a:r>
              <a:rPr lang="sr-Latn-ME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sr-Latn-ME" dirty="0" smtClean="0"/>
              <a:t>Novela je svoj  vrhuna</a:t>
            </a:r>
            <a:r>
              <a:rPr lang="en-US" dirty="0" smtClean="0"/>
              <a:t>c</a:t>
            </a:r>
            <a:r>
              <a:rPr lang="sr-Latn-ME" dirty="0" smtClean="0"/>
              <a:t> doživjela u  </a:t>
            </a:r>
            <a:r>
              <a:rPr lang="sr-Latn-ME" dirty="0" smtClean="0">
                <a:solidFill>
                  <a:srgbClr val="FF0000"/>
                </a:solidFill>
              </a:rPr>
              <a:t>Bokačovoj </a:t>
            </a:r>
            <a:r>
              <a:rPr lang="sr-Latn-ME" dirty="0" smtClean="0"/>
              <a:t>zbirci </a:t>
            </a:r>
            <a:r>
              <a:rPr lang="sr-Latn-ME" i="1" dirty="0" smtClean="0">
                <a:solidFill>
                  <a:srgbClr val="0070C0"/>
                </a:solidFill>
              </a:rPr>
              <a:t>Dekameron</a:t>
            </a:r>
            <a:r>
              <a:rPr lang="sr-Latn-ME" dirty="0" smtClean="0"/>
              <a:t>, djelo značajno ne samo za književnost već i za evropsku kulturu uopšte.</a:t>
            </a:r>
          </a:p>
          <a:p>
            <a:r>
              <a:rPr lang="en-US" dirty="0" err="1" smtClean="0"/>
              <a:t>Istaknuti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sr-Latn-ME" dirty="0" smtClean="0"/>
              <a:t>omanopisac renesa</a:t>
            </a:r>
            <a:r>
              <a:rPr lang="en-US" dirty="0" smtClean="0"/>
              <a:t>ns</a:t>
            </a:r>
            <a:r>
              <a:rPr lang="sr-Latn-ME" dirty="0" smtClean="0"/>
              <a:t>e </a:t>
            </a:r>
            <a:r>
              <a:rPr lang="en-US" dirty="0" smtClean="0"/>
              <a:t> je </a:t>
            </a:r>
            <a:r>
              <a:rPr lang="sr-Latn-ME" dirty="0" smtClean="0">
                <a:solidFill>
                  <a:srgbClr val="FF0000"/>
                </a:solidFill>
              </a:rPr>
              <a:t>Migel de Servantes</a:t>
            </a:r>
            <a:r>
              <a:rPr lang="sr-Latn-ME" dirty="0" smtClean="0"/>
              <a:t>, </a:t>
            </a:r>
            <a:r>
              <a:rPr lang="sr-Latn-ME" i="1" dirty="0" smtClean="0">
                <a:solidFill>
                  <a:srgbClr val="0070C0"/>
                </a:solidFill>
              </a:rPr>
              <a:t>Don 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sr-Latn-ME" i="1" dirty="0" smtClean="0">
                <a:solidFill>
                  <a:srgbClr val="0070C0"/>
                </a:solidFill>
              </a:rPr>
              <a:t>ihot.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493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Humanizam I renesansa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Književnost humanizma i renesanse</vt:lpstr>
      <vt:lpstr>PowerPoint Presentation</vt:lpstr>
      <vt:lpstr>PowerPoint Presentation</vt:lpstr>
      <vt:lpstr>PowerPoint Presentation</vt:lpstr>
      <vt:lpstr>Domaći zadatak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Humanizam I renesansa</dc:title>
  <dc:creator>Korisnik</dc:creator>
  <cp:lastModifiedBy>Korisnik</cp:lastModifiedBy>
  <cp:revision>33</cp:revision>
  <dcterms:created xsi:type="dcterms:W3CDTF">2020-04-07T11:47:41Z</dcterms:created>
  <dcterms:modified xsi:type="dcterms:W3CDTF">2022-01-14T18:40:30Z</dcterms:modified>
</cp:coreProperties>
</file>