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7" r:id="rId5"/>
    <p:sldId id="259" r:id="rId6"/>
    <p:sldId id="265" r:id="rId7"/>
    <p:sldId id="268" r:id="rId8"/>
    <p:sldId id="266" r:id="rId9"/>
    <p:sldId id="269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73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45FA-2D68-4470-BB64-5851C6F2BB8E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B9EBF-D3A4-433A-9D54-67BD562BF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53792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45FA-2D68-4470-BB64-5851C6F2BB8E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B9EBF-D3A4-433A-9D54-67BD562BF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758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45FA-2D68-4470-BB64-5851C6F2BB8E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B9EBF-D3A4-433A-9D54-67BD562BF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897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45FA-2D68-4470-BB64-5851C6F2BB8E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B9EBF-D3A4-433A-9D54-67BD562BF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393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45FA-2D68-4470-BB64-5851C6F2BB8E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B9EBF-D3A4-433A-9D54-67BD562BF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52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45FA-2D68-4470-BB64-5851C6F2BB8E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B9EBF-D3A4-433A-9D54-67BD562BF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317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45FA-2D68-4470-BB64-5851C6F2BB8E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B9EBF-D3A4-433A-9D54-67BD562BF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504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45FA-2D68-4470-BB64-5851C6F2BB8E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B9EBF-D3A4-433A-9D54-67BD562BF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282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45FA-2D68-4470-BB64-5851C6F2BB8E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B9EBF-D3A4-433A-9D54-67BD562BF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020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45FA-2D68-4470-BB64-5851C6F2BB8E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B9EBF-D3A4-433A-9D54-67BD562BF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868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9F45FA-2D68-4470-BB64-5851C6F2BB8E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B9EBF-D3A4-433A-9D54-67BD562BF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594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9F45FA-2D68-4470-BB64-5851C6F2BB8E}" type="datetimeFigureOut">
              <a:rPr lang="en-US" smtClean="0"/>
              <a:t>1/22/2020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0B9EBF-D3A4-433A-9D54-67BD562BF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654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zultat slika za exc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147" y="1256938"/>
            <a:ext cx="4651556" cy="4651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4650377" y="1256938"/>
            <a:ext cx="7067006" cy="4651556"/>
          </a:xfrm>
          <a:prstGeom prst="rect">
            <a:avLst/>
          </a:prstGeom>
          <a:solidFill>
            <a:srgbClr val="2073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0573" y="233382"/>
            <a:ext cx="901553" cy="94950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596351" y="474592"/>
            <a:ext cx="4770409" cy="4770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sr-Latn-ME" sz="2500" dirty="0">
                <a:solidFill>
                  <a:srgbClr val="002060"/>
                </a:solidFill>
                <a:latin typeface="Impact" panose="020B0806030902050204" pitchFamily="34" charset="0"/>
              </a:rPr>
              <a:t>JU ETŠ „VASO ALIGRUDIĆ“, Podgorica</a:t>
            </a:r>
          </a:p>
        </p:txBody>
      </p:sp>
      <p:sp>
        <p:nvSpPr>
          <p:cNvPr id="7" name="Rectangle 6"/>
          <p:cNvSpPr/>
          <p:nvPr/>
        </p:nvSpPr>
        <p:spPr>
          <a:xfrm>
            <a:off x="8002905" y="5908494"/>
            <a:ext cx="371447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sr-Latn-ME" dirty="0">
                <a:solidFill>
                  <a:srgbClr val="002060"/>
                </a:solidFill>
                <a:latin typeface="Impact" panose="020B0806030902050204" pitchFamily="34" charset="0"/>
              </a:rPr>
              <a:t>PREDMETNI NASTAVNIK : SPASOJE PAPIĆ</a:t>
            </a:r>
            <a:endParaRPr lang="en-US" dirty="0">
              <a:solidFill>
                <a:srgbClr val="002060"/>
              </a:solidFill>
              <a:latin typeface="Impact" panose="020B0806030902050204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983480" y="2844052"/>
            <a:ext cx="64008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ME" sz="5000" dirty="0" smtClean="0">
                <a:solidFill>
                  <a:schemeClr val="bg1"/>
                </a:solidFill>
                <a:latin typeface="Impact" panose="020B0806030902050204" pitchFamily="34" charset="0"/>
              </a:rPr>
              <a:t>FORMULE U EXCELU</a:t>
            </a:r>
            <a:endParaRPr lang="en-US" sz="5000" dirty="0">
              <a:solidFill>
                <a:schemeClr val="bg1"/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76905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Rezultat slika za exce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147" y="1256938"/>
            <a:ext cx="4651556" cy="4651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4650377" y="1256938"/>
            <a:ext cx="7067006" cy="4651556"/>
          </a:xfrm>
          <a:prstGeom prst="rect">
            <a:avLst/>
          </a:prstGeom>
          <a:solidFill>
            <a:srgbClr val="2073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983480" y="2844052"/>
            <a:ext cx="6400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ME" sz="6000" dirty="0" smtClean="0">
                <a:solidFill>
                  <a:schemeClr val="bg1"/>
                </a:solidFill>
                <a:latin typeface="Impact" panose="020B0806030902050204" pitchFamily="34" charset="0"/>
              </a:rPr>
              <a:t>HVALA NA PAŽNJI !</a:t>
            </a:r>
            <a:endParaRPr lang="en-US" sz="6000" dirty="0">
              <a:solidFill>
                <a:schemeClr val="bg1"/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97229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49931" y="6348549"/>
            <a:ext cx="329184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err="1" smtClean="0">
                <a:solidFill>
                  <a:srgbClr val="002060"/>
                </a:solidFill>
                <a:latin typeface="Bradley Hand ITC" panose="03070402050302030203" pitchFamily="66" charset="0"/>
              </a:rPr>
              <a:t>Informatika</a:t>
            </a:r>
            <a:endParaRPr lang="en-US" sz="2200" b="1" i="1" dirty="0">
              <a:solidFill>
                <a:srgbClr val="002060"/>
              </a:solidFill>
              <a:latin typeface="Bradley Hand ITC" panose="03070402050302030203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96834" y="1541417"/>
            <a:ext cx="10593977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200" dirty="0"/>
              <a:t>Formula je </a:t>
            </a:r>
            <a:r>
              <a:rPr lang="en-US" sz="2200" dirty="0" err="1" smtClean="0"/>
              <a:t>jedna</a:t>
            </a:r>
            <a:r>
              <a:rPr lang="sr-Latn-ME" sz="2200" dirty="0" smtClean="0"/>
              <a:t>č</a:t>
            </a:r>
            <a:r>
              <a:rPr lang="en-US" sz="2200" dirty="0" err="1" smtClean="0"/>
              <a:t>ina</a:t>
            </a:r>
            <a:r>
              <a:rPr lang="en-US" sz="2200" dirty="0" smtClean="0"/>
              <a:t> </a:t>
            </a:r>
            <a:r>
              <a:rPr lang="en-US" sz="2200" dirty="0" err="1"/>
              <a:t>koja</a:t>
            </a:r>
            <a:r>
              <a:rPr lang="en-US" sz="2200" dirty="0"/>
              <a:t> </a:t>
            </a:r>
            <a:r>
              <a:rPr lang="en-US" sz="2200" dirty="0" err="1"/>
              <a:t>izvodi</a:t>
            </a:r>
            <a:r>
              <a:rPr lang="en-US" sz="2200" dirty="0"/>
              <a:t> </a:t>
            </a:r>
            <a:r>
              <a:rPr lang="en-US" sz="2200" dirty="0" err="1"/>
              <a:t>kalkulaciju</a:t>
            </a:r>
            <a:r>
              <a:rPr lang="en-US" sz="2200" dirty="0"/>
              <a:t> </a:t>
            </a:r>
            <a:r>
              <a:rPr lang="en-US" sz="2200" dirty="0" err="1"/>
              <a:t>nad</a:t>
            </a:r>
            <a:r>
              <a:rPr lang="en-US" sz="2200" dirty="0"/>
              <a:t> </a:t>
            </a:r>
            <a:r>
              <a:rPr lang="en-US" sz="2200" dirty="0" err="1"/>
              <a:t>vrijednostima</a:t>
            </a:r>
            <a:r>
              <a:rPr lang="en-US" sz="2200" dirty="0"/>
              <a:t> u </a:t>
            </a:r>
            <a:r>
              <a:rPr lang="en-US" sz="2200" dirty="0" err="1"/>
              <a:t>vašoj</a:t>
            </a:r>
            <a:r>
              <a:rPr lang="en-US" sz="2200" dirty="0"/>
              <a:t> </a:t>
            </a:r>
            <a:r>
              <a:rPr lang="en-US" sz="2200" dirty="0" err="1"/>
              <a:t>radnoj</a:t>
            </a:r>
            <a:r>
              <a:rPr lang="en-US" sz="2200" dirty="0"/>
              <a:t> </a:t>
            </a:r>
            <a:r>
              <a:rPr lang="en-US" sz="2200" dirty="0" err="1"/>
              <a:t>svesci</a:t>
            </a:r>
            <a:r>
              <a:rPr lang="en-US" sz="2200" dirty="0"/>
              <a:t>, </a:t>
            </a:r>
            <a:r>
              <a:rPr lang="en-US" sz="2200" dirty="0" err="1"/>
              <a:t>tj</a:t>
            </a:r>
            <a:r>
              <a:rPr lang="en-US" sz="2200" dirty="0"/>
              <a:t>. </a:t>
            </a:r>
            <a:r>
              <a:rPr lang="en-US" sz="2200" dirty="0" err="1"/>
              <a:t>dokumentu</a:t>
            </a:r>
            <a:r>
              <a:rPr lang="en-US" sz="2200" dirty="0"/>
              <a:t>. Formula u MS Excel-u </a:t>
            </a:r>
            <a:r>
              <a:rPr lang="en-US" sz="2200" dirty="0" err="1" smtClean="0"/>
              <a:t>zapo</a:t>
            </a:r>
            <a:r>
              <a:rPr lang="sr-Latn-ME" sz="2200" dirty="0" smtClean="0"/>
              <a:t>č</a:t>
            </a:r>
            <a:r>
              <a:rPr lang="en-US" sz="2200" dirty="0" err="1" smtClean="0"/>
              <a:t>inje</a:t>
            </a:r>
            <a:r>
              <a:rPr lang="en-US" sz="2200" dirty="0" smtClean="0"/>
              <a:t> </a:t>
            </a:r>
            <a:r>
              <a:rPr lang="en-US" sz="2200" dirty="0" err="1"/>
              <a:t>sa</a:t>
            </a:r>
            <a:r>
              <a:rPr lang="en-US" sz="2200" dirty="0"/>
              <a:t> </a:t>
            </a:r>
            <a:r>
              <a:rPr lang="en-US" sz="2200" dirty="0" err="1"/>
              <a:t>znakom</a:t>
            </a:r>
            <a:r>
              <a:rPr lang="en-US" sz="2200" dirty="0"/>
              <a:t> “=”. </a:t>
            </a:r>
            <a:r>
              <a:rPr lang="en-US" sz="2200" dirty="0" err="1"/>
              <a:t>Npr</a:t>
            </a:r>
            <a:r>
              <a:rPr lang="en-US" sz="2200" dirty="0"/>
              <a:t>. formula </a:t>
            </a:r>
            <a:r>
              <a:rPr lang="en-US" sz="2200" dirty="0" err="1"/>
              <a:t>koja</a:t>
            </a:r>
            <a:r>
              <a:rPr lang="en-US" sz="2200" dirty="0"/>
              <a:t> </a:t>
            </a:r>
            <a:r>
              <a:rPr lang="en-US" sz="2200" dirty="0" err="1"/>
              <a:t>će</a:t>
            </a:r>
            <a:r>
              <a:rPr lang="en-US" sz="2200" dirty="0"/>
              <a:t> </a:t>
            </a:r>
            <a:r>
              <a:rPr lang="en-US" sz="2200" dirty="0" err="1" smtClean="0"/>
              <a:t>pomno</a:t>
            </a:r>
            <a:r>
              <a:rPr lang="sr-Latn-ME" sz="2200" dirty="0" smtClean="0"/>
              <a:t>ž</a:t>
            </a:r>
            <a:r>
              <a:rPr lang="en-US" sz="2200" dirty="0" err="1" smtClean="0"/>
              <a:t>iti</a:t>
            </a:r>
            <a:r>
              <a:rPr lang="en-US" sz="2200" dirty="0" smtClean="0"/>
              <a:t> </a:t>
            </a:r>
            <a:r>
              <a:rPr lang="en-US" sz="2200" dirty="0" err="1"/>
              <a:t>brojeve</a:t>
            </a:r>
            <a:r>
              <a:rPr lang="en-US" sz="2200" dirty="0"/>
              <a:t> 2 </a:t>
            </a:r>
            <a:r>
              <a:rPr lang="en-US" sz="2200" dirty="0" err="1"/>
              <a:t>i</a:t>
            </a:r>
            <a:r>
              <a:rPr lang="en-US" sz="2200" dirty="0"/>
              <a:t> 3, </a:t>
            </a:r>
            <a:r>
              <a:rPr lang="en-US" sz="2200" dirty="0" err="1"/>
              <a:t>te</a:t>
            </a:r>
            <a:r>
              <a:rPr lang="en-US" sz="2200" dirty="0"/>
              <a:t> </a:t>
            </a:r>
            <a:r>
              <a:rPr lang="en-US" sz="2200" dirty="0" err="1"/>
              <a:t>dodati</a:t>
            </a:r>
            <a:r>
              <a:rPr lang="en-US" sz="2200" dirty="0"/>
              <a:t> </a:t>
            </a:r>
            <a:r>
              <a:rPr lang="en-US" sz="2200" dirty="0" err="1"/>
              <a:t>broj</a:t>
            </a:r>
            <a:r>
              <a:rPr lang="en-US" sz="2200" dirty="0"/>
              <a:t> 5, u MS Excel-u </a:t>
            </a:r>
            <a:r>
              <a:rPr lang="en-US" sz="2200" dirty="0" err="1"/>
              <a:t>glasi</a:t>
            </a:r>
            <a:r>
              <a:rPr lang="en-US" sz="2200" dirty="0"/>
              <a:t>: </a:t>
            </a:r>
          </a:p>
          <a:p>
            <a:pPr algn="just"/>
            <a:r>
              <a:rPr lang="en-US" sz="2200" dirty="0"/>
              <a:t>=5+2*3 </a:t>
            </a:r>
          </a:p>
          <a:p>
            <a:pPr algn="just"/>
            <a:r>
              <a:rPr lang="en-US" sz="2200" dirty="0" err="1"/>
              <a:t>Dakle</a:t>
            </a:r>
            <a:r>
              <a:rPr lang="en-US" sz="2200" dirty="0"/>
              <a:t>, </a:t>
            </a:r>
            <a:r>
              <a:rPr lang="en-US" sz="2200" dirty="0" err="1"/>
              <a:t>unosom</a:t>
            </a:r>
            <a:r>
              <a:rPr lang="en-US" sz="2200" dirty="0"/>
              <a:t> </a:t>
            </a:r>
            <a:r>
              <a:rPr lang="en-US" sz="2200" dirty="0" err="1"/>
              <a:t>te</a:t>
            </a:r>
            <a:r>
              <a:rPr lang="en-US" sz="2200" dirty="0"/>
              <a:t> </a:t>
            </a:r>
            <a:r>
              <a:rPr lang="en-US" sz="2200" dirty="0" err="1"/>
              <a:t>jednakosti</a:t>
            </a:r>
            <a:r>
              <a:rPr lang="en-US" sz="2200" dirty="0"/>
              <a:t> u </a:t>
            </a:r>
            <a:r>
              <a:rPr lang="en-US" sz="2200" dirty="0" err="1"/>
              <a:t>neku</a:t>
            </a:r>
            <a:r>
              <a:rPr lang="en-US" sz="2200" dirty="0"/>
              <a:t> </a:t>
            </a:r>
            <a:r>
              <a:rPr lang="en-US" sz="2200" dirty="0" err="1"/>
              <a:t>ćeliju</a:t>
            </a:r>
            <a:r>
              <a:rPr lang="en-US" sz="2200" dirty="0"/>
              <a:t> </a:t>
            </a:r>
            <a:r>
              <a:rPr lang="en-US" sz="2200" dirty="0" err="1"/>
              <a:t>na</a:t>
            </a:r>
            <a:r>
              <a:rPr lang="en-US" sz="2200" dirty="0"/>
              <a:t> </a:t>
            </a:r>
            <a:r>
              <a:rPr lang="en-US" sz="2200" dirty="0" err="1"/>
              <a:t>radnom</a:t>
            </a:r>
            <a:r>
              <a:rPr lang="en-US" sz="2200" dirty="0"/>
              <a:t> </a:t>
            </a:r>
            <a:r>
              <a:rPr lang="en-US" sz="2200" dirty="0" err="1"/>
              <a:t>listu</a:t>
            </a:r>
            <a:r>
              <a:rPr lang="en-US" sz="2200" dirty="0"/>
              <a:t>, </a:t>
            </a:r>
            <a:r>
              <a:rPr lang="en-US" sz="2200" dirty="0" err="1"/>
              <a:t>ćelija</a:t>
            </a:r>
            <a:r>
              <a:rPr lang="en-US" sz="2200" dirty="0"/>
              <a:t> </a:t>
            </a:r>
            <a:r>
              <a:rPr lang="en-US" sz="2200" dirty="0" err="1"/>
              <a:t>će</a:t>
            </a:r>
            <a:r>
              <a:rPr lang="en-US" sz="2200" dirty="0"/>
              <a:t> </a:t>
            </a:r>
            <a:r>
              <a:rPr lang="en-US" sz="2200" dirty="0" err="1"/>
              <a:t>prikazati</a:t>
            </a:r>
            <a:r>
              <a:rPr lang="en-US" sz="2200" dirty="0"/>
              <a:t> </a:t>
            </a:r>
            <a:r>
              <a:rPr lang="en-US" sz="2200" dirty="0" err="1"/>
              <a:t>rezultat</a:t>
            </a:r>
            <a:r>
              <a:rPr lang="en-US" sz="2200" dirty="0"/>
              <a:t> </a:t>
            </a:r>
            <a:r>
              <a:rPr lang="en-US" sz="2200" dirty="0" err="1"/>
              <a:t>kalkulacije</a:t>
            </a:r>
            <a:r>
              <a:rPr lang="en-US" sz="2200" dirty="0"/>
              <a:t>. </a:t>
            </a:r>
          </a:p>
          <a:p>
            <a:pPr algn="just"/>
            <a:r>
              <a:rPr lang="en-US" sz="2200" dirty="0" smtClean="0"/>
              <a:t>Me</a:t>
            </a:r>
            <a:r>
              <a:rPr lang="sr-Latn-ME" sz="2200" dirty="0" smtClean="0"/>
              <a:t>đ</a:t>
            </a:r>
            <a:r>
              <a:rPr lang="en-US" sz="2200" dirty="0" err="1" smtClean="0"/>
              <a:t>utim</a:t>
            </a:r>
            <a:r>
              <a:rPr lang="en-US" sz="2200" dirty="0"/>
              <a:t>, program MS Excel je </a:t>
            </a:r>
            <a:r>
              <a:rPr lang="en-US" sz="2200" dirty="0" err="1"/>
              <a:t>mnogo</a:t>
            </a:r>
            <a:r>
              <a:rPr lang="en-US" sz="2200" dirty="0"/>
              <a:t> </a:t>
            </a:r>
            <a:r>
              <a:rPr lang="en-US" sz="2200" dirty="0" err="1"/>
              <a:t>više</a:t>
            </a:r>
            <a:r>
              <a:rPr lang="en-US" sz="2200" dirty="0"/>
              <a:t> od </a:t>
            </a:r>
            <a:r>
              <a:rPr lang="en-US" sz="2200" dirty="0" smtClean="0"/>
              <a:t>obi</a:t>
            </a:r>
            <a:r>
              <a:rPr lang="sr-Latn-ME" sz="2200" dirty="0" smtClean="0"/>
              <a:t>č</a:t>
            </a:r>
            <a:r>
              <a:rPr lang="en-US" sz="2200" dirty="0" smtClean="0"/>
              <a:t>nog </a:t>
            </a:r>
            <a:r>
              <a:rPr lang="en-US" sz="2200" dirty="0" err="1"/>
              <a:t>kalkulatora</a:t>
            </a:r>
            <a:r>
              <a:rPr lang="en-US" sz="2200" dirty="0"/>
              <a:t>, </a:t>
            </a:r>
            <a:r>
              <a:rPr lang="en-US" sz="2200" dirty="0" err="1"/>
              <a:t>te</a:t>
            </a:r>
            <a:r>
              <a:rPr lang="en-US" sz="2200" dirty="0"/>
              <a:t> </a:t>
            </a:r>
            <a:r>
              <a:rPr lang="en-US" sz="2200" dirty="0" err="1"/>
              <a:t>umjesto</a:t>
            </a:r>
            <a:r>
              <a:rPr lang="en-US" sz="2200" dirty="0"/>
              <a:t> </a:t>
            </a:r>
            <a:r>
              <a:rPr lang="en-US" sz="2200" dirty="0" err="1"/>
              <a:t>unošenja</a:t>
            </a:r>
            <a:r>
              <a:rPr lang="en-US" sz="2200" dirty="0"/>
              <a:t> </a:t>
            </a:r>
            <a:r>
              <a:rPr lang="en-US" sz="2200" dirty="0" err="1"/>
              <a:t>brojeva</a:t>
            </a:r>
            <a:r>
              <a:rPr lang="en-US" sz="2200" dirty="0"/>
              <a:t> u </a:t>
            </a:r>
            <a:r>
              <a:rPr lang="en-US" sz="2200" dirty="0" err="1"/>
              <a:t>formulu</a:t>
            </a:r>
            <a:r>
              <a:rPr lang="en-US" sz="2200" dirty="0"/>
              <a:t> </a:t>
            </a:r>
            <a:r>
              <a:rPr lang="en-US" sz="2200" dirty="0" err="1"/>
              <a:t>dozvoljava</a:t>
            </a:r>
            <a:r>
              <a:rPr lang="en-US" sz="2200" dirty="0"/>
              <a:t> </a:t>
            </a:r>
            <a:r>
              <a:rPr lang="en-US" sz="2200" dirty="0" err="1"/>
              <a:t>unošenje</a:t>
            </a:r>
            <a:r>
              <a:rPr lang="en-US" sz="2200" dirty="0"/>
              <a:t> </a:t>
            </a:r>
            <a:r>
              <a:rPr lang="en-US" sz="2200" dirty="0" err="1"/>
              <a:t>referenci</a:t>
            </a:r>
            <a:r>
              <a:rPr lang="en-US" sz="2200" dirty="0"/>
              <a:t> </a:t>
            </a:r>
            <a:r>
              <a:rPr lang="en-US" sz="2200" dirty="0" err="1"/>
              <a:t>i</a:t>
            </a:r>
            <a:r>
              <a:rPr lang="en-US" sz="2200" dirty="0"/>
              <a:t> </a:t>
            </a:r>
            <a:r>
              <a:rPr lang="en-US" sz="2200" dirty="0" err="1"/>
              <a:t>oznaka</a:t>
            </a:r>
            <a:r>
              <a:rPr lang="en-US" sz="2200" dirty="0"/>
              <a:t> </a:t>
            </a:r>
            <a:r>
              <a:rPr lang="en-US" sz="2200" dirty="0" err="1"/>
              <a:t>drugih</a:t>
            </a:r>
            <a:r>
              <a:rPr lang="en-US" sz="2200" dirty="0"/>
              <a:t> </a:t>
            </a:r>
            <a:r>
              <a:rPr lang="en-US" sz="2200" dirty="0" err="1"/>
              <a:t>ćelija</a:t>
            </a:r>
            <a:r>
              <a:rPr lang="en-US" sz="2200" dirty="0"/>
              <a:t>. Na </a:t>
            </a:r>
            <a:r>
              <a:rPr lang="en-US" sz="2200" dirty="0" err="1"/>
              <a:t>taj</a:t>
            </a:r>
            <a:r>
              <a:rPr lang="en-US" sz="2200" dirty="0"/>
              <a:t> </a:t>
            </a:r>
            <a:r>
              <a:rPr lang="en-US" sz="2200" dirty="0" err="1" smtClean="0"/>
              <a:t>na</a:t>
            </a:r>
            <a:r>
              <a:rPr lang="sr-Latn-ME" sz="2200" dirty="0" smtClean="0"/>
              <a:t>č</a:t>
            </a:r>
            <a:r>
              <a:rPr lang="en-US" sz="2200" dirty="0" smtClean="0"/>
              <a:t>in </a:t>
            </a:r>
            <a:r>
              <a:rPr lang="en-US" sz="2200" dirty="0" err="1"/>
              <a:t>ćelija</a:t>
            </a:r>
            <a:r>
              <a:rPr lang="en-US" sz="2200" dirty="0"/>
              <a:t> </a:t>
            </a:r>
            <a:r>
              <a:rPr lang="en-US" sz="2200" dirty="0" err="1"/>
              <a:t>koja</a:t>
            </a:r>
            <a:r>
              <a:rPr lang="en-US" sz="2200" dirty="0"/>
              <a:t> </a:t>
            </a:r>
            <a:r>
              <a:rPr lang="en-US" sz="2200" dirty="0" err="1" smtClean="0"/>
              <a:t>sadr</a:t>
            </a:r>
            <a:r>
              <a:rPr lang="sr-Latn-ME" sz="2200" dirty="0" smtClean="0"/>
              <a:t>ž</a:t>
            </a:r>
            <a:r>
              <a:rPr lang="en-US" sz="2200" dirty="0" err="1" smtClean="0"/>
              <a:t>i</a:t>
            </a:r>
            <a:r>
              <a:rPr lang="en-US" sz="2200" dirty="0" smtClean="0"/>
              <a:t> </a:t>
            </a:r>
            <a:r>
              <a:rPr lang="en-US" sz="2200" dirty="0" err="1"/>
              <a:t>formulu</a:t>
            </a:r>
            <a:r>
              <a:rPr lang="en-US" sz="2200" dirty="0"/>
              <a:t> </a:t>
            </a:r>
            <a:r>
              <a:rPr lang="en-US" sz="2200" dirty="0" err="1"/>
              <a:t>direktno</a:t>
            </a:r>
            <a:r>
              <a:rPr lang="en-US" sz="2200" dirty="0"/>
              <a:t> </a:t>
            </a:r>
            <a:r>
              <a:rPr lang="en-US" sz="2200" dirty="0" err="1"/>
              <a:t>zavisi</a:t>
            </a:r>
            <a:r>
              <a:rPr lang="en-US" sz="2200" dirty="0"/>
              <a:t> od </a:t>
            </a:r>
            <a:r>
              <a:rPr lang="en-US" sz="2200" dirty="0" err="1"/>
              <a:t>ćelija</a:t>
            </a:r>
            <a:r>
              <a:rPr lang="en-US" sz="2200" dirty="0"/>
              <a:t> </a:t>
            </a:r>
            <a:r>
              <a:rPr lang="en-US" sz="2200" dirty="0" err="1"/>
              <a:t>koje</a:t>
            </a:r>
            <a:r>
              <a:rPr lang="en-US" sz="2200" dirty="0"/>
              <a:t> </a:t>
            </a:r>
            <a:r>
              <a:rPr lang="en-US" sz="2200" dirty="0" err="1"/>
              <a:t>su</a:t>
            </a:r>
            <a:r>
              <a:rPr lang="en-US" sz="2200" dirty="0"/>
              <a:t> </a:t>
            </a:r>
            <a:r>
              <a:rPr lang="en-US" sz="2200" dirty="0" err="1" smtClean="0"/>
              <a:t>une</a:t>
            </a:r>
            <a:r>
              <a:rPr lang="sr-Latn-ME" sz="2200" dirty="0" smtClean="0"/>
              <a:t>š</a:t>
            </a:r>
            <a:r>
              <a:rPr lang="en-US" sz="2200" dirty="0" err="1" smtClean="0"/>
              <a:t>ene</a:t>
            </a:r>
            <a:r>
              <a:rPr lang="en-US" sz="2200" dirty="0" smtClean="0"/>
              <a:t> </a:t>
            </a:r>
            <a:r>
              <a:rPr lang="en-US" sz="2200" dirty="0"/>
              <a:t>u </a:t>
            </a:r>
            <a:r>
              <a:rPr lang="en-US" sz="2200" dirty="0" err="1"/>
              <a:t>formulu</a:t>
            </a:r>
            <a:r>
              <a:rPr lang="en-US" sz="2200" dirty="0"/>
              <a:t>. </a:t>
            </a:r>
            <a:r>
              <a:rPr lang="en-US" sz="2200" dirty="0" err="1"/>
              <a:t>Npr</a:t>
            </a:r>
            <a:r>
              <a:rPr lang="en-US" sz="2200" dirty="0"/>
              <a:t>. </a:t>
            </a:r>
            <a:r>
              <a:rPr lang="en-US" sz="2200" dirty="0" err="1"/>
              <a:t>ćelija</a:t>
            </a:r>
            <a:r>
              <a:rPr lang="en-US" sz="2200" dirty="0"/>
              <a:t> B2 </a:t>
            </a:r>
            <a:r>
              <a:rPr lang="en-US" sz="2200" dirty="0" err="1" smtClean="0"/>
              <a:t>mo</a:t>
            </a:r>
            <a:r>
              <a:rPr lang="sr-Latn-ME" sz="2200" dirty="0" smtClean="0"/>
              <a:t>ž</a:t>
            </a:r>
            <a:r>
              <a:rPr lang="en-US" sz="2200" dirty="0" smtClean="0"/>
              <a:t>e </a:t>
            </a:r>
            <a:r>
              <a:rPr lang="en-US" sz="2200" dirty="0" err="1" smtClean="0"/>
              <a:t>sadr</a:t>
            </a:r>
            <a:r>
              <a:rPr lang="sr-Latn-ME" sz="2200" dirty="0" smtClean="0"/>
              <a:t>ž</a:t>
            </a:r>
            <a:r>
              <a:rPr lang="en-US" sz="2200" dirty="0" smtClean="0"/>
              <a:t>a</a:t>
            </a:r>
            <a:r>
              <a:rPr lang="sr-Latn-ME" sz="2200" dirty="0" smtClean="0"/>
              <a:t>ti</a:t>
            </a:r>
            <a:r>
              <a:rPr lang="en-US" sz="2200" dirty="0" smtClean="0"/>
              <a:t> </a:t>
            </a:r>
            <a:r>
              <a:rPr lang="en-US" sz="2200" dirty="0" err="1"/>
              <a:t>formulu</a:t>
            </a:r>
            <a:r>
              <a:rPr lang="en-US" sz="2200" dirty="0"/>
              <a:t>: </a:t>
            </a:r>
          </a:p>
          <a:p>
            <a:pPr algn="just"/>
            <a:r>
              <a:rPr lang="en-US" sz="2200" dirty="0"/>
              <a:t>=C2+C3*C4 </a:t>
            </a:r>
          </a:p>
          <a:p>
            <a:pPr algn="just"/>
            <a:r>
              <a:rPr lang="en-US" sz="2200" dirty="0"/>
              <a:t>U tom </a:t>
            </a:r>
            <a:r>
              <a:rPr lang="en-US" sz="2200" dirty="0" err="1" smtClean="0"/>
              <a:t>slu</a:t>
            </a:r>
            <a:r>
              <a:rPr lang="sr-Latn-ME" sz="2200" dirty="0" smtClean="0"/>
              <a:t>č</a:t>
            </a:r>
            <a:r>
              <a:rPr lang="en-US" sz="2200" dirty="0" err="1" smtClean="0"/>
              <a:t>aju</a:t>
            </a:r>
            <a:r>
              <a:rPr lang="en-US" sz="2200" dirty="0" smtClean="0"/>
              <a:t> </a:t>
            </a:r>
            <a:r>
              <a:rPr lang="en-US" sz="2200" dirty="0"/>
              <a:t>u </a:t>
            </a:r>
            <a:r>
              <a:rPr lang="en-US" sz="2200" dirty="0" err="1"/>
              <a:t>ćeliji</a:t>
            </a:r>
            <a:r>
              <a:rPr lang="en-US" sz="2200" dirty="0"/>
              <a:t> B2 </a:t>
            </a:r>
            <a:r>
              <a:rPr lang="en-US" sz="2200" dirty="0" err="1"/>
              <a:t>će</a:t>
            </a:r>
            <a:r>
              <a:rPr lang="en-US" sz="2200" dirty="0"/>
              <a:t> se </a:t>
            </a:r>
            <a:r>
              <a:rPr lang="en-US" sz="2200" dirty="0" err="1"/>
              <a:t>uvijek</a:t>
            </a:r>
            <a:r>
              <a:rPr lang="en-US" sz="2200" dirty="0"/>
              <a:t> </a:t>
            </a:r>
            <a:r>
              <a:rPr lang="en-US" sz="2200" dirty="0" err="1"/>
              <a:t>nalaziti</a:t>
            </a:r>
            <a:r>
              <a:rPr lang="en-US" sz="2200" dirty="0"/>
              <a:t> </a:t>
            </a:r>
            <a:r>
              <a:rPr lang="en-US" sz="2200" dirty="0" err="1"/>
              <a:t>rezultat</a:t>
            </a:r>
            <a:r>
              <a:rPr lang="en-US" sz="2200" dirty="0"/>
              <a:t> </a:t>
            </a:r>
            <a:r>
              <a:rPr lang="en-US" sz="2200" dirty="0" err="1"/>
              <a:t>koji</a:t>
            </a:r>
            <a:r>
              <a:rPr lang="en-US" sz="2200" dirty="0"/>
              <a:t> </a:t>
            </a:r>
            <a:r>
              <a:rPr lang="en-US" sz="2200" dirty="0" err="1"/>
              <a:t>direktno</a:t>
            </a:r>
            <a:r>
              <a:rPr lang="en-US" sz="2200" dirty="0"/>
              <a:t> </a:t>
            </a:r>
            <a:r>
              <a:rPr lang="en-US" sz="2200" dirty="0" err="1"/>
              <a:t>zavisi</a:t>
            </a:r>
            <a:r>
              <a:rPr lang="en-US" sz="2200" dirty="0"/>
              <a:t> od </a:t>
            </a:r>
            <a:r>
              <a:rPr lang="en-US" sz="2200" dirty="0" err="1"/>
              <a:t>vrijednosti</a:t>
            </a:r>
            <a:r>
              <a:rPr lang="en-US" sz="2200" dirty="0"/>
              <a:t> </a:t>
            </a:r>
            <a:r>
              <a:rPr lang="en-US" sz="2200" dirty="0" err="1"/>
              <a:t>unesenih</a:t>
            </a:r>
            <a:r>
              <a:rPr lang="en-US" sz="2200" dirty="0"/>
              <a:t> u </a:t>
            </a:r>
            <a:r>
              <a:rPr lang="en-US" sz="2200" dirty="0" err="1"/>
              <a:t>ćelije</a:t>
            </a:r>
            <a:r>
              <a:rPr lang="en-US" sz="2200" dirty="0"/>
              <a:t> C2, C3 </a:t>
            </a:r>
            <a:r>
              <a:rPr lang="en-US" sz="2200" dirty="0" err="1"/>
              <a:t>i</a:t>
            </a:r>
            <a:r>
              <a:rPr lang="en-US" sz="2200" dirty="0"/>
              <a:t> C4. </a:t>
            </a:r>
          </a:p>
          <a:p>
            <a:pPr algn="just"/>
            <a:r>
              <a:rPr lang="en-US" sz="2200" dirty="0" err="1"/>
              <a:t>Vidjećemo</a:t>
            </a:r>
            <a:r>
              <a:rPr lang="en-US" sz="2200" dirty="0"/>
              <a:t> </a:t>
            </a:r>
            <a:r>
              <a:rPr lang="en-US" sz="2200" dirty="0" err="1"/>
              <a:t>kasnije</a:t>
            </a:r>
            <a:r>
              <a:rPr lang="en-US" sz="2200" dirty="0"/>
              <a:t> da se </a:t>
            </a:r>
            <a:r>
              <a:rPr lang="en-US" sz="2200" dirty="0" err="1"/>
              <a:t>formule</a:t>
            </a:r>
            <a:r>
              <a:rPr lang="en-US" sz="2200" dirty="0"/>
              <a:t> </a:t>
            </a:r>
            <a:r>
              <a:rPr lang="en-US" sz="2200" dirty="0" err="1"/>
              <a:t>mogu</a:t>
            </a:r>
            <a:r>
              <a:rPr lang="en-US" sz="2200" dirty="0"/>
              <a:t> </a:t>
            </a:r>
            <a:r>
              <a:rPr lang="en-US" sz="2200" dirty="0" err="1"/>
              <a:t>kopirati</a:t>
            </a:r>
            <a:r>
              <a:rPr lang="en-US" sz="2200" dirty="0"/>
              <a:t>, </a:t>
            </a:r>
            <a:r>
              <a:rPr lang="en-US" sz="2200" dirty="0" err="1"/>
              <a:t>te</a:t>
            </a:r>
            <a:r>
              <a:rPr lang="en-US" sz="2200" dirty="0"/>
              <a:t> </a:t>
            </a:r>
            <a:r>
              <a:rPr lang="en-US" sz="2200" dirty="0" err="1"/>
              <a:t>automatski</a:t>
            </a:r>
            <a:r>
              <a:rPr lang="en-US" sz="2200" dirty="0"/>
              <a:t> </a:t>
            </a:r>
            <a:r>
              <a:rPr lang="en-US" sz="2200" dirty="0" err="1"/>
              <a:t>kreirati</a:t>
            </a:r>
            <a:r>
              <a:rPr lang="en-US" sz="2200" dirty="0"/>
              <a:t> </a:t>
            </a:r>
            <a:r>
              <a:rPr lang="en-US" sz="2200" dirty="0" err="1"/>
              <a:t>nove</a:t>
            </a:r>
            <a:r>
              <a:rPr lang="en-US" sz="2200" dirty="0"/>
              <a:t>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883527" y="595533"/>
            <a:ext cx="5786845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ME" sz="3000" dirty="0" smtClean="0">
                <a:solidFill>
                  <a:srgbClr val="0070C0"/>
                </a:solidFill>
                <a:latin typeface="Impact" panose="020B0806030902050204" pitchFamily="34" charset="0"/>
              </a:rPr>
              <a:t>Aritmetičke formule</a:t>
            </a:r>
            <a:r>
              <a:rPr lang="en-US" sz="3000" dirty="0" smtClean="0">
                <a:solidFill>
                  <a:srgbClr val="0070C0"/>
                </a:solidFill>
                <a:latin typeface="Impact" panose="020B0806030902050204" pitchFamily="34" charset="0"/>
              </a:rPr>
              <a:t> </a:t>
            </a:r>
            <a:endParaRPr lang="en-US" sz="3000" dirty="0">
              <a:solidFill>
                <a:srgbClr val="0070C0"/>
              </a:solidFill>
              <a:latin typeface="Impact" panose="020B080603090205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33710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49931" y="6348549"/>
            <a:ext cx="329184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err="1" smtClean="0">
                <a:solidFill>
                  <a:srgbClr val="002060"/>
                </a:solidFill>
                <a:latin typeface="Bradley Hand ITC" panose="03070402050302030203" pitchFamily="66" charset="0"/>
              </a:rPr>
              <a:t>Informatika</a:t>
            </a:r>
            <a:endParaRPr lang="en-US" sz="2200" b="1" i="1" dirty="0">
              <a:solidFill>
                <a:srgbClr val="002060"/>
              </a:solidFill>
              <a:latin typeface="Bradley Hand ITC" panose="03070402050302030203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09897" y="1944860"/>
            <a:ext cx="1058091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200" dirty="0" err="1"/>
              <a:t>Formule</a:t>
            </a:r>
            <a:r>
              <a:rPr lang="en-US" sz="2200" dirty="0"/>
              <a:t> u </a:t>
            </a:r>
            <a:r>
              <a:rPr lang="en-US" sz="2200" dirty="0" err="1"/>
              <a:t>Excelu</a:t>
            </a:r>
            <a:r>
              <a:rPr lang="en-US" sz="2200" dirty="0"/>
              <a:t> </a:t>
            </a:r>
            <a:r>
              <a:rPr lang="en-US" sz="2200" dirty="0" err="1"/>
              <a:t>izvode</a:t>
            </a:r>
            <a:r>
              <a:rPr lang="en-US" sz="2200" dirty="0"/>
              <a:t> </a:t>
            </a:r>
            <a:r>
              <a:rPr lang="en-US" sz="2200" dirty="0" err="1"/>
              <a:t>operacije</a:t>
            </a:r>
            <a:r>
              <a:rPr lang="en-US" sz="2200" dirty="0"/>
              <a:t> </a:t>
            </a:r>
            <a:r>
              <a:rPr lang="en-US" sz="2200" dirty="0" err="1"/>
              <a:t>pomoću</a:t>
            </a:r>
            <a:r>
              <a:rPr lang="en-US" sz="2200" dirty="0"/>
              <a:t> </a:t>
            </a:r>
            <a:r>
              <a:rPr lang="en-US" sz="2200" dirty="0" err="1" smtClean="0"/>
              <a:t>matemati</a:t>
            </a:r>
            <a:r>
              <a:rPr lang="sr-Latn-ME" sz="2200" dirty="0" smtClean="0"/>
              <a:t>č</a:t>
            </a:r>
            <a:r>
              <a:rPr lang="en-US" sz="2200" dirty="0" err="1" smtClean="0"/>
              <a:t>kih</a:t>
            </a:r>
            <a:r>
              <a:rPr lang="en-US" sz="2200" dirty="0" smtClean="0"/>
              <a:t> </a:t>
            </a:r>
            <a:r>
              <a:rPr lang="en-US" sz="2200" dirty="0" err="1"/>
              <a:t>operatora</a:t>
            </a:r>
            <a:r>
              <a:rPr lang="en-US" sz="2200" dirty="0"/>
              <a:t> </a:t>
            </a:r>
            <a:r>
              <a:rPr lang="en-US" sz="2200" dirty="0" err="1"/>
              <a:t>koristeći</a:t>
            </a:r>
            <a:r>
              <a:rPr lang="en-US" sz="2200" dirty="0"/>
              <a:t> </a:t>
            </a:r>
            <a:r>
              <a:rPr lang="en-US" sz="2200" dirty="0" err="1" smtClean="0"/>
              <a:t>zada</a:t>
            </a:r>
            <a:r>
              <a:rPr lang="sr-Latn-ME" sz="2200" dirty="0" smtClean="0"/>
              <a:t>t</a:t>
            </a:r>
            <a:r>
              <a:rPr lang="en-US" sz="2200" dirty="0" smtClean="0"/>
              <a:t>e </a:t>
            </a:r>
            <a:r>
              <a:rPr lang="en-US" sz="2200" dirty="0" err="1"/>
              <a:t>vrijednosti</a:t>
            </a:r>
            <a:r>
              <a:rPr lang="en-US" sz="2200" dirty="0"/>
              <a:t>, </a:t>
            </a:r>
            <a:r>
              <a:rPr lang="sr-Latn-ME" sz="2200" dirty="0" smtClean="0"/>
              <a:t>i to </a:t>
            </a:r>
            <a:r>
              <a:rPr lang="en-US" sz="2200" dirty="0" err="1" smtClean="0"/>
              <a:t>tekst</a:t>
            </a:r>
            <a:r>
              <a:rPr lang="en-US" sz="2200" dirty="0"/>
              <a:t>, </a:t>
            </a:r>
            <a:r>
              <a:rPr lang="en-US" sz="2200" dirty="0" err="1"/>
              <a:t>gotove</a:t>
            </a:r>
            <a:r>
              <a:rPr lang="en-US" sz="2200" dirty="0"/>
              <a:t> </a:t>
            </a:r>
            <a:r>
              <a:rPr lang="en-US" sz="2200" dirty="0" err="1"/>
              <a:t>funkcije</a:t>
            </a:r>
            <a:r>
              <a:rPr lang="en-US" sz="2200" dirty="0"/>
              <a:t> </a:t>
            </a:r>
            <a:r>
              <a:rPr lang="en-US" sz="2200" dirty="0" err="1"/>
              <a:t>ili</a:t>
            </a:r>
            <a:r>
              <a:rPr lang="en-US" sz="2200" dirty="0"/>
              <a:t> </a:t>
            </a:r>
            <a:r>
              <a:rPr lang="en-US" sz="2200" dirty="0" err="1"/>
              <a:t>neku</a:t>
            </a:r>
            <a:r>
              <a:rPr lang="en-US" sz="2200" dirty="0"/>
              <a:t> </a:t>
            </a:r>
            <a:r>
              <a:rPr lang="en-US" sz="2200" dirty="0" err="1"/>
              <a:t>drugu</a:t>
            </a:r>
            <a:r>
              <a:rPr lang="en-US" sz="2200" dirty="0"/>
              <a:t> </a:t>
            </a:r>
            <a:r>
              <a:rPr lang="en-US" sz="2200" dirty="0" err="1"/>
              <a:t>formulu</a:t>
            </a:r>
            <a:r>
              <a:rPr lang="en-US" sz="2200" dirty="0"/>
              <a:t>. </a:t>
            </a:r>
            <a:r>
              <a:rPr lang="en-US" sz="2200" dirty="0" err="1"/>
              <a:t>Koriste</a:t>
            </a:r>
            <a:r>
              <a:rPr lang="en-US" sz="2200" dirty="0"/>
              <a:t> se da bi </a:t>
            </a:r>
            <a:r>
              <a:rPr lang="sr-Latn-ME" sz="2200" dirty="0" err="1"/>
              <a:t>n</a:t>
            </a:r>
            <a:r>
              <a:rPr lang="en-US" sz="2200" dirty="0" smtClean="0"/>
              <a:t>am </a:t>
            </a:r>
            <a:r>
              <a:rPr lang="en-US" sz="2200" dirty="0" err="1"/>
              <a:t>olakšale</a:t>
            </a:r>
            <a:r>
              <a:rPr lang="en-US" sz="2200" dirty="0"/>
              <a:t> </a:t>
            </a:r>
            <a:r>
              <a:rPr lang="en-US" sz="2200" dirty="0" err="1"/>
              <a:t>analizu</a:t>
            </a:r>
            <a:r>
              <a:rPr lang="en-US" sz="2200" dirty="0"/>
              <a:t> </a:t>
            </a:r>
            <a:r>
              <a:rPr lang="en-US" sz="2200" dirty="0" err="1"/>
              <a:t>podataka</a:t>
            </a:r>
            <a:r>
              <a:rPr lang="en-US" sz="2200" dirty="0"/>
              <a:t>. Formula </a:t>
            </a:r>
            <a:r>
              <a:rPr lang="en-US" sz="2200" dirty="0" err="1" smtClean="0"/>
              <a:t>mo</a:t>
            </a:r>
            <a:r>
              <a:rPr lang="sr-Latn-ME" sz="2200" dirty="0" smtClean="0"/>
              <a:t>ž</a:t>
            </a:r>
            <a:r>
              <a:rPr lang="en-US" sz="2200" dirty="0" smtClean="0"/>
              <a:t>e </a:t>
            </a:r>
            <a:r>
              <a:rPr lang="en-US" sz="2200" dirty="0" err="1" smtClean="0"/>
              <a:t>sadr</a:t>
            </a:r>
            <a:r>
              <a:rPr lang="sr-Latn-ME" sz="2200" dirty="0" smtClean="0"/>
              <a:t>ž</a:t>
            </a:r>
            <a:r>
              <a:rPr lang="en-US" sz="2200" dirty="0" err="1" smtClean="0"/>
              <a:t>avati</a:t>
            </a:r>
            <a:r>
              <a:rPr lang="en-US" sz="2200" dirty="0" smtClean="0"/>
              <a:t> </a:t>
            </a:r>
            <a:r>
              <a:rPr lang="en-US" sz="2200" dirty="0" err="1"/>
              <a:t>bilo</a:t>
            </a:r>
            <a:r>
              <a:rPr lang="en-US" sz="2200" dirty="0"/>
              <a:t> </a:t>
            </a:r>
            <a:r>
              <a:rPr lang="en-US" sz="2200" dirty="0" err="1"/>
              <a:t>koji</a:t>
            </a:r>
            <a:r>
              <a:rPr lang="en-US" sz="2200" dirty="0"/>
              <a:t> od </a:t>
            </a:r>
            <a:r>
              <a:rPr lang="en-US" sz="2200" dirty="0" err="1"/>
              <a:t>sljedećih</a:t>
            </a:r>
            <a:r>
              <a:rPr lang="en-US" sz="2200" dirty="0"/>
              <a:t> </a:t>
            </a:r>
            <a:r>
              <a:rPr lang="en-US" sz="2200" dirty="0" err="1"/>
              <a:t>elemenata</a:t>
            </a:r>
            <a:r>
              <a:rPr lang="en-US" sz="2200" dirty="0"/>
              <a:t>: </a:t>
            </a:r>
            <a:r>
              <a:rPr lang="en-US" sz="2200" dirty="0" err="1"/>
              <a:t>operacije</a:t>
            </a:r>
            <a:r>
              <a:rPr lang="en-US" sz="2200" dirty="0"/>
              <a:t>, </a:t>
            </a:r>
            <a:r>
              <a:rPr lang="en-US" sz="2200" dirty="0" err="1"/>
              <a:t>nazive</a:t>
            </a:r>
            <a:r>
              <a:rPr lang="en-US" sz="2200" dirty="0"/>
              <a:t> </a:t>
            </a:r>
            <a:r>
              <a:rPr lang="en-US" sz="2200" dirty="0" err="1"/>
              <a:t>ćelija</a:t>
            </a:r>
            <a:r>
              <a:rPr lang="en-US" sz="2200" dirty="0"/>
              <a:t>, </a:t>
            </a:r>
            <a:r>
              <a:rPr lang="en-US" sz="2200" dirty="0" err="1"/>
              <a:t>vrijednosti</a:t>
            </a:r>
            <a:r>
              <a:rPr lang="en-US" sz="2200" dirty="0"/>
              <a:t>, </a:t>
            </a:r>
            <a:r>
              <a:rPr lang="en-US" sz="2200" dirty="0" err="1"/>
              <a:t>funkcije</a:t>
            </a:r>
            <a:r>
              <a:rPr lang="en-US" sz="2200" dirty="0"/>
              <a:t> </a:t>
            </a:r>
            <a:r>
              <a:rPr lang="en-US" sz="2200" dirty="0" err="1"/>
              <a:t>i</a:t>
            </a:r>
            <a:r>
              <a:rPr lang="en-US" sz="2200" dirty="0"/>
              <a:t> </a:t>
            </a:r>
            <a:r>
              <a:rPr lang="en-US" sz="2200" dirty="0" err="1"/>
              <a:t>imena</a:t>
            </a:r>
            <a:r>
              <a:rPr lang="en-US" sz="2200" dirty="0"/>
              <a:t>. </a:t>
            </a:r>
            <a:r>
              <a:rPr lang="en-US" sz="2200" dirty="0" err="1"/>
              <a:t>Svaka</a:t>
            </a:r>
            <a:r>
              <a:rPr lang="en-US" sz="2200" dirty="0"/>
              <a:t> </a:t>
            </a:r>
            <a:r>
              <a:rPr lang="en-US" sz="2200" dirty="0" err="1"/>
              <a:t>promjena</a:t>
            </a:r>
            <a:r>
              <a:rPr lang="en-US" sz="2200" dirty="0"/>
              <a:t> </a:t>
            </a:r>
            <a:r>
              <a:rPr lang="en-US" sz="2200" dirty="0" err="1"/>
              <a:t>vrijednosti</a:t>
            </a:r>
            <a:r>
              <a:rPr lang="en-US" sz="2200" dirty="0"/>
              <a:t> </a:t>
            </a:r>
            <a:r>
              <a:rPr lang="en-US" sz="2200" dirty="0" err="1"/>
              <a:t>koje</a:t>
            </a:r>
            <a:r>
              <a:rPr lang="en-US" sz="2200" dirty="0"/>
              <a:t> </a:t>
            </a:r>
            <a:r>
              <a:rPr lang="en-US" sz="2200" dirty="0" err="1"/>
              <a:t>koristi</a:t>
            </a:r>
            <a:r>
              <a:rPr lang="en-US" sz="2200" dirty="0"/>
              <a:t> formula </a:t>
            </a:r>
            <a:r>
              <a:rPr lang="en-US" sz="2200" dirty="0" err="1"/>
              <a:t>dovodi</a:t>
            </a:r>
            <a:r>
              <a:rPr lang="en-US" sz="2200" dirty="0"/>
              <a:t> do </a:t>
            </a:r>
            <a:r>
              <a:rPr lang="en-US" sz="2200" dirty="0" err="1"/>
              <a:t>automatskog</a:t>
            </a:r>
            <a:r>
              <a:rPr lang="en-US" sz="2200" dirty="0"/>
              <a:t> </a:t>
            </a:r>
            <a:r>
              <a:rPr lang="en-US" sz="2200" dirty="0" err="1" smtClean="0"/>
              <a:t>prera</a:t>
            </a:r>
            <a:r>
              <a:rPr lang="sr-Latn-ME" sz="2200" dirty="0" smtClean="0"/>
              <a:t>č</a:t>
            </a:r>
            <a:r>
              <a:rPr lang="en-US" sz="2200" dirty="0" err="1" smtClean="0"/>
              <a:t>unavanja</a:t>
            </a:r>
            <a:r>
              <a:rPr lang="en-US" sz="2200" dirty="0" smtClean="0"/>
              <a:t> </a:t>
            </a:r>
            <a:r>
              <a:rPr lang="en-US" sz="2200" dirty="0" err="1"/>
              <a:t>vrijednosti</a:t>
            </a:r>
            <a:r>
              <a:rPr lang="en-US" sz="2200" dirty="0"/>
              <a:t>. Formula </a:t>
            </a:r>
            <a:r>
              <a:rPr lang="en-US" sz="2200" dirty="0" err="1" smtClean="0"/>
              <a:t>mo</a:t>
            </a:r>
            <a:r>
              <a:rPr lang="sr-Latn-ME" sz="2200" dirty="0" smtClean="0"/>
              <a:t>ž</a:t>
            </a:r>
            <a:r>
              <a:rPr lang="en-US" sz="2200" dirty="0" smtClean="0"/>
              <a:t>e </a:t>
            </a:r>
            <a:r>
              <a:rPr lang="en-US" sz="2200" dirty="0"/>
              <a:t>da </a:t>
            </a:r>
            <a:r>
              <a:rPr lang="en-US" sz="2200" dirty="0" err="1" smtClean="0"/>
              <a:t>sadr</a:t>
            </a:r>
            <a:r>
              <a:rPr lang="sr-Latn-ME" sz="2200" dirty="0" smtClean="0"/>
              <a:t>ž</a:t>
            </a:r>
            <a:r>
              <a:rPr lang="en-US" sz="2200" dirty="0" err="1" smtClean="0"/>
              <a:t>i</a:t>
            </a:r>
            <a:r>
              <a:rPr lang="en-US" sz="2200" dirty="0" smtClean="0"/>
              <a:t> </a:t>
            </a:r>
            <a:r>
              <a:rPr lang="en-US" sz="2200" dirty="0" err="1"/>
              <a:t>najviše</a:t>
            </a:r>
            <a:r>
              <a:rPr lang="en-US" sz="2200" dirty="0"/>
              <a:t> 1024 </a:t>
            </a:r>
            <a:r>
              <a:rPr lang="en-US" sz="2200" dirty="0" err="1"/>
              <a:t>znaka</a:t>
            </a:r>
            <a:r>
              <a:rPr lang="en-US" sz="2200" dirty="0"/>
              <a:t>. Formula se </a:t>
            </a:r>
            <a:r>
              <a:rPr lang="en-US" sz="2200" dirty="0" err="1"/>
              <a:t>vidi</a:t>
            </a:r>
            <a:r>
              <a:rPr lang="en-US" sz="2200" dirty="0"/>
              <a:t> u </a:t>
            </a:r>
            <a:r>
              <a:rPr lang="en-US" sz="2200" b="1" dirty="0" err="1"/>
              <a:t>liniji</a:t>
            </a:r>
            <a:r>
              <a:rPr lang="en-US" sz="2200" b="1" dirty="0"/>
              <a:t> </a:t>
            </a:r>
            <a:r>
              <a:rPr lang="en-US" sz="2200" b="1" dirty="0" err="1"/>
              <a:t>formule</a:t>
            </a:r>
            <a:r>
              <a:rPr lang="en-US" sz="2200" b="1" dirty="0"/>
              <a:t> </a:t>
            </a:r>
            <a:r>
              <a:rPr lang="en-US" sz="2200" dirty="0"/>
              <a:t>(</a:t>
            </a:r>
            <a:r>
              <a:rPr lang="en-US" sz="2200" dirty="0" err="1"/>
              <a:t>traci</a:t>
            </a:r>
            <a:r>
              <a:rPr lang="en-US" sz="2200" dirty="0"/>
              <a:t> </a:t>
            </a:r>
            <a:r>
              <a:rPr lang="en-US" sz="2200" dirty="0" err="1"/>
              <a:t>za</a:t>
            </a:r>
            <a:r>
              <a:rPr lang="en-US" sz="2200" dirty="0"/>
              <a:t> </a:t>
            </a:r>
            <a:r>
              <a:rPr lang="en-US" sz="2200" dirty="0" err="1"/>
              <a:t>formule</a:t>
            </a:r>
            <a:r>
              <a:rPr lang="en-US" sz="2200" dirty="0"/>
              <a:t> – Formula Bar)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89167" y="595533"/>
            <a:ext cx="87129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 err="1">
                <a:solidFill>
                  <a:srgbClr val="0070C0"/>
                </a:solidFill>
              </a:rPr>
              <a:t>Izvođenje</a:t>
            </a:r>
            <a:r>
              <a:rPr lang="en-US" sz="3000" b="1" dirty="0">
                <a:solidFill>
                  <a:srgbClr val="0070C0"/>
                </a:solidFill>
              </a:rPr>
              <a:t> formula </a:t>
            </a:r>
            <a:r>
              <a:rPr lang="en-US" sz="3000" b="1" dirty="0" err="1" smtClean="0">
                <a:solidFill>
                  <a:srgbClr val="0070C0"/>
                </a:solidFill>
              </a:rPr>
              <a:t>koriš</a:t>
            </a:r>
            <a:r>
              <a:rPr lang="sr-Latn-ME" sz="3000" b="1" dirty="0" smtClean="0">
                <a:solidFill>
                  <a:srgbClr val="0070C0"/>
                </a:solidFill>
              </a:rPr>
              <a:t>ć</a:t>
            </a:r>
            <a:r>
              <a:rPr lang="en-US" sz="3000" b="1" dirty="0" err="1" smtClean="0">
                <a:solidFill>
                  <a:srgbClr val="0070C0"/>
                </a:solidFill>
              </a:rPr>
              <a:t>enjem</a:t>
            </a:r>
            <a:r>
              <a:rPr lang="en-US" sz="3000" b="1" dirty="0" smtClean="0">
                <a:solidFill>
                  <a:srgbClr val="0070C0"/>
                </a:solidFill>
              </a:rPr>
              <a:t> </a:t>
            </a:r>
            <a:r>
              <a:rPr lang="en-US" sz="3000" b="1" dirty="0" err="1">
                <a:solidFill>
                  <a:srgbClr val="0070C0"/>
                </a:solidFill>
              </a:rPr>
              <a:t>relativnih</a:t>
            </a:r>
            <a:r>
              <a:rPr lang="en-US" sz="3000" b="1" dirty="0">
                <a:solidFill>
                  <a:srgbClr val="0070C0"/>
                </a:solidFill>
              </a:rPr>
              <a:t> </a:t>
            </a:r>
            <a:r>
              <a:rPr lang="en-US" sz="3000" b="1" dirty="0" err="1">
                <a:solidFill>
                  <a:srgbClr val="0070C0"/>
                </a:solidFill>
              </a:rPr>
              <a:t>adresa</a:t>
            </a:r>
            <a:r>
              <a:rPr lang="en-US" sz="3000" b="1" dirty="0">
                <a:solidFill>
                  <a:srgbClr val="0070C0"/>
                </a:solidFill>
              </a:rPr>
              <a:t> </a:t>
            </a:r>
            <a:r>
              <a:rPr lang="en-US" sz="3000" b="1" dirty="0" err="1">
                <a:solidFill>
                  <a:srgbClr val="0070C0"/>
                </a:solidFill>
              </a:rPr>
              <a:t>ćelija</a:t>
            </a:r>
            <a:r>
              <a:rPr lang="en-US" sz="3000" b="1" dirty="0">
                <a:solidFill>
                  <a:srgbClr val="0070C0"/>
                </a:solidFill>
              </a:rPr>
              <a:t> </a:t>
            </a:r>
            <a:r>
              <a:rPr lang="en-US" sz="3000" b="1" dirty="0" err="1">
                <a:solidFill>
                  <a:srgbClr val="0070C0"/>
                </a:solidFill>
              </a:rPr>
              <a:t>i</a:t>
            </a:r>
            <a:r>
              <a:rPr lang="en-US" sz="3000" b="1" dirty="0">
                <a:solidFill>
                  <a:srgbClr val="0070C0"/>
                </a:solidFill>
              </a:rPr>
              <a:t> </a:t>
            </a:r>
            <a:r>
              <a:rPr lang="en-US" sz="3000" b="1" dirty="0" err="1">
                <a:solidFill>
                  <a:srgbClr val="0070C0"/>
                </a:solidFill>
              </a:rPr>
              <a:t>aritmetičkih</a:t>
            </a:r>
            <a:r>
              <a:rPr lang="en-US" sz="3000" b="1" dirty="0">
                <a:solidFill>
                  <a:srgbClr val="0070C0"/>
                </a:solidFill>
              </a:rPr>
              <a:t> </a:t>
            </a:r>
            <a:r>
              <a:rPr lang="en-US" sz="3000" b="1" dirty="0" err="1">
                <a:solidFill>
                  <a:srgbClr val="0070C0"/>
                </a:solidFill>
              </a:rPr>
              <a:t>operacija</a:t>
            </a:r>
            <a:r>
              <a:rPr lang="en-US" sz="3000" b="1" dirty="0">
                <a:solidFill>
                  <a:srgbClr val="0070C0"/>
                </a:solidFill>
              </a:rPr>
              <a:t> </a:t>
            </a:r>
            <a:endParaRPr lang="en-US" sz="3000" dirty="0">
              <a:solidFill>
                <a:srgbClr val="0070C0"/>
              </a:solidFill>
              <a:latin typeface="Impact" panose="020B0806030902050204" pitchFamily="34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10003" y="4532811"/>
            <a:ext cx="8166762" cy="10842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45477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49931" y="6348549"/>
            <a:ext cx="329184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err="1" smtClean="0">
                <a:solidFill>
                  <a:srgbClr val="002060"/>
                </a:solidFill>
                <a:latin typeface="Bradley Hand ITC" panose="03070402050302030203" pitchFamily="66" charset="0"/>
              </a:rPr>
              <a:t>Informatika</a:t>
            </a:r>
            <a:endParaRPr lang="en-US" sz="2200" b="1" i="1" dirty="0">
              <a:solidFill>
                <a:srgbClr val="002060"/>
              </a:solidFill>
              <a:latin typeface="Bradley Hand ITC" panose="03070402050302030203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09897" y="1944860"/>
            <a:ext cx="1058091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200" dirty="0" err="1"/>
              <a:t>Operacije</a:t>
            </a:r>
            <a:r>
              <a:rPr lang="es-ES" sz="2200" dirty="0"/>
              <a:t> </a:t>
            </a:r>
            <a:r>
              <a:rPr lang="es-ES" sz="2200" dirty="0" err="1"/>
              <a:t>koje</a:t>
            </a:r>
            <a:r>
              <a:rPr lang="es-ES" sz="2200" dirty="0"/>
              <a:t> Excel </a:t>
            </a:r>
            <a:r>
              <a:rPr lang="es-ES" sz="2200" dirty="0" err="1"/>
              <a:t>koristi</a:t>
            </a:r>
            <a:r>
              <a:rPr lang="es-ES" sz="2200" dirty="0"/>
              <a:t> u </a:t>
            </a:r>
            <a:r>
              <a:rPr lang="es-ES" sz="2200" dirty="0" err="1"/>
              <a:t>formulama</a:t>
            </a:r>
            <a:r>
              <a:rPr lang="es-ES" sz="2200" dirty="0"/>
              <a:t> su</a:t>
            </a:r>
            <a:r>
              <a:rPr lang="es-ES" dirty="0" smtClean="0"/>
              <a:t>:</a:t>
            </a:r>
            <a:endParaRPr lang="sr-Latn-ME" dirty="0" smtClean="0"/>
          </a:p>
          <a:p>
            <a:r>
              <a:rPr lang="es-ES" dirty="0" smtClean="0"/>
              <a:t> </a:t>
            </a:r>
            <a:endParaRPr lang="en-US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200" dirty="0" err="1" smtClean="0"/>
              <a:t>Aritmeti</a:t>
            </a:r>
            <a:r>
              <a:rPr lang="sr-Latn-ME" sz="2200" dirty="0" smtClean="0"/>
              <a:t>č</a:t>
            </a:r>
            <a:r>
              <a:rPr lang="en-US" sz="2200" dirty="0" err="1" smtClean="0"/>
              <a:t>ke</a:t>
            </a:r>
            <a:r>
              <a:rPr lang="en-US" sz="2200" dirty="0" smtClean="0"/>
              <a:t> </a:t>
            </a:r>
            <a:r>
              <a:rPr lang="en-US" sz="2200" dirty="0" err="1"/>
              <a:t>operacije</a:t>
            </a:r>
            <a:r>
              <a:rPr lang="en-US" sz="2200" dirty="0"/>
              <a:t> 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200" dirty="0" err="1" smtClean="0"/>
              <a:t>Operacije</a:t>
            </a:r>
            <a:r>
              <a:rPr lang="en-US" sz="2200" dirty="0" smtClean="0"/>
              <a:t> </a:t>
            </a:r>
            <a:r>
              <a:rPr lang="en-US" sz="2200" dirty="0" err="1" smtClean="0"/>
              <a:t>upore</a:t>
            </a:r>
            <a:r>
              <a:rPr lang="sr-Latn-ME" sz="2200" dirty="0" smtClean="0"/>
              <a:t>đ</a:t>
            </a:r>
            <a:r>
              <a:rPr lang="en-US" sz="2200" dirty="0" err="1" smtClean="0"/>
              <a:t>ivanja</a:t>
            </a:r>
            <a:r>
              <a:rPr lang="en-US" sz="2200" dirty="0" smtClean="0"/>
              <a:t> </a:t>
            </a:r>
            <a:endParaRPr lang="en-US" sz="2200" dirty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en-US" sz="2200" dirty="0" err="1" smtClean="0"/>
              <a:t>Operacije</a:t>
            </a:r>
            <a:r>
              <a:rPr lang="en-US" sz="2200" dirty="0" smtClean="0"/>
              <a:t> </a:t>
            </a:r>
            <a:r>
              <a:rPr lang="en-US" sz="2200" dirty="0" err="1"/>
              <a:t>spajanja</a:t>
            </a:r>
            <a:r>
              <a:rPr lang="en-US" sz="2200" dirty="0"/>
              <a:t> </a:t>
            </a:r>
          </a:p>
          <a:p>
            <a:r>
              <a:rPr lang="en-US" sz="2200" dirty="0" err="1" smtClean="0"/>
              <a:t>Aritmeti</a:t>
            </a:r>
            <a:r>
              <a:rPr lang="sr-Latn-ME" sz="2200" dirty="0" smtClean="0"/>
              <a:t>č</a:t>
            </a:r>
            <a:r>
              <a:rPr lang="en-US" sz="2200" dirty="0" err="1" smtClean="0"/>
              <a:t>ki</a:t>
            </a:r>
            <a:r>
              <a:rPr lang="en-US" sz="2200" dirty="0" smtClean="0"/>
              <a:t> </a:t>
            </a:r>
            <a:r>
              <a:rPr lang="en-US" sz="2200" dirty="0" err="1"/>
              <a:t>operatori</a:t>
            </a:r>
            <a:r>
              <a:rPr lang="en-US" sz="2200" dirty="0"/>
              <a:t> se </a:t>
            </a:r>
            <a:r>
              <a:rPr lang="en-US" sz="2200" dirty="0" err="1"/>
              <a:t>koriste</a:t>
            </a:r>
            <a:r>
              <a:rPr lang="en-US" sz="2200" dirty="0"/>
              <a:t> </a:t>
            </a:r>
            <a:r>
              <a:rPr lang="en-US" sz="2200" dirty="0" err="1"/>
              <a:t>za</a:t>
            </a:r>
            <a:r>
              <a:rPr lang="en-US" sz="2200" dirty="0"/>
              <a:t> </a:t>
            </a:r>
            <a:r>
              <a:rPr lang="en-US" sz="2200" dirty="0" err="1"/>
              <a:t>osnovne</a:t>
            </a:r>
            <a:r>
              <a:rPr lang="en-US" sz="2200" dirty="0"/>
              <a:t> </a:t>
            </a:r>
            <a:r>
              <a:rPr lang="en-US" sz="2200" dirty="0" err="1" smtClean="0"/>
              <a:t>aritmeti</a:t>
            </a:r>
            <a:r>
              <a:rPr lang="sr-Latn-ME" sz="2200" dirty="0" smtClean="0"/>
              <a:t>č</a:t>
            </a:r>
            <a:r>
              <a:rPr lang="en-US" sz="2200" dirty="0" err="1" smtClean="0"/>
              <a:t>ke</a:t>
            </a:r>
            <a:r>
              <a:rPr lang="en-US" sz="2200" dirty="0" smtClean="0"/>
              <a:t> </a:t>
            </a:r>
            <a:r>
              <a:rPr lang="en-US" sz="2200" dirty="0" err="1"/>
              <a:t>operacije</a:t>
            </a:r>
            <a:r>
              <a:rPr lang="en-US" sz="2200" dirty="0"/>
              <a:t>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489167" y="595533"/>
            <a:ext cx="87129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 err="1">
                <a:solidFill>
                  <a:srgbClr val="0070C0"/>
                </a:solidFill>
              </a:rPr>
              <a:t>Izvođenje</a:t>
            </a:r>
            <a:r>
              <a:rPr lang="en-US" sz="3000" b="1" dirty="0">
                <a:solidFill>
                  <a:srgbClr val="0070C0"/>
                </a:solidFill>
              </a:rPr>
              <a:t> formula </a:t>
            </a:r>
            <a:r>
              <a:rPr lang="en-US" sz="3000" b="1" dirty="0" err="1" smtClean="0">
                <a:solidFill>
                  <a:srgbClr val="0070C0"/>
                </a:solidFill>
              </a:rPr>
              <a:t>koriš</a:t>
            </a:r>
            <a:r>
              <a:rPr lang="sr-Latn-ME" sz="3000" b="1" dirty="0" smtClean="0">
                <a:solidFill>
                  <a:srgbClr val="0070C0"/>
                </a:solidFill>
              </a:rPr>
              <a:t>ć</a:t>
            </a:r>
            <a:r>
              <a:rPr lang="en-US" sz="3000" b="1" dirty="0" err="1" smtClean="0">
                <a:solidFill>
                  <a:srgbClr val="0070C0"/>
                </a:solidFill>
              </a:rPr>
              <a:t>enjem</a:t>
            </a:r>
            <a:r>
              <a:rPr lang="en-US" sz="3000" b="1" dirty="0" smtClean="0">
                <a:solidFill>
                  <a:srgbClr val="0070C0"/>
                </a:solidFill>
              </a:rPr>
              <a:t> </a:t>
            </a:r>
            <a:r>
              <a:rPr lang="en-US" sz="3000" b="1" dirty="0" err="1">
                <a:solidFill>
                  <a:srgbClr val="0070C0"/>
                </a:solidFill>
              </a:rPr>
              <a:t>relativnih</a:t>
            </a:r>
            <a:r>
              <a:rPr lang="en-US" sz="3000" b="1" dirty="0">
                <a:solidFill>
                  <a:srgbClr val="0070C0"/>
                </a:solidFill>
              </a:rPr>
              <a:t> </a:t>
            </a:r>
            <a:r>
              <a:rPr lang="en-US" sz="3000" b="1" dirty="0" err="1">
                <a:solidFill>
                  <a:srgbClr val="0070C0"/>
                </a:solidFill>
              </a:rPr>
              <a:t>adresa</a:t>
            </a:r>
            <a:r>
              <a:rPr lang="en-US" sz="3000" b="1" dirty="0">
                <a:solidFill>
                  <a:srgbClr val="0070C0"/>
                </a:solidFill>
              </a:rPr>
              <a:t> </a:t>
            </a:r>
            <a:r>
              <a:rPr lang="en-US" sz="3000" b="1" dirty="0" err="1">
                <a:solidFill>
                  <a:srgbClr val="0070C0"/>
                </a:solidFill>
              </a:rPr>
              <a:t>ćelija</a:t>
            </a:r>
            <a:r>
              <a:rPr lang="en-US" sz="3000" b="1" dirty="0">
                <a:solidFill>
                  <a:srgbClr val="0070C0"/>
                </a:solidFill>
              </a:rPr>
              <a:t> </a:t>
            </a:r>
            <a:r>
              <a:rPr lang="en-US" sz="3000" b="1" dirty="0" err="1">
                <a:solidFill>
                  <a:srgbClr val="0070C0"/>
                </a:solidFill>
              </a:rPr>
              <a:t>i</a:t>
            </a:r>
            <a:r>
              <a:rPr lang="en-US" sz="3000" b="1" dirty="0">
                <a:solidFill>
                  <a:srgbClr val="0070C0"/>
                </a:solidFill>
              </a:rPr>
              <a:t> </a:t>
            </a:r>
            <a:r>
              <a:rPr lang="en-US" sz="3000" b="1" dirty="0" err="1">
                <a:solidFill>
                  <a:srgbClr val="0070C0"/>
                </a:solidFill>
              </a:rPr>
              <a:t>aritmetičkih</a:t>
            </a:r>
            <a:r>
              <a:rPr lang="en-US" sz="3000" b="1" dirty="0">
                <a:solidFill>
                  <a:srgbClr val="0070C0"/>
                </a:solidFill>
              </a:rPr>
              <a:t> </a:t>
            </a:r>
            <a:r>
              <a:rPr lang="en-US" sz="3000" b="1" dirty="0" err="1">
                <a:solidFill>
                  <a:srgbClr val="0070C0"/>
                </a:solidFill>
              </a:rPr>
              <a:t>operacija</a:t>
            </a:r>
            <a:r>
              <a:rPr lang="en-US" sz="3000" b="1" dirty="0">
                <a:solidFill>
                  <a:srgbClr val="0070C0"/>
                </a:solidFill>
              </a:rPr>
              <a:t> </a:t>
            </a:r>
            <a:endParaRPr lang="en-US" sz="3000" dirty="0">
              <a:solidFill>
                <a:srgbClr val="0070C0"/>
              </a:solidFill>
              <a:latin typeface="Impact" panose="020B080603090205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27846" t="17767" r="44947" b="17054"/>
          <a:stretch/>
        </p:blipFill>
        <p:spPr>
          <a:xfrm>
            <a:off x="8268789" y="1500562"/>
            <a:ext cx="3540034" cy="476794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09897" y="4519749"/>
            <a:ext cx="7223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Operator </a:t>
            </a:r>
            <a:r>
              <a:rPr lang="en-US" dirty="0" err="1"/>
              <a:t>spajanja</a:t>
            </a:r>
            <a:r>
              <a:rPr lang="en-US" dirty="0"/>
              <a:t> (</a:t>
            </a:r>
            <a:r>
              <a:rPr lang="en-US" b="1" dirty="0"/>
              <a:t>&amp;</a:t>
            </a:r>
            <a:r>
              <a:rPr lang="en-US" dirty="0"/>
              <a:t>) </a:t>
            </a:r>
            <a:r>
              <a:rPr lang="en-US" dirty="0" err="1"/>
              <a:t>povezuje</a:t>
            </a:r>
            <a:r>
              <a:rPr lang="en-US" dirty="0"/>
              <a:t> </a:t>
            </a:r>
            <a:r>
              <a:rPr lang="en-US" dirty="0" err="1"/>
              <a:t>dva</a:t>
            </a:r>
            <a:r>
              <a:rPr lang="en-US" dirty="0"/>
              <a:t> </a:t>
            </a:r>
            <a:r>
              <a:rPr lang="en-US" dirty="0" err="1"/>
              <a:t>niza</a:t>
            </a:r>
            <a:r>
              <a:rPr lang="en-US" dirty="0"/>
              <a:t> u </a:t>
            </a:r>
            <a:r>
              <a:rPr lang="en-US" dirty="0" err="1"/>
              <a:t>jedan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tekst</a:t>
            </a:r>
            <a:r>
              <a:rPr lang="en-US" dirty="0"/>
              <a:t>, </a:t>
            </a:r>
            <a:r>
              <a:rPr lang="en-US" dirty="0" err="1" smtClean="0"/>
              <a:t>brojev</a:t>
            </a:r>
            <a:r>
              <a:rPr lang="sr-Latn-ME" dirty="0"/>
              <a:t>i</a:t>
            </a:r>
            <a:r>
              <a:rPr lang="en-US" dirty="0" smtClean="0"/>
              <a:t> </a:t>
            </a:r>
            <a:r>
              <a:rPr lang="en-US" dirty="0" err="1"/>
              <a:t>ili</a:t>
            </a:r>
            <a:r>
              <a:rPr lang="en-US" dirty="0"/>
              <a:t> </a:t>
            </a:r>
            <a:r>
              <a:rPr lang="en-US" dirty="0" err="1"/>
              <a:t>mogu</a:t>
            </a:r>
            <a:r>
              <a:rPr lang="en-US" dirty="0"/>
              <a:t> se </a:t>
            </a:r>
            <a:r>
              <a:rPr lang="en-US" dirty="0" err="1"/>
              <a:t>povezivati</a:t>
            </a:r>
            <a:r>
              <a:rPr lang="en-US" dirty="0"/>
              <a:t> </a:t>
            </a:r>
            <a:r>
              <a:rPr lang="en-US" dirty="0" err="1" smtClean="0"/>
              <a:t>sadr</a:t>
            </a:r>
            <a:r>
              <a:rPr lang="sr-Latn-ME" dirty="0" smtClean="0"/>
              <a:t>ž</a:t>
            </a:r>
            <a:r>
              <a:rPr lang="en-US" dirty="0" err="1" smtClean="0"/>
              <a:t>aji</a:t>
            </a:r>
            <a:r>
              <a:rPr lang="en-US" dirty="0" smtClean="0"/>
              <a:t> </a:t>
            </a:r>
            <a:r>
              <a:rPr lang="en-US" dirty="0" err="1"/>
              <a:t>ćelija</a:t>
            </a:r>
            <a:r>
              <a:rPr lang="en-US" dirty="0"/>
              <a:t>). </a:t>
            </a:r>
          </a:p>
        </p:txBody>
      </p:sp>
    </p:spTree>
    <p:extLst>
      <p:ext uri="{BB962C8B-B14F-4D97-AF65-F5344CB8AC3E}">
        <p14:creationId xmlns:p14="http://schemas.microsoft.com/office/powerpoint/2010/main" val="10831681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49931" y="6348549"/>
            <a:ext cx="329184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err="1" smtClean="0">
                <a:solidFill>
                  <a:srgbClr val="002060"/>
                </a:solidFill>
                <a:latin typeface="Bradley Hand ITC" panose="03070402050302030203" pitchFamily="66" charset="0"/>
              </a:rPr>
              <a:t>Informatika</a:t>
            </a:r>
            <a:endParaRPr lang="en-US" sz="2200" b="1" i="1" dirty="0">
              <a:solidFill>
                <a:srgbClr val="002060"/>
              </a:solidFill>
              <a:latin typeface="Bradley Hand ITC" panose="03070402050302030203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12127" y="595533"/>
            <a:ext cx="741970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ME" sz="3000" b="1" dirty="0" smtClean="0">
                <a:solidFill>
                  <a:srgbClr val="0070C0"/>
                </a:solidFill>
              </a:rPr>
              <a:t>Operatori uređivanja</a:t>
            </a:r>
            <a:endParaRPr lang="en-US" sz="3000" dirty="0">
              <a:solidFill>
                <a:srgbClr val="0070C0"/>
              </a:solidFill>
              <a:latin typeface="Impact" panose="020B080603090205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8640" y="1593669"/>
            <a:ext cx="1111649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200" dirty="0" err="1"/>
              <a:t>Pomoću</a:t>
            </a:r>
            <a:r>
              <a:rPr lang="en-US" sz="2200" dirty="0"/>
              <a:t> </a:t>
            </a:r>
            <a:r>
              <a:rPr lang="en-US" sz="2200" dirty="0" err="1"/>
              <a:t>ovih</a:t>
            </a:r>
            <a:r>
              <a:rPr lang="en-US" sz="2200" dirty="0"/>
              <a:t> </a:t>
            </a:r>
            <a:r>
              <a:rPr lang="en-US" sz="2200" dirty="0" err="1"/>
              <a:t>operatora</a:t>
            </a:r>
            <a:r>
              <a:rPr lang="en-US" sz="2200" dirty="0"/>
              <a:t> </a:t>
            </a:r>
            <a:r>
              <a:rPr lang="en-US" sz="2200" dirty="0" err="1"/>
              <a:t>moguće</a:t>
            </a:r>
            <a:r>
              <a:rPr lang="en-US" sz="2200" dirty="0"/>
              <a:t> je </a:t>
            </a:r>
            <a:r>
              <a:rPr lang="en-US" sz="2200" dirty="0" err="1" smtClean="0"/>
              <a:t>upore</a:t>
            </a:r>
            <a:r>
              <a:rPr lang="sr-Latn-ME" sz="2200" dirty="0" smtClean="0"/>
              <a:t>đ</a:t>
            </a:r>
            <a:r>
              <a:rPr lang="en-US" sz="2200" dirty="0" err="1" smtClean="0"/>
              <a:t>ivati</a:t>
            </a:r>
            <a:r>
              <a:rPr lang="en-US" sz="2200" dirty="0" smtClean="0"/>
              <a:t> </a:t>
            </a:r>
            <a:r>
              <a:rPr lang="en-US" sz="2200" dirty="0" err="1"/>
              <a:t>dvije</a:t>
            </a:r>
            <a:r>
              <a:rPr lang="en-US" sz="2200" dirty="0"/>
              <a:t> </a:t>
            </a:r>
            <a:r>
              <a:rPr lang="en-US" sz="2200" dirty="0" err="1"/>
              <a:t>vrijednosti</a:t>
            </a:r>
            <a:r>
              <a:rPr lang="en-US" sz="2200" dirty="0"/>
              <a:t>. </a:t>
            </a:r>
            <a:r>
              <a:rPr lang="en-US" sz="2200" dirty="0" err="1"/>
              <a:t>Rezultat</a:t>
            </a:r>
            <a:r>
              <a:rPr lang="en-US" sz="2200" dirty="0"/>
              <a:t> </a:t>
            </a:r>
            <a:r>
              <a:rPr lang="en-US" sz="2200" dirty="0" err="1" smtClean="0"/>
              <a:t>upore</a:t>
            </a:r>
            <a:r>
              <a:rPr lang="sr-Latn-ME" sz="2200" dirty="0" smtClean="0"/>
              <a:t>đ</a:t>
            </a:r>
            <a:r>
              <a:rPr lang="en-US" sz="2200" dirty="0" err="1" smtClean="0"/>
              <a:t>ivanja</a:t>
            </a:r>
            <a:r>
              <a:rPr lang="en-US" sz="2200" dirty="0" smtClean="0"/>
              <a:t> </a:t>
            </a:r>
            <a:r>
              <a:rPr lang="en-US" sz="2200" dirty="0"/>
              <a:t>je </a:t>
            </a:r>
            <a:r>
              <a:rPr lang="en-US" sz="2200" dirty="0" err="1"/>
              <a:t>vrijednost</a:t>
            </a:r>
            <a:r>
              <a:rPr lang="en-US" sz="2200" dirty="0"/>
              <a:t> </a:t>
            </a:r>
            <a:r>
              <a:rPr lang="en-US" sz="2200" b="1" dirty="0"/>
              <a:t>TRUE </a:t>
            </a:r>
            <a:r>
              <a:rPr lang="en-US" sz="2200" dirty="0"/>
              <a:t>(</a:t>
            </a:r>
            <a:r>
              <a:rPr lang="en-US" sz="2200" dirty="0" err="1"/>
              <a:t>istina</a:t>
            </a:r>
            <a:r>
              <a:rPr lang="en-US" sz="2200" dirty="0"/>
              <a:t> - </a:t>
            </a:r>
            <a:r>
              <a:rPr lang="en-US" sz="2200" dirty="0" smtClean="0"/>
              <a:t>ta</a:t>
            </a:r>
            <a:r>
              <a:rPr lang="sr-Latn-ME" sz="2200" dirty="0" smtClean="0"/>
              <a:t>č</a:t>
            </a:r>
            <a:r>
              <a:rPr lang="en-US" sz="2200" dirty="0" smtClean="0"/>
              <a:t>no</a:t>
            </a:r>
            <a:r>
              <a:rPr lang="en-US" sz="2200" dirty="0"/>
              <a:t>) </a:t>
            </a:r>
            <a:r>
              <a:rPr lang="en-US" sz="2200" dirty="0" err="1"/>
              <a:t>ili</a:t>
            </a:r>
            <a:r>
              <a:rPr lang="en-US" sz="2200" dirty="0"/>
              <a:t> </a:t>
            </a:r>
            <a:r>
              <a:rPr lang="en-US" sz="2200" b="1" dirty="0"/>
              <a:t>FALSE </a:t>
            </a:r>
            <a:r>
              <a:rPr lang="en-US" sz="2200" dirty="0"/>
              <a:t>(</a:t>
            </a:r>
            <a:r>
              <a:rPr lang="en-US" sz="2200" dirty="0" smtClean="0"/>
              <a:t>la</a:t>
            </a:r>
            <a:r>
              <a:rPr lang="sr-Latn-ME" sz="2200" dirty="0"/>
              <a:t>ž</a:t>
            </a:r>
            <a:r>
              <a:rPr lang="en-US" sz="2200" dirty="0" smtClean="0"/>
              <a:t> </a:t>
            </a:r>
            <a:r>
              <a:rPr lang="en-US" sz="2200" dirty="0"/>
              <a:t>- </a:t>
            </a:r>
            <a:r>
              <a:rPr lang="en-US" sz="2200" dirty="0" err="1" smtClean="0"/>
              <a:t>neta</a:t>
            </a:r>
            <a:r>
              <a:rPr lang="sr-Latn-ME" sz="2200" dirty="0" smtClean="0"/>
              <a:t>č</a:t>
            </a:r>
            <a:r>
              <a:rPr lang="en-US" sz="2200" dirty="0" smtClean="0"/>
              <a:t>no</a:t>
            </a:r>
            <a:r>
              <a:rPr lang="en-US" sz="2200" dirty="0"/>
              <a:t>). 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2"/>
          <a:srcRect l="18107" t="46875" r="35208" b="29018"/>
          <a:stretch/>
        </p:blipFill>
        <p:spPr>
          <a:xfrm>
            <a:off x="2795451" y="2481943"/>
            <a:ext cx="6074229" cy="1763486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 rotWithShape="1">
          <a:blip r:embed="rId3"/>
          <a:srcRect l="18207" t="19911" r="35108" b="48303"/>
          <a:stretch/>
        </p:blipFill>
        <p:spPr>
          <a:xfrm>
            <a:off x="2795452" y="4134395"/>
            <a:ext cx="6074228" cy="2325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95633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49931" y="6348549"/>
            <a:ext cx="329184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err="1" smtClean="0">
                <a:solidFill>
                  <a:srgbClr val="002060"/>
                </a:solidFill>
                <a:latin typeface="Bradley Hand ITC" panose="03070402050302030203" pitchFamily="66" charset="0"/>
              </a:rPr>
              <a:t>Informatika</a:t>
            </a:r>
            <a:endParaRPr lang="en-US" sz="2200" b="1" i="1" dirty="0">
              <a:solidFill>
                <a:srgbClr val="002060"/>
              </a:solidFill>
              <a:latin typeface="Bradley Hand ITC" panose="03070402050302030203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12127" y="595533"/>
            <a:ext cx="741970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ME" sz="3000" b="1" dirty="0" smtClean="0">
                <a:solidFill>
                  <a:srgbClr val="0070C0"/>
                </a:solidFill>
              </a:rPr>
              <a:t>Prioritet operacija</a:t>
            </a:r>
            <a:endParaRPr lang="en-US" sz="3000" dirty="0">
              <a:solidFill>
                <a:srgbClr val="0070C0"/>
              </a:solidFill>
              <a:latin typeface="Impact" panose="020B080603090205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8640" y="1593669"/>
            <a:ext cx="1111649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200" dirty="0" err="1"/>
              <a:t>Ukoliko</a:t>
            </a:r>
            <a:r>
              <a:rPr lang="en-US" sz="2200" dirty="0"/>
              <a:t> formula </a:t>
            </a:r>
            <a:r>
              <a:rPr lang="en-US" sz="2200" dirty="0" err="1" smtClean="0"/>
              <a:t>sadr</a:t>
            </a:r>
            <a:r>
              <a:rPr lang="sr-Latn-ME" sz="2200" dirty="0" smtClean="0"/>
              <a:t>ž</a:t>
            </a:r>
            <a:r>
              <a:rPr lang="en-US" sz="2200" dirty="0" err="1" smtClean="0"/>
              <a:t>i</a:t>
            </a:r>
            <a:r>
              <a:rPr lang="en-US" sz="2200" dirty="0" smtClean="0"/>
              <a:t> </a:t>
            </a:r>
            <a:r>
              <a:rPr lang="en-US" sz="2200" dirty="0" err="1"/>
              <a:t>zagrade</a:t>
            </a:r>
            <a:r>
              <a:rPr lang="en-US" sz="2200" dirty="0"/>
              <a:t> </a:t>
            </a:r>
            <a:r>
              <a:rPr lang="en-US" sz="2200" dirty="0" err="1"/>
              <a:t>onda</a:t>
            </a:r>
            <a:r>
              <a:rPr lang="en-US" sz="2200" dirty="0"/>
              <a:t> se </a:t>
            </a:r>
            <a:r>
              <a:rPr lang="en-US" sz="2200" dirty="0" err="1" smtClean="0"/>
              <a:t>redosljed</a:t>
            </a:r>
            <a:r>
              <a:rPr lang="en-US" sz="2200" dirty="0" smtClean="0"/>
              <a:t> </a:t>
            </a:r>
            <a:r>
              <a:rPr lang="en-US" sz="2200" dirty="0" err="1"/>
              <a:t>operacija</a:t>
            </a:r>
            <a:r>
              <a:rPr lang="en-US" sz="2200" dirty="0"/>
              <a:t> </a:t>
            </a:r>
            <a:r>
              <a:rPr lang="en-US" sz="2200" dirty="0" err="1" smtClean="0"/>
              <a:t>odre</a:t>
            </a:r>
            <a:r>
              <a:rPr lang="sr-Latn-ME" sz="2200" dirty="0" smtClean="0"/>
              <a:t>đ</a:t>
            </a:r>
            <a:r>
              <a:rPr lang="en-US" sz="2200" dirty="0" err="1" smtClean="0"/>
              <a:t>uje</a:t>
            </a:r>
            <a:r>
              <a:rPr lang="en-US" sz="2200" dirty="0" smtClean="0"/>
              <a:t> </a:t>
            </a:r>
            <a:r>
              <a:rPr lang="en-US" sz="2200" dirty="0" err="1"/>
              <a:t>zagradama</a:t>
            </a:r>
            <a:r>
              <a:rPr lang="en-US" sz="2200" dirty="0"/>
              <a:t>. U tom </a:t>
            </a:r>
            <a:r>
              <a:rPr lang="en-US" sz="2200" dirty="0" err="1" smtClean="0"/>
              <a:t>slu</a:t>
            </a:r>
            <a:r>
              <a:rPr lang="sr-Latn-ME" sz="2200" dirty="0" smtClean="0"/>
              <a:t>č</a:t>
            </a:r>
            <a:r>
              <a:rPr lang="en-US" sz="2200" dirty="0" err="1" smtClean="0"/>
              <a:t>aju</a:t>
            </a:r>
            <a:r>
              <a:rPr lang="en-US" sz="2200" dirty="0" smtClean="0"/>
              <a:t> </a:t>
            </a:r>
            <a:r>
              <a:rPr lang="en-US" sz="2200" dirty="0" err="1"/>
              <a:t>prvo</a:t>
            </a:r>
            <a:r>
              <a:rPr lang="en-US" sz="2200" dirty="0"/>
              <a:t> se </a:t>
            </a:r>
            <a:r>
              <a:rPr lang="en-US" sz="2200" dirty="0" err="1" smtClean="0"/>
              <a:t>izra</a:t>
            </a:r>
            <a:r>
              <a:rPr lang="sr-Latn-ME" sz="2200" dirty="0" smtClean="0"/>
              <a:t>č</a:t>
            </a:r>
            <a:r>
              <a:rPr lang="en-US" sz="2200" dirty="0" err="1" smtClean="0"/>
              <a:t>unavaju</a:t>
            </a:r>
            <a:r>
              <a:rPr lang="en-US" sz="2200" dirty="0" smtClean="0"/>
              <a:t> </a:t>
            </a:r>
            <a:r>
              <a:rPr lang="en-US" sz="2200" dirty="0" err="1"/>
              <a:t>izrazi</a:t>
            </a:r>
            <a:r>
              <a:rPr lang="en-US" sz="2200" dirty="0"/>
              <a:t> u </a:t>
            </a:r>
            <a:r>
              <a:rPr lang="en-US" sz="2200" dirty="0" err="1"/>
              <a:t>zagradama</a:t>
            </a:r>
            <a:r>
              <a:rPr lang="en-US" sz="2200" dirty="0"/>
              <a:t>. </a:t>
            </a:r>
            <a:r>
              <a:rPr lang="en-US" sz="2200" dirty="0" err="1"/>
              <a:t>Ukoliko</a:t>
            </a:r>
            <a:r>
              <a:rPr lang="en-US" sz="2200" dirty="0"/>
              <a:t> u </a:t>
            </a:r>
            <a:r>
              <a:rPr lang="en-US" sz="2200" dirty="0" err="1"/>
              <a:t>formuli</a:t>
            </a:r>
            <a:r>
              <a:rPr lang="en-US" sz="2200" dirty="0"/>
              <a:t> ne </a:t>
            </a:r>
            <a:r>
              <a:rPr lang="en-US" sz="2200" dirty="0" err="1"/>
              <a:t>postoji</a:t>
            </a:r>
            <a:r>
              <a:rPr lang="en-US" sz="2200" dirty="0"/>
              <a:t> </a:t>
            </a:r>
            <a:r>
              <a:rPr lang="en-US" sz="2200" dirty="0" err="1"/>
              <a:t>zagrada</a:t>
            </a:r>
            <a:r>
              <a:rPr lang="en-US" sz="2200" dirty="0"/>
              <a:t> </a:t>
            </a:r>
            <a:r>
              <a:rPr lang="en-US" sz="2200" dirty="0" err="1"/>
              <a:t>onda</a:t>
            </a:r>
            <a:r>
              <a:rPr lang="en-US" sz="2200" dirty="0"/>
              <a:t> se </a:t>
            </a:r>
            <a:r>
              <a:rPr lang="en-US" sz="2200" dirty="0" err="1"/>
              <a:t>poštuje</a:t>
            </a:r>
            <a:r>
              <a:rPr lang="en-US" sz="2200" dirty="0"/>
              <a:t> </a:t>
            </a:r>
            <a:r>
              <a:rPr lang="en-US" sz="2200" dirty="0" err="1"/>
              <a:t>prioritet</a:t>
            </a:r>
            <a:r>
              <a:rPr lang="en-US" sz="2200" dirty="0"/>
              <a:t> </a:t>
            </a:r>
            <a:r>
              <a:rPr lang="en-US" sz="2200" dirty="0" err="1"/>
              <a:t>kao</a:t>
            </a:r>
            <a:r>
              <a:rPr lang="en-US" sz="2200" dirty="0"/>
              <a:t> u </a:t>
            </a:r>
            <a:r>
              <a:rPr lang="en-US" sz="2200" dirty="0" err="1"/>
              <a:t>tabeli</a:t>
            </a:r>
            <a:r>
              <a:rPr lang="en-US" sz="2200" dirty="0"/>
              <a:t>: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l="24031" t="18125" r="41232" b="15803"/>
          <a:stretch/>
        </p:blipFill>
        <p:spPr>
          <a:xfrm>
            <a:off x="548640" y="2701665"/>
            <a:ext cx="3553098" cy="379955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754880" y="2701665"/>
            <a:ext cx="6675120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200" dirty="0" err="1"/>
              <a:t>Bilo</a:t>
            </a:r>
            <a:r>
              <a:rPr lang="en-US" sz="2200" dirty="0"/>
              <a:t> </a:t>
            </a:r>
            <a:r>
              <a:rPr lang="en-US" sz="2200" dirty="0" err="1"/>
              <a:t>koja</a:t>
            </a:r>
            <a:r>
              <a:rPr lang="en-US" sz="2200" dirty="0"/>
              <a:t> </a:t>
            </a:r>
            <a:r>
              <a:rPr lang="en-US" sz="2200" dirty="0" err="1"/>
              <a:t>tehnika</a:t>
            </a:r>
            <a:r>
              <a:rPr lang="en-US" sz="2200" dirty="0"/>
              <a:t> da se </a:t>
            </a:r>
            <a:r>
              <a:rPr lang="en-US" sz="2200" dirty="0" err="1"/>
              <a:t>koristi</a:t>
            </a:r>
            <a:r>
              <a:rPr lang="en-US" sz="2200" dirty="0"/>
              <a:t>, formula mora </a:t>
            </a:r>
            <a:r>
              <a:rPr lang="en-US" sz="2200" dirty="0" err="1" smtClean="0"/>
              <a:t>po</a:t>
            </a:r>
            <a:r>
              <a:rPr lang="sr-Latn-ME" sz="2200" dirty="0" smtClean="0"/>
              <a:t>č</a:t>
            </a:r>
            <a:r>
              <a:rPr lang="en-US" sz="2200" dirty="0" err="1" smtClean="0"/>
              <a:t>eti</a:t>
            </a:r>
            <a:r>
              <a:rPr lang="en-US" sz="2200" dirty="0" smtClean="0"/>
              <a:t> </a:t>
            </a:r>
            <a:r>
              <a:rPr lang="en-US" sz="2200" dirty="0" err="1"/>
              <a:t>sa</a:t>
            </a:r>
            <a:r>
              <a:rPr lang="en-US" sz="2200" dirty="0"/>
              <a:t> </a:t>
            </a:r>
            <a:r>
              <a:rPr lang="en-US" sz="2200" dirty="0" err="1"/>
              <a:t>znakom</a:t>
            </a:r>
            <a:r>
              <a:rPr lang="en-US" sz="2200" dirty="0"/>
              <a:t> =. U </a:t>
            </a:r>
            <a:r>
              <a:rPr lang="en-US" sz="2200" dirty="0" err="1" smtClean="0"/>
              <a:t>suprotnom</a:t>
            </a:r>
            <a:r>
              <a:rPr lang="sr-Latn-ME" sz="2200" dirty="0" smtClean="0"/>
              <a:t>,</a:t>
            </a:r>
            <a:r>
              <a:rPr lang="en-US" sz="2200" dirty="0" smtClean="0"/>
              <a:t> </a:t>
            </a:r>
            <a:r>
              <a:rPr lang="en-US" sz="2200" dirty="0"/>
              <a:t>Excel </a:t>
            </a:r>
            <a:r>
              <a:rPr lang="en-US" sz="2200" dirty="0" err="1"/>
              <a:t>će</a:t>
            </a:r>
            <a:r>
              <a:rPr lang="en-US" sz="2200" dirty="0"/>
              <a:t> </a:t>
            </a:r>
            <a:r>
              <a:rPr lang="en-US" sz="2200" dirty="0" err="1" smtClean="0"/>
              <a:t>une</a:t>
            </a:r>
            <a:r>
              <a:rPr lang="sr-Latn-ME" sz="2200" dirty="0"/>
              <a:t>s</a:t>
            </a:r>
            <a:r>
              <a:rPr lang="en-US" sz="2200" dirty="0" err="1" smtClean="0"/>
              <a:t>ene</a:t>
            </a:r>
            <a:r>
              <a:rPr lang="en-US" sz="2200" dirty="0" smtClean="0"/>
              <a:t> </a:t>
            </a:r>
            <a:r>
              <a:rPr lang="en-US" sz="2200" dirty="0" err="1"/>
              <a:t>podatke</a:t>
            </a:r>
            <a:r>
              <a:rPr lang="en-US" sz="2200" dirty="0"/>
              <a:t> </a:t>
            </a:r>
            <a:r>
              <a:rPr lang="en-US" sz="2200" dirty="0" err="1"/>
              <a:t>tretirati</a:t>
            </a:r>
            <a:r>
              <a:rPr lang="en-US" sz="2200" dirty="0"/>
              <a:t> </a:t>
            </a:r>
            <a:r>
              <a:rPr lang="en-US" sz="2200" dirty="0" err="1"/>
              <a:t>kao</a:t>
            </a:r>
            <a:r>
              <a:rPr lang="en-US" sz="2200" dirty="0"/>
              <a:t> </a:t>
            </a:r>
            <a:r>
              <a:rPr lang="en-US" sz="2200" dirty="0" err="1"/>
              <a:t>tekst</a:t>
            </a:r>
            <a:r>
              <a:rPr lang="en-US" sz="2200" dirty="0"/>
              <a:t>. </a:t>
            </a:r>
            <a:r>
              <a:rPr lang="en-US" sz="2200" dirty="0" err="1"/>
              <a:t>Ukoliko</a:t>
            </a:r>
            <a:r>
              <a:rPr lang="en-US" sz="2200" dirty="0"/>
              <a:t> se u </a:t>
            </a:r>
            <a:r>
              <a:rPr lang="en-US" sz="2200" dirty="0" err="1"/>
              <a:t>formuli</a:t>
            </a:r>
            <a:r>
              <a:rPr lang="en-US" sz="2200" dirty="0"/>
              <a:t> </a:t>
            </a:r>
            <a:r>
              <a:rPr lang="en-US" sz="2200" dirty="0" err="1"/>
              <a:t>koristi</a:t>
            </a:r>
            <a:r>
              <a:rPr lang="en-US" sz="2200" dirty="0"/>
              <a:t> </a:t>
            </a:r>
            <a:r>
              <a:rPr lang="en-US" sz="2200" dirty="0" err="1"/>
              <a:t>neka</a:t>
            </a:r>
            <a:r>
              <a:rPr lang="en-US" sz="2200" dirty="0"/>
              <a:t> </a:t>
            </a:r>
            <a:r>
              <a:rPr lang="en-US" sz="2200" dirty="0" err="1"/>
              <a:t>funkcija</a:t>
            </a:r>
            <a:r>
              <a:rPr lang="en-US" sz="2200" dirty="0"/>
              <a:t> </a:t>
            </a:r>
            <a:r>
              <a:rPr lang="en-US" sz="2200" dirty="0" err="1"/>
              <a:t>onda</a:t>
            </a:r>
            <a:r>
              <a:rPr lang="en-US" sz="2200" dirty="0"/>
              <a:t> je to </a:t>
            </a:r>
            <a:r>
              <a:rPr lang="en-US" sz="2200" dirty="0" err="1"/>
              <a:t>najbolje</a:t>
            </a:r>
            <a:r>
              <a:rPr lang="en-US" sz="2200" dirty="0"/>
              <a:t> </a:t>
            </a:r>
            <a:r>
              <a:rPr lang="en-US" sz="2200" dirty="0" err="1"/>
              <a:t>uraditi</a:t>
            </a:r>
            <a:r>
              <a:rPr lang="en-US" sz="2200" dirty="0"/>
              <a:t> </a:t>
            </a:r>
            <a:r>
              <a:rPr lang="en-US" sz="2200" dirty="0" err="1"/>
              <a:t>pritiskom</a:t>
            </a:r>
            <a:r>
              <a:rPr lang="en-US" sz="2200" dirty="0"/>
              <a:t> </a:t>
            </a:r>
            <a:r>
              <a:rPr lang="en-US" sz="2200" dirty="0" err="1"/>
              <a:t>na</a:t>
            </a:r>
            <a:r>
              <a:rPr lang="en-US" sz="2200" dirty="0"/>
              <a:t> </a:t>
            </a:r>
            <a:r>
              <a:rPr lang="en-US" sz="2200" dirty="0" err="1"/>
              <a:t>tipku</a:t>
            </a:r>
            <a:r>
              <a:rPr lang="en-US" sz="2200" dirty="0"/>
              <a:t> </a:t>
            </a:r>
            <a:r>
              <a:rPr lang="en-US" sz="2200" b="1" dirty="0"/>
              <a:t>f(x) </a:t>
            </a:r>
            <a:r>
              <a:rPr lang="en-US" sz="2200" dirty="0" err="1"/>
              <a:t>kojom</a:t>
            </a:r>
            <a:r>
              <a:rPr lang="en-US" sz="2200" dirty="0"/>
              <a:t> </a:t>
            </a:r>
            <a:r>
              <a:rPr lang="en-US" sz="2200" dirty="0" err="1"/>
              <a:t>aktiviramo</a:t>
            </a:r>
            <a:r>
              <a:rPr lang="en-US" sz="2200" dirty="0"/>
              <a:t> </a:t>
            </a:r>
            <a:r>
              <a:rPr lang="en-US" sz="2200" dirty="0" err="1"/>
              <a:t>opciju</a:t>
            </a:r>
            <a:r>
              <a:rPr lang="en-US" sz="2200" dirty="0"/>
              <a:t> </a:t>
            </a:r>
            <a:r>
              <a:rPr lang="en-US" sz="2200" b="1" dirty="0"/>
              <a:t>Insert function</a:t>
            </a:r>
            <a:r>
              <a:rPr lang="en-US" sz="22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20976335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49931" y="6348549"/>
            <a:ext cx="329184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err="1" smtClean="0">
                <a:solidFill>
                  <a:srgbClr val="002060"/>
                </a:solidFill>
                <a:latin typeface="Bradley Hand ITC" panose="03070402050302030203" pitchFamily="66" charset="0"/>
              </a:rPr>
              <a:t>Informatika</a:t>
            </a:r>
            <a:endParaRPr lang="en-US" sz="2200" b="1" i="1" dirty="0">
              <a:solidFill>
                <a:srgbClr val="002060"/>
              </a:solidFill>
              <a:latin typeface="Bradley Hand ITC" panose="03070402050302030203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312127" y="595533"/>
            <a:ext cx="7419702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ME" sz="3000" b="1" dirty="0" smtClean="0">
                <a:solidFill>
                  <a:srgbClr val="0070C0"/>
                </a:solidFill>
              </a:rPr>
              <a:t>Prioritet operacija</a:t>
            </a:r>
            <a:endParaRPr lang="en-US" sz="3000" dirty="0">
              <a:solidFill>
                <a:srgbClr val="0070C0"/>
              </a:solidFill>
              <a:latin typeface="Impact" panose="020B080603090205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2466" y="1616680"/>
            <a:ext cx="4328473" cy="366071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695406" y="1672046"/>
            <a:ext cx="612648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200" dirty="0" err="1"/>
              <a:t>Formule</a:t>
            </a:r>
            <a:r>
              <a:rPr lang="en-US" sz="2200" dirty="0"/>
              <a:t> </a:t>
            </a:r>
            <a:r>
              <a:rPr lang="en-US" sz="2200" dirty="0" err="1"/>
              <a:t>mogu</a:t>
            </a:r>
            <a:r>
              <a:rPr lang="en-US" sz="2200" dirty="0"/>
              <a:t> da </a:t>
            </a:r>
            <a:r>
              <a:rPr lang="en-US" sz="2200" dirty="0" err="1"/>
              <a:t>koriste</a:t>
            </a:r>
            <a:r>
              <a:rPr lang="en-US" sz="2200" dirty="0"/>
              <a:t> </a:t>
            </a:r>
            <a:r>
              <a:rPr lang="en-US" sz="2200" dirty="0" err="1"/>
              <a:t>adrese</a:t>
            </a:r>
            <a:r>
              <a:rPr lang="en-US" sz="2200" dirty="0"/>
              <a:t> </a:t>
            </a:r>
            <a:r>
              <a:rPr lang="en-US" sz="2200" dirty="0" err="1"/>
              <a:t>ćelija</a:t>
            </a:r>
            <a:r>
              <a:rPr lang="en-US" sz="2200" dirty="0"/>
              <a:t> </a:t>
            </a:r>
            <a:r>
              <a:rPr lang="en-US" sz="2200" dirty="0" err="1"/>
              <a:t>i</a:t>
            </a:r>
            <a:r>
              <a:rPr lang="en-US" sz="2200" dirty="0"/>
              <a:t> </a:t>
            </a:r>
            <a:r>
              <a:rPr lang="en-US" sz="2200" dirty="0" err="1"/>
              <a:t>iz</a:t>
            </a:r>
            <a:r>
              <a:rPr lang="en-US" sz="2200" dirty="0"/>
              <a:t> </a:t>
            </a:r>
            <a:r>
              <a:rPr lang="en-US" sz="2200" dirty="0" err="1"/>
              <a:t>drugih</a:t>
            </a:r>
            <a:r>
              <a:rPr lang="en-US" sz="2200" dirty="0"/>
              <a:t> </a:t>
            </a:r>
            <a:r>
              <a:rPr lang="en-US" sz="2200" dirty="0" err="1"/>
              <a:t>radnih</a:t>
            </a:r>
            <a:r>
              <a:rPr lang="en-US" sz="2200" dirty="0"/>
              <a:t> </a:t>
            </a:r>
            <a:r>
              <a:rPr lang="en-US" sz="2200" dirty="0" err="1"/>
              <a:t>listova</a:t>
            </a:r>
            <a:r>
              <a:rPr lang="en-US" sz="2200" dirty="0" smtClean="0"/>
              <a:t>.</a:t>
            </a:r>
            <a:r>
              <a:rPr lang="sr-Latn-ME" sz="2200" dirty="0" smtClean="0"/>
              <a:t> </a:t>
            </a:r>
            <a:r>
              <a:rPr lang="en-US" sz="2200" dirty="0" smtClean="0"/>
              <a:t>To </a:t>
            </a:r>
            <a:r>
              <a:rPr lang="en-US" sz="2200" dirty="0" err="1"/>
              <a:t>vrijedi</a:t>
            </a:r>
            <a:r>
              <a:rPr lang="en-US" sz="2200" dirty="0"/>
              <a:t> </a:t>
            </a:r>
            <a:r>
              <a:rPr lang="en-US" sz="2200" dirty="0" err="1"/>
              <a:t>kako</a:t>
            </a:r>
            <a:r>
              <a:rPr lang="en-US" sz="2200" dirty="0"/>
              <a:t> </a:t>
            </a:r>
            <a:r>
              <a:rPr lang="en-US" sz="2200" dirty="0" err="1"/>
              <a:t>za</a:t>
            </a:r>
            <a:r>
              <a:rPr lang="en-US" sz="2200" dirty="0"/>
              <a:t> </a:t>
            </a:r>
            <a:r>
              <a:rPr lang="en-US" sz="2200" dirty="0" err="1"/>
              <a:t>aktivni</a:t>
            </a:r>
            <a:r>
              <a:rPr lang="en-US" sz="2200" dirty="0"/>
              <a:t> </a:t>
            </a:r>
            <a:r>
              <a:rPr lang="en-US" sz="2200" dirty="0" err="1"/>
              <a:t>dokument</a:t>
            </a:r>
            <a:r>
              <a:rPr lang="en-US" sz="2200" dirty="0"/>
              <a:t>, </a:t>
            </a:r>
            <a:r>
              <a:rPr lang="en-US" sz="2200" dirty="0" err="1"/>
              <a:t>tako</a:t>
            </a:r>
            <a:r>
              <a:rPr lang="en-US" sz="2200" dirty="0"/>
              <a:t> </a:t>
            </a:r>
            <a:r>
              <a:rPr lang="en-US" sz="2200" dirty="0" err="1"/>
              <a:t>i</a:t>
            </a:r>
            <a:r>
              <a:rPr lang="en-US" sz="2200" dirty="0"/>
              <a:t> </a:t>
            </a:r>
            <a:r>
              <a:rPr lang="en-US" sz="2200" dirty="0" err="1"/>
              <a:t>za</a:t>
            </a:r>
            <a:r>
              <a:rPr lang="en-US" sz="2200" dirty="0"/>
              <a:t> </a:t>
            </a:r>
            <a:r>
              <a:rPr lang="en-US" sz="2200" dirty="0" err="1"/>
              <a:t>radne</a:t>
            </a:r>
            <a:r>
              <a:rPr lang="en-US" sz="2200" dirty="0"/>
              <a:t> </a:t>
            </a:r>
            <a:r>
              <a:rPr lang="en-US" sz="2200" dirty="0" err="1"/>
              <a:t>listove</a:t>
            </a:r>
            <a:r>
              <a:rPr lang="en-US" sz="2200" dirty="0"/>
              <a:t> u </a:t>
            </a:r>
            <a:r>
              <a:rPr lang="en-US" sz="2200" dirty="0" err="1"/>
              <a:t>drugim</a:t>
            </a:r>
            <a:r>
              <a:rPr lang="en-US" sz="2200" dirty="0"/>
              <a:t> </a:t>
            </a:r>
            <a:r>
              <a:rPr lang="en-US" sz="2200" dirty="0" err="1"/>
              <a:t>dokumentima</a:t>
            </a:r>
            <a:r>
              <a:rPr lang="en-US" sz="2200" dirty="0"/>
              <a:t>. </a:t>
            </a:r>
            <a:r>
              <a:rPr lang="en-US" sz="2200" dirty="0" err="1"/>
              <a:t>Za</a:t>
            </a:r>
            <a:r>
              <a:rPr lang="en-US" sz="2200" dirty="0"/>
              <a:t> </a:t>
            </a:r>
            <a:r>
              <a:rPr lang="en-US" sz="2200" dirty="0" err="1"/>
              <a:t>kreiranje</a:t>
            </a:r>
            <a:r>
              <a:rPr lang="en-US" sz="2200" dirty="0"/>
              <a:t> </a:t>
            </a:r>
            <a:r>
              <a:rPr lang="en-US" sz="2200" dirty="0" err="1"/>
              <a:t>ovakvih</a:t>
            </a:r>
            <a:r>
              <a:rPr lang="en-US" sz="2200" dirty="0"/>
              <a:t> formula </a:t>
            </a:r>
            <a:r>
              <a:rPr lang="en-US" sz="2200" dirty="0" err="1"/>
              <a:t>potrebno</a:t>
            </a:r>
            <a:r>
              <a:rPr lang="en-US" sz="2200" dirty="0"/>
              <a:t> je </a:t>
            </a:r>
            <a:r>
              <a:rPr lang="en-US" sz="2200" dirty="0" err="1"/>
              <a:t>poznavati</a:t>
            </a:r>
            <a:r>
              <a:rPr lang="en-US" sz="2200" dirty="0"/>
              <a:t> </a:t>
            </a:r>
            <a:r>
              <a:rPr lang="en-US" sz="2200" dirty="0" err="1"/>
              <a:t>sintaksu</a:t>
            </a:r>
            <a:r>
              <a:rPr lang="en-US" sz="2200" dirty="0"/>
              <a:t> </a:t>
            </a:r>
            <a:r>
              <a:rPr lang="en-US" sz="2200" dirty="0" err="1"/>
              <a:t>ovakvih</a:t>
            </a:r>
            <a:r>
              <a:rPr lang="en-US" sz="2200" dirty="0"/>
              <a:t> formula. </a:t>
            </a:r>
          </a:p>
          <a:p>
            <a:pPr algn="just"/>
            <a:r>
              <a:rPr lang="en-US" sz="2200" dirty="0" err="1"/>
              <a:t>Adresa</a:t>
            </a:r>
            <a:r>
              <a:rPr lang="en-US" sz="2200" dirty="0"/>
              <a:t> </a:t>
            </a:r>
            <a:r>
              <a:rPr lang="en-US" sz="2200" dirty="0" err="1" smtClean="0"/>
              <a:t>odre</a:t>
            </a:r>
            <a:r>
              <a:rPr lang="sr-Latn-ME" sz="2200" dirty="0" smtClean="0"/>
              <a:t>đ</a:t>
            </a:r>
            <a:r>
              <a:rPr lang="en-US" sz="2200" dirty="0" err="1" smtClean="0"/>
              <a:t>uje</a:t>
            </a:r>
            <a:r>
              <a:rPr lang="en-US" sz="2200" dirty="0" smtClean="0"/>
              <a:t> </a:t>
            </a:r>
            <a:r>
              <a:rPr lang="en-US" sz="2200" dirty="0" err="1"/>
              <a:t>poziciju</a:t>
            </a:r>
            <a:r>
              <a:rPr lang="en-US" sz="2200" dirty="0"/>
              <a:t> </a:t>
            </a:r>
            <a:r>
              <a:rPr lang="en-US" sz="2200" dirty="0" err="1"/>
              <a:t>ćelije</a:t>
            </a:r>
            <a:r>
              <a:rPr lang="en-US" sz="2200" dirty="0"/>
              <a:t> </a:t>
            </a:r>
            <a:r>
              <a:rPr lang="en-US" sz="2200" dirty="0" err="1"/>
              <a:t>ili</a:t>
            </a:r>
            <a:r>
              <a:rPr lang="en-US" sz="2200" dirty="0"/>
              <a:t> </a:t>
            </a:r>
            <a:r>
              <a:rPr lang="en-US" sz="2200" dirty="0" err="1"/>
              <a:t>grupe</a:t>
            </a:r>
            <a:r>
              <a:rPr lang="en-US" sz="2200" dirty="0"/>
              <a:t> </a:t>
            </a:r>
            <a:r>
              <a:rPr lang="en-US" sz="2200" dirty="0" err="1"/>
              <a:t>ćelija</a:t>
            </a:r>
            <a:r>
              <a:rPr lang="en-US" sz="2200" dirty="0"/>
              <a:t> u </a:t>
            </a:r>
            <a:r>
              <a:rPr lang="en-US" sz="2200" dirty="0" err="1"/>
              <a:t>radnom</a:t>
            </a:r>
            <a:r>
              <a:rPr lang="en-US" sz="2200" dirty="0"/>
              <a:t> </a:t>
            </a:r>
            <a:r>
              <a:rPr lang="en-US" sz="2200" dirty="0" err="1"/>
              <a:t>listu</a:t>
            </a:r>
            <a:r>
              <a:rPr lang="en-US" sz="2200" dirty="0"/>
              <a:t>. </a:t>
            </a:r>
            <a:r>
              <a:rPr lang="en-US" sz="2200" dirty="0" err="1"/>
              <a:t>Pomoću</a:t>
            </a:r>
            <a:r>
              <a:rPr lang="en-US" sz="2200" dirty="0"/>
              <a:t> </a:t>
            </a:r>
            <a:r>
              <a:rPr lang="en-US" sz="2200" dirty="0" err="1"/>
              <a:t>adresa</a:t>
            </a:r>
            <a:r>
              <a:rPr lang="en-US" sz="2200" dirty="0"/>
              <a:t> </a:t>
            </a:r>
            <a:r>
              <a:rPr lang="en-US" sz="2200" dirty="0" err="1"/>
              <a:t>pronalaze</a:t>
            </a:r>
            <a:r>
              <a:rPr lang="en-US" sz="2200" dirty="0"/>
              <a:t> se </a:t>
            </a:r>
            <a:r>
              <a:rPr lang="en-US" sz="2200" dirty="0" err="1"/>
              <a:t>vrijednosti</a:t>
            </a:r>
            <a:r>
              <a:rPr lang="en-US" sz="2200" dirty="0"/>
              <a:t> </a:t>
            </a:r>
            <a:r>
              <a:rPr lang="en-US" sz="2200" dirty="0" err="1"/>
              <a:t>koje</a:t>
            </a:r>
            <a:r>
              <a:rPr lang="en-US" sz="2200" dirty="0"/>
              <a:t> </a:t>
            </a:r>
            <a:r>
              <a:rPr lang="en-US" sz="2200" dirty="0" err="1"/>
              <a:t>su</a:t>
            </a:r>
            <a:r>
              <a:rPr lang="en-US" sz="2200" dirty="0"/>
              <a:t> </a:t>
            </a:r>
            <a:r>
              <a:rPr lang="en-US" sz="2200" dirty="0" err="1"/>
              <a:t>unesene</a:t>
            </a:r>
            <a:r>
              <a:rPr lang="en-US" sz="2200" dirty="0"/>
              <a:t> u </a:t>
            </a:r>
            <a:r>
              <a:rPr lang="en-US" sz="2200" dirty="0" err="1"/>
              <a:t>ćeliju</a:t>
            </a:r>
            <a:r>
              <a:rPr lang="en-US" sz="2200" dirty="0"/>
              <a:t> </a:t>
            </a:r>
            <a:r>
              <a:rPr lang="en-US" sz="2200" dirty="0" err="1"/>
              <a:t>ili</a:t>
            </a:r>
            <a:r>
              <a:rPr lang="en-US" sz="2200" dirty="0"/>
              <a:t> </a:t>
            </a:r>
            <a:r>
              <a:rPr lang="en-US" sz="2200" dirty="0" err="1"/>
              <a:t>su</a:t>
            </a:r>
            <a:r>
              <a:rPr lang="en-US" sz="2200" dirty="0"/>
              <a:t> </a:t>
            </a:r>
            <a:r>
              <a:rPr lang="en-US" sz="2200" dirty="0" err="1"/>
              <a:t>rezultat</a:t>
            </a:r>
            <a:r>
              <a:rPr lang="en-US" sz="2200" dirty="0"/>
              <a:t> </a:t>
            </a:r>
            <a:r>
              <a:rPr lang="en-US" sz="2200" dirty="0" err="1"/>
              <a:t>formule</a:t>
            </a:r>
            <a:r>
              <a:rPr lang="en-US" sz="2200" dirty="0"/>
              <a:t> u </a:t>
            </a:r>
            <a:r>
              <a:rPr lang="en-US" sz="2200" dirty="0" err="1"/>
              <a:t>toj</a:t>
            </a:r>
            <a:r>
              <a:rPr lang="en-US" sz="2200" dirty="0"/>
              <a:t> </a:t>
            </a:r>
            <a:r>
              <a:rPr lang="en-US" sz="2200" dirty="0" err="1"/>
              <a:t>ćeliji</a:t>
            </a:r>
            <a:r>
              <a:rPr lang="en-US" sz="22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5946757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49931" y="6348549"/>
            <a:ext cx="329184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err="1" smtClean="0">
                <a:solidFill>
                  <a:srgbClr val="002060"/>
                </a:solidFill>
                <a:latin typeface="Bradley Hand ITC" panose="03070402050302030203" pitchFamily="66" charset="0"/>
              </a:rPr>
              <a:t>Informatika</a:t>
            </a:r>
            <a:endParaRPr lang="en-US" sz="2200" b="1" i="1" dirty="0">
              <a:solidFill>
                <a:srgbClr val="002060"/>
              </a:solidFill>
              <a:latin typeface="Bradley Hand ITC" panose="03070402050302030203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23406" y="595533"/>
            <a:ext cx="992777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 err="1">
                <a:solidFill>
                  <a:srgbClr val="0070C0"/>
                </a:solidFill>
              </a:rPr>
              <a:t>Relativne</a:t>
            </a:r>
            <a:r>
              <a:rPr lang="en-US" sz="3000" b="1" dirty="0">
                <a:solidFill>
                  <a:srgbClr val="0070C0"/>
                </a:solidFill>
              </a:rPr>
              <a:t>, </a:t>
            </a:r>
            <a:r>
              <a:rPr lang="en-US" sz="3000" b="1" dirty="0" err="1">
                <a:solidFill>
                  <a:srgbClr val="0070C0"/>
                </a:solidFill>
              </a:rPr>
              <a:t>apsolutne</a:t>
            </a:r>
            <a:r>
              <a:rPr lang="en-US" sz="3000" b="1" dirty="0">
                <a:solidFill>
                  <a:srgbClr val="0070C0"/>
                </a:solidFill>
              </a:rPr>
              <a:t> </a:t>
            </a:r>
            <a:r>
              <a:rPr lang="en-US" sz="3000" b="1" dirty="0" err="1">
                <a:solidFill>
                  <a:srgbClr val="0070C0"/>
                </a:solidFill>
              </a:rPr>
              <a:t>i</a:t>
            </a:r>
            <a:r>
              <a:rPr lang="en-US" sz="3000" b="1" dirty="0">
                <a:solidFill>
                  <a:srgbClr val="0070C0"/>
                </a:solidFill>
              </a:rPr>
              <a:t> </a:t>
            </a:r>
            <a:r>
              <a:rPr lang="en-US" sz="3000" b="1" dirty="0" err="1">
                <a:solidFill>
                  <a:srgbClr val="0070C0"/>
                </a:solidFill>
              </a:rPr>
              <a:t>mješovite</a:t>
            </a:r>
            <a:r>
              <a:rPr lang="en-US" sz="3000" b="1" dirty="0">
                <a:solidFill>
                  <a:srgbClr val="0070C0"/>
                </a:solidFill>
              </a:rPr>
              <a:t> </a:t>
            </a:r>
            <a:r>
              <a:rPr lang="en-US" sz="3000" b="1" dirty="0" err="1">
                <a:solidFill>
                  <a:srgbClr val="0070C0"/>
                </a:solidFill>
              </a:rPr>
              <a:t>adrese</a:t>
            </a:r>
            <a:r>
              <a:rPr lang="en-US" sz="3000" b="1" dirty="0">
                <a:solidFill>
                  <a:srgbClr val="0070C0"/>
                </a:solidFill>
              </a:rPr>
              <a:t> u </a:t>
            </a:r>
            <a:r>
              <a:rPr lang="en-US" sz="3000" b="1" dirty="0" err="1">
                <a:solidFill>
                  <a:srgbClr val="0070C0"/>
                </a:solidFill>
              </a:rPr>
              <a:t>formulama</a:t>
            </a:r>
            <a:r>
              <a:rPr lang="en-US" sz="3000" b="1" dirty="0">
                <a:solidFill>
                  <a:srgbClr val="0070C0"/>
                </a:solidFill>
              </a:rPr>
              <a:t> </a:t>
            </a:r>
            <a:endParaRPr lang="en-US" sz="3000" dirty="0">
              <a:solidFill>
                <a:srgbClr val="0070C0"/>
              </a:solidFill>
              <a:latin typeface="Impact" panose="020B080603090205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8640" y="1593669"/>
            <a:ext cx="11116491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200" dirty="0" err="1"/>
              <a:t>Kako</a:t>
            </a:r>
            <a:r>
              <a:rPr lang="en-US" sz="2200" dirty="0"/>
              <a:t> </a:t>
            </a:r>
            <a:r>
              <a:rPr lang="en-US" sz="2200" dirty="0" err="1"/>
              <a:t>smo</a:t>
            </a:r>
            <a:r>
              <a:rPr lang="en-US" sz="2200" dirty="0"/>
              <a:t> </a:t>
            </a:r>
            <a:r>
              <a:rPr lang="en-US" sz="2200" dirty="0" err="1"/>
              <a:t>naveli</a:t>
            </a:r>
            <a:r>
              <a:rPr lang="en-US" sz="2200" dirty="0"/>
              <a:t> </a:t>
            </a:r>
            <a:r>
              <a:rPr lang="en-US" sz="2200" dirty="0" err="1"/>
              <a:t>na</a:t>
            </a:r>
            <a:r>
              <a:rPr lang="en-US" sz="2200" dirty="0"/>
              <a:t> </a:t>
            </a:r>
            <a:r>
              <a:rPr lang="en-US" sz="2200" dirty="0" err="1" smtClean="0"/>
              <a:t>po</a:t>
            </a:r>
            <a:r>
              <a:rPr lang="sr-Latn-ME" sz="2200" dirty="0" smtClean="0"/>
              <a:t>č</a:t>
            </a:r>
            <a:r>
              <a:rPr lang="en-US" sz="2200" dirty="0" err="1" smtClean="0"/>
              <a:t>etku</a:t>
            </a:r>
            <a:r>
              <a:rPr lang="en-US" sz="2200" dirty="0" smtClean="0"/>
              <a:t> </a:t>
            </a:r>
            <a:r>
              <a:rPr lang="en-US" sz="2200" dirty="0" err="1"/>
              <a:t>ove</a:t>
            </a:r>
            <a:r>
              <a:rPr lang="en-US" sz="2200" dirty="0"/>
              <a:t> </a:t>
            </a:r>
            <a:r>
              <a:rPr lang="en-US" sz="2200" dirty="0" err="1" smtClean="0"/>
              <a:t>vje</a:t>
            </a:r>
            <a:r>
              <a:rPr lang="sr-Latn-ME" sz="2200" dirty="0" smtClean="0"/>
              <a:t>ž</a:t>
            </a:r>
            <a:r>
              <a:rPr lang="en-US" sz="2200" dirty="0" smtClean="0"/>
              <a:t>be</a:t>
            </a:r>
            <a:r>
              <a:rPr lang="en-US" sz="2200" dirty="0"/>
              <a:t>, </a:t>
            </a:r>
            <a:r>
              <a:rPr lang="en-US" sz="2200" dirty="0" err="1"/>
              <a:t>kada</a:t>
            </a:r>
            <a:r>
              <a:rPr lang="en-US" sz="2200" dirty="0"/>
              <a:t> </a:t>
            </a:r>
            <a:r>
              <a:rPr lang="en-US" sz="2200" dirty="0" err="1"/>
              <a:t>kopirate</a:t>
            </a:r>
            <a:r>
              <a:rPr lang="en-US" sz="2200" dirty="0"/>
              <a:t> </a:t>
            </a:r>
            <a:r>
              <a:rPr lang="en-US" sz="2200" dirty="0" err="1"/>
              <a:t>formulu</a:t>
            </a:r>
            <a:r>
              <a:rPr lang="en-US" sz="2200" dirty="0"/>
              <a:t> s </a:t>
            </a:r>
            <a:r>
              <a:rPr lang="en-US" sz="2200" dirty="0" err="1"/>
              <a:t>jednog</a:t>
            </a:r>
            <a:r>
              <a:rPr lang="en-US" sz="2200" dirty="0"/>
              <a:t> </a:t>
            </a:r>
            <a:r>
              <a:rPr lang="en-US" sz="2200" dirty="0" err="1"/>
              <a:t>mjesta</a:t>
            </a:r>
            <a:r>
              <a:rPr lang="en-US" sz="2200" dirty="0"/>
              <a:t> u </a:t>
            </a:r>
            <a:r>
              <a:rPr lang="en-US" sz="2200" dirty="0" err="1"/>
              <a:t>radnom</a:t>
            </a:r>
            <a:r>
              <a:rPr lang="en-US" sz="2200" dirty="0"/>
              <a:t> </a:t>
            </a:r>
            <a:r>
              <a:rPr lang="en-US" sz="2200" dirty="0" err="1"/>
              <a:t>listu</a:t>
            </a:r>
            <a:r>
              <a:rPr lang="en-US" sz="2200" dirty="0"/>
              <a:t> </a:t>
            </a:r>
            <a:r>
              <a:rPr lang="en-US" sz="2200" dirty="0" err="1"/>
              <a:t>na</a:t>
            </a:r>
            <a:r>
              <a:rPr lang="en-US" sz="2200" dirty="0"/>
              <a:t> </a:t>
            </a:r>
            <a:r>
              <a:rPr lang="en-US" sz="2200" dirty="0" err="1"/>
              <a:t>drugo</a:t>
            </a:r>
            <a:r>
              <a:rPr lang="en-US" sz="2200" dirty="0"/>
              <a:t>, Excel </a:t>
            </a:r>
            <a:r>
              <a:rPr lang="en-US" sz="2200" dirty="0" err="1"/>
              <a:t>podešava</a:t>
            </a:r>
            <a:r>
              <a:rPr lang="en-US" sz="2200" dirty="0"/>
              <a:t> </a:t>
            </a:r>
            <a:r>
              <a:rPr lang="en-US" sz="2200" dirty="0" err="1"/>
              <a:t>adrese</a:t>
            </a:r>
            <a:r>
              <a:rPr lang="en-US" sz="2200" dirty="0"/>
              <a:t> u </a:t>
            </a:r>
            <a:r>
              <a:rPr lang="en-US" sz="2200" dirty="0" err="1"/>
              <a:t>formulama</a:t>
            </a:r>
            <a:r>
              <a:rPr lang="en-US" sz="2200" dirty="0"/>
              <a:t> u </a:t>
            </a:r>
            <a:r>
              <a:rPr lang="en-US" sz="2200" dirty="0" err="1"/>
              <a:t>odnosu</a:t>
            </a:r>
            <a:r>
              <a:rPr lang="en-US" sz="2200" dirty="0"/>
              <a:t> </a:t>
            </a:r>
            <a:r>
              <a:rPr lang="en-US" sz="2200" dirty="0" err="1"/>
              <a:t>na</a:t>
            </a:r>
            <a:r>
              <a:rPr lang="en-US" sz="2200" dirty="0"/>
              <a:t> novo </a:t>
            </a:r>
            <a:r>
              <a:rPr lang="en-US" sz="2200" dirty="0" err="1"/>
              <a:t>mjesto</a:t>
            </a:r>
            <a:r>
              <a:rPr lang="en-US" sz="2200" dirty="0"/>
              <a:t> u </a:t>
            </a:r>
            <a:r>
              <a:rPr lang="en-US" sz="2200" dirty="0" err="1"/>
              <a:t>radnom</a:t>
            </a:r>
            <a:r>
              <a:rPr lang="en-US" sz="2200" dirty="0"/>
              <a:t> </a:t>
            </a:r>
            <a:r>
              <a:rPr lang="en-US" sz="2200" dirty="0" err="1"/>
              <a:t>listu</a:t>
            </a:r>
            <a:r>
              <a:rPr lang="en-US" sz="2200" dirty="0"/>
              <a:t>. </a:t>
            </a:r>
          </a:p>
          <a:p>
            <a:pPr algn="just"/>
            <a:r>
              <a:rPr lang="en-US" sz="2200" dirty="0" err="1"/>
              <a:t>Npr</a:t>
            </a:r>
            <a:r>
              <a:rPr lang="en-US" sz="2200" dirty="0"/>
              <a:t>. </a:t>
            </a:r>
            <a:r>
              <a:rPr lang="en-US" sz="2200" dirty="0" err="1"/>
              <a:t>ćelija</a:t>
            </a:r>
            <a:r>
              <a:rPr lang="en-US" sz="2200" dirty="0"/>
              <a:t> C16 </a:t>
            </a:r>
            <a:r>
              <a:rPr lang="en-US" sz="2200" dirty="0" err="1" smtClean="0"/>
              <a:t>sadr</a:t>
            </a:r>
            <a:r>
              <a:rPr lang="sr-Latn-ME" sz="2200" dirty="0" smtClean="0"/>
              <a:t>ž</a:t>
            </a:r>
            <a:r>
              <a:rPr lang="en-US" sz="2200" dirty="0" err="1" smtClean="0"/>
              <a:t>i</a:t>
            </a:r>
            <a:r>
              <a:rPr lang="en-US" sz="2200" dirty="0" smtClean="0"/>
              <a:t> </a:t>
            </a:r>
            <a:r>
              <a:rPr lang="en-US" sz="2200" dirty="0" err="1"/>
              <a:t>formulu</a:t>
            </a:r>
            <a:r>
              <a:rPr lang="en-US" sz="2200" dirty="0"/>
              <a:t> =C10+C11+C12+C13+C14 </a:t>
            </a:r>
            <a:r>
              <a:rPr lang="en-US" sz="2200" dirty="0" err="1"/>
              <a:t>koja</a:t>
            </a:r>
            <a:r>
              <a:rPr lang="en-US" sz="2200" dirty="0"/>
              <a:t> </a:t>
            </a:r>
            <a:r>
              <a:rPr lang="en-US" sz="2200" dirty="0" err="1" smtClean="0"/>
              <a:t>izra</a:t>
            </a:r>
            <a:r>
              <a:rPr lang="sr-Latn-ME" sz="2200" dirty="0" smtClean="0"/>
              <a:t>č</a:t>
            </a:r>
            <a:r>
              <a:rPr lang="en-US" sz="2200" dirty="0" err="1" smtClean="0"/>
              <a:t>unava</a:t>
            </a:r>
            <a:r>
              <a:rPr lang="en-US" sz="2200" dirty="0" smtClean="0"/>
              <a:t> </a:t>
            </a:r>
            <a:r>
              <a:rPr lang="en-US" sz="2200" dirty="0" err="1"/>
              <a:t>ukupne</a:t>
            </a:r>
            <a:r>
              <a:rPr lang="en-US" sz="2200" dirty="0"/>
              <a:t> </a:t>
            </a:r>
            <a:r>
              <a:rPr lang="en-US" sz="2200" dirty="0" err="1"/>
              <a:t>troškove</a:t>
            </a:r>
            <a:r>
              <a:rPr lang="en-US" sz="2200" dirty="0"/>
              <a:t> </a:t>
            </a:r>
            <a:r>
              <a:rPr lang="en-US" sz="2200" dirty="0" err="1"/>
              <a:t>za</a:t>
            </a:r>
            <a:r>
              <a:rPr lang="en-US" sz="2200" dirty="0"/>
              <a:t> </a:t>
            </a:r>
            <a:r>
              <a:rPr lang="en-US" sz="2200" dirty="0" err="1"/>
              <a:t>januar</a:t>
            </a:r>
            <a:r>
              <a:rPr lang="en-US" sz="2200" dirty="0"/>
              <a:t>. </a:t>
            </a:r>
            <a:r>
              <a:rPr lang="en-US" sz="2200" dirty="0" err="1"/>
              <a:t>Ako</a:t>
            </a:r>
            <a:r>
              <a:rPr lang="en-US" sz="2200" dirty="0"/>
              <a:t> </a:t>
            </a:r>
            <a:r>
              <a:rPr lang="en-US" sz="2200" dirty="0" err="1"/>
              <a:t>kopirate</a:t>
            </a:r>
            <a:r>
              <a:rPr lang="en-US" sz="2200" dirty="0"/>
              <a:t> </a:t>
            </a:r>
            <a:r>
              <a:rPr lang="en-US" sz="2200" dirty="0" err="1"/>
              <a:t>tu</a:t>
            </a:r>
            <a:r>
              <a:rPr lang="en-US" sz="2200" dirty="0"/>
              <a:t> </a:t>
            </a:r>
            <a:r>
              <a:rPr lang="en-US" sz="2200" dirty="0" err="1"/>
              <a:t>formulu</a:t>
            </a:r>
            <a:r>
              <a:rPr lang="en-US" sz="2200" dirty="0"/>
              <a:t> u </a:t>
            </a:r>
            <a:r>
              <a:rPr lang="en-US" sz="2200" dirty="0" err="1"/>
              <a:t>ćeliju</a:t>
            </a:r>
            <a:r>
              <a:rPr lang="en-US" sz="2200" dirty="0"/>
              <a:t> D16 (da </a:t>
            </a:r>
            <a:r>
              <a:rPr lang="en-US" sz="2200" dirty="0" err="1"/>
              <a:t>odredite</a:t>
            </a:r>
            <a:r>
              <a:rPr lang="en-US" sz="2200" dirty="0"/>
              <a:t> </a:t>
            </a:r>
            <a:r>
              <a:rPr lang="en-US" sz="2200" dirty="0" err="1"/>
              <a:t>ukupne</a:t>
            </a:r>
            <a:r>
              <a:rPr lang="en-US" sz="2200" dirty="0"/>
              <a:t> </a:t>
            </a:r>
            <a:r>
              <a:rPr lang="en-US" sz="2200" dirty="0" err="1"/>
              <a:t>troškove</a:t>
            </a:r>
            <a:r>
              <a:rPr lang="en-US" sz="2200" dirty="0"/>
              <a:t> </a:t>
            </a:r>
            <a:r>
              <a:rPr lang="en-US" sz="2200" dirty="0" err="1"/>
              <a:t>za</a:t>
            </a:r>
            <a:r>
              <a:rPr lang="en-US" sz="2200" dirty="0"/>
              <a:t> </a:t>
            </a:r>
            <a:r>
              <a:rPr lang="en-US" sz="2200" dirty="0" err="1"/>
              <a:t>februar</a:t>
            </a:r>
            <a:r>
              <a:rPr lang="en-US" sz="2200" dirty="0"/>
              <a:t>) Excel </a:t>
            </a:r>
            <a:r>
              <a:rPr lang="en-US" sz="2200" dirty="0" err="1"/>
              <a:t>će</a:t>
            </a:r>
            <a:r>
              <a:rPr lang="en-US" sz="2200" dirty="0"/>
              <a:t> </a:t>
            </a:r>
            <a:r>
              <a:rPr lang="en-US" sz="2200" dirty="0" err="1"/>
              <a:t>automatski</a:t>
            </a:r>
            <a:r>
              <a:rPr lang="en-US" sz="2200" dirty="0"/>
              <a:t> </a:t>
            </a:r>
            <a:r>
              <a:rPr lang="en-US" sz="2200" dirty="0" err="1"/>
              <a:t>promijeniti</a:t>
            </a:r>
            <a:r>
              <a:rPr lang="en-US" sz="2200" dirty="0"/>
              <a:t> </a:t>
            </a:r>
            <a:r>
              <a:rPr lang="en-US" sz="2200" dirty="0" err="1"/>
              <a:t>formulu</a:t>
            </a:r>
            <a:r>
              <a:rPr lang="en-US" sz="2200" dirty="0"/>
              <a:t> u =D10+D11+D12+D13+D14. S </a:t>
            </a:r>
            <a:r>
              <a:rPr lang="en-US" sz="2200" dirty="0" err="1"/>
              <a:t>obzirom</a:t>
            </a:r>
            <a:r>
              <a:rPr lang="en-US" sz="2200" dirty="0"/>
              <a:t> da </a:t>
            </a:r>
            <a:r>
              <a:rPr lang="en-US" sz="2200" dirty="0" err="1"/>
              <a:t>ste</a:t>
            </a:r>
            <a:r>
              <a:rPr lang="en-US" sz="2200" dirty="0"/>
              <a:t> </a:t>
            </a:r>
            <a:r>
              <a:rPr lang="en-US" sz="2200" dirty="0" err="1"/>
              <a:t>kopirali</a:t>
            </a:r>
            <a:r>
              <a:rPr lang="en-US" sz="2200" dirty="0"/>
              <a:t> </a:t>
            </a:r>
            <a:r>
              <a:rPr lang="en-US" sz="2200" dirty="0" err="1"/>
              <a:t>formulu</a:t>
            </a:r>
            <a:r>
              <a:rPr lang="en-US" sz="2200" dirty="0"/>
              <a:t> u </a:t>
            </a:r>
            <a:r>
              <a:rPr lang="en-US" sz="2200" dirty="0" err="1"/>
              <a:t>drugu</a:t>
            </a:r>
            <a:r>
              <a:rPr lang="en-US" sz="2200" dirty="0"/>
              <a:t> </a:t>
            </a:r>
            <a:r>
              <a:rPr lang="en-US" sz="2200" dirty="0" err="1"/>
              <a:t>kolonu</a:t>
            </a:r>
            <a:r>
              <a:rPr lang="en-US" sz="2200" dirty="0"/>
              <a:t> (</a:t>
            </a:r>
            <a:r>
              <a:rPr lang="en-US" sz="2200" dirty="0" err="1"/>
              <a:t>iz</a:t>
            </a:r>
            <a:r>
              <a:rPr lang="en-US" sz="2200" dirty="0"/>
              <a:t> C u D) Excel </a:t>
            </a:r>
            <a:r>
              <a:rPr lang="en-US" sz="2200" dirty="0" err="1"/>
              <a:t>podešava</a:t>
            </a:r>
            <a:r>
              <a:rPr lang="en-US" sz="2200" dirty="0"/>
              <a:t> </a:t>
            </a:r>
            <a:r>
              <a:rPr lang="en-US" sz="2200" dirty="0" err="1"/>
              <a:t>slovo</a:t>
            </a:r>
            <a:r>
              <a:rPr lang="en-US" sz="2200" dirty="0"/>
              <a:t> </a:t>
            </a:r>
            <a:r>
              <a:rPr lang="en-US" sz="2200" dirty="0" err="1"/>
              <a:t>kolone</a:t>
            </a:r>
            <a:r>
              <a:rPr lang="en-US" sz="2200" dirty="0"/>
              <a:t> u </a:t>
            </a:r>
            <a:r>
              <a:rPr lang="en-US" sz="2200" dirty="0" err="1"/>
              <a:t>adresi</a:t>
            </a:r>
            <a:r>
              <a:rPr lang="en-US" sz="2200" dirty="0"/>
              <a:t> </a:t>
            </a:r>
            <a:r>
              <a:rPr lang="en-US" sz="2200" dirty="0" err="1"/>
              <a:t>ćelije</a:t>
            </a:r>
            <a:r>
              <a:rPr lang="en-US" sz="2200" dirty="0"/>
              <a:t>. </a:t>
            </a:r>
          </a:p>
          <a:p>
            <a:pPr algn="just"/>
            <a:r>
              <a:rPr lang="en-US" sz="2200" dirty="0"/>
              <a:t>Da </a:t>
            </a:r>
            <a:r>
              <a:rPr lang="en-US" sz="2200" dirty="0" err="1"/>
              <a:t>ste</a:t>
            </a:r>
            <a:r>
              <a:rPr lang="en-US" sz="2200" dirty="0"/>
              <a:t> </a:t>
            </a:r>
            <a:r>
              <a:rPr lang="en-US" sz="2200" dirty="0" err="1"/>
              <a:t>kopirali</a:t>
            </a:r>
            <a:r>
              <a:rPr lang="en-US" sz="2200" dirty="0"/>
              <a:t> </a:t>
            </a:r>
            <a:r>
              <a:rPr lang="en-US" sz="2200" dirty="0" err="1"/>
              <a:t>istu</a:t>
            </a:r>
            <a:r>
              <a:rPr lang="en-US" sz="2200" dirty="0"/>
              <a:t> </a:t>
            </a:r>
            <a:r>
              <a:rPr lang="en-US" sz="2200" dirty="0" err="1"/>
              <a:t>formulu</a:t>
            </a:r>
            <a:r>
              <a:rPr lang="en-US" sz="2200" dirty="0"/>
              <a:t> </a:t>
            </a:r>
            <a:r>
              <a:rPr lang="en-US" sz="2200" dirty="0" err="1"/>
              <a:t>na</a:t>
            </a:r>
            <a:r>
              <a:rPr lang="en-US" sz="2200" dirty="0"/>
              <a:t> </a:t>
            </a:r>
            <a:r>
              <a:rPr lang="en-US" sz="2200" dirty="0" err="1"/>
              <a:t>ćeliju</a:t>
            </a:r>
            <a:r>
              <a:rPr lang="en-US" sz="2200" dirty="0"/>
              <a:t> C18 (</a:t>
            </a:r>
            <a:r>
              <a:rPr lang="en-US" sz="2200" dirty="0" err="1"/>
              <a:t>dva</a:t>
            </a:r>
            <a:r>
              <a:rPr lang="en-US" sz="2200" dirty="0"/>
              <a:t> </a:t>
            </a:r>
            <a:r>
              <a:rPr lang="en-US" sz="2200" dirty="0" err="1"/>
              <a:t>reda</a:t>
            </a:r>
            <a:r>
              <a:rPr lang="en-US" sz="2200" dirty="0"/>
              <a:t> </a:t>
            </a:r>
            <a:r>
              <a:rPr lang="en-US" sz="2200" dirty="0" err="1" smtClean="0"/>
              <a:t>ni</a:t>
            </a:r>
            <a:r>
              <a:rPr lang="sr-Latn-ME" sz="2200" dirty="0" smtClean="0"/>
              <a:t>ž</a:t>
            </a:r>
            <a:r>
              <a:rPr lang="en-US" sz="2200" dirty="0" smtClean="0"/>
              <a:t>e</a:t>
            </a:r>
            <a:r>
              <a:rPr lang="en-US" sz="2200" dirty="0"/>
              <a:t>) formula bi se </a:t>
            </a:r>
            <a:r>
              <a:rPr lang="en-US" sz="2200" dirty="0" err="1"/>
              <a:t>promijenila</a:t>
            </a:r>
            <a:r>
              <a:rPr lang="en-US" sz="2200" dirty="0"/>
              <a:t> u =C12+C13+C14+C15+C16; </a:t>
            </a:r>
            <a:r>
              <a:rPr lang="en-US" sz="2200" dirty="0" err="1"/>
              <a:t>tj</a:t>
            </a:r>
            <a:r>
              <a:rPr lang="en-US" sz="2200" dirty="0"/>
              <a:t>. </a:t>
            </a:r>
            <a:r>
              <a:rPr lang="en-US" sz="2200" dirty="0" err="1"/>
              <a:t>sve</a:t>
            </a:r>
            <a:r>
              <a:rPr lang="en-US" sz="2200" dirty="0"/>
              <a:t> </a:t>
            </a:r>
            <a:r>
              <a:rPr lang="en-US" sz="2200" dirty="0" err="1"/>
              <a:t>ćelije</a:t>
            </a:r>
            <a:r>
              <a:rPr lang="en-US" sz="2200" dirty="0"/>
              <a:t> </a:t>
            </a:r>
            <a:r>
              <a:rPr lang="en-US" sz="2200" dirty="0" err="1"/>
              <a:t>i</a:t>
            </a:r>
            <a:r>
              <a:rPr lang="en-US" sz="2200" dirty="0"/>
              <a:t> </a:t>
            </a:r>
            <a:r>
              <a:rPr lang="en-US" sz="2200" dirty="0" err="1"/>
              <a:t>adrese</a:t>
            </a:r>
            <a:r>
              <a:rPr lang="en-US" sz="2200" dirty="0"/>
              <a:t> </a:t>
            </a:r>
            <a:r>
              <a:rPr lang="en-US" sz="2200" dirty="0" err="1"/>
              <a:t>ćelija</a:t>
            </a:r>
            <a:r>
              <a:rPr lang="en-US" sz="2200" dirty="0"/>
              <a:t> bile bi </a:t>
            </a:r>
            <a:r>
              <a:rPr lang="en-US" sz="2200" dirty="0" err="1"/>
              <a:t>pomjerene</a:t>
            </a:r>
            <a:r>
              <a:rPr lang="en-US" sz="2200" dirty="0"/>
              <a:t> </a:t>
            </a:r>
            <a:r>
              <a:rPr lang="en-US" sz="2200" dirty="0" err="1"/>
              <a:t>za</a:t>
            </a:r>
            <a:r>
              <a:rPr lang="en-US" sz="2200" dirty="0"/>
              <a:t> </a:t>
            </a:r>
            <a:r>
              <a:rPr lang="en-US" sz="2200" dirty="0" err="1"/>
              <a:t>dva</a:t>
            </a:r>
            <a:r>
              <a:rPr lang="en-US" sz="2200" dirty="0"/>
              <a:t> </a:t>
            </a:r>
            <a:r>
              <a:rPr lang="en-US" sz="2200" dirty="0" err="1"/>
              <a:t>reda</a:t>
            </a:r>
            <a:r>
              <a:rPr lang="en-US" sz="2200" dirty="0"/>
              <a:t>. </a:t>
            </a:r>
            <a:r>
              <a:rPr lang="en-US" sz="2200" dirty="0" err="1"/>
              <a:t>Tako</a:t>
            </a:r>
            <a:r>
              <a:rPr lang="en-US" sz="2200" dirty="0"/>
              <a:t> </a:t>
            </a:r>
            <a:r>
              <a:rPr lang="en-US" sz="2200" dirty="0" err="1"/>
              <a:t>djeluju</a:t>
            </a:r>
            <a:r>
              <a:rPr lang="en-US" sz="2200" dirty="0"/>
              <a:t> </a:t>
            </a:r>
            <a:r>
              <a:rPr lang="en-US" sz="2200" dirty="0" err="1"/>
              <a:t>relativne</a:t>
            </a:r>
            <a:r>
              <a:rPr lang="en-US" sz="2200" dirty="0"/>
              <a:t> </a:t>
            </a:r>
            <a:r>
              <a:rPr lang="en-US" sz="2200" dirty="0" err="1"/>
              <a:t>adrese</a:t>
            </a:r>
            <a:r>
              <a:rPr lang="en-US" sz="2200" dirty="0"/>
              <a:t> </a:t>
            </a:r>
            <a:r>
              <a:rPr lang="en-US" sz="2200" dirty="0" err="1"/>
              <a:t>ćelija</a:t>
            </a:r>
            <a:r>
              <a:rPr lang="en-US" sz="2200" dirty="0"/>
              <a:t>. 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29200" y="4445700"/>
            <a:ext cx="2960498" cy="190284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89698" y="4445700"/>
            <a:ext cx="3125247" cy="1902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57521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49931" y="6348549"/>
            <a:ext cx="329184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b="1" i="1" dirty="0" err="1" smtClean="0">
                <a:solidFill>
                  <a:srgbClr val="002060"/>
                </a:solidFill>
                <a:latin typeface="Bradley Hand ITC" panose="03070402050302030203" pitchFamily="66" charset="0"/>
              </a:rPr>
              <a:t>Informatika</a:t>
            </a:r>
            <a:endParaRPr lang="en-US" sz="2200" b="1" i="1" dirty="0">
              <a:solidFill>
                <a:srgbClr val="002060"/>
              </a:solidFill>
              <a:latin typeface="Bradley Hand ITC" panose="03070402050302030203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23406" y="595533"/>
            <a:ext cx="992777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000" b="1" dirty="0" err="1">
                <a:solidFill>
                  <a:srgbClr val="0070C0"/>
                </a:solidFill>
              </a:rPr>
              <a:t>Apsolutno</a:t>
            </a:r>
            <a:r>
              <a:rPr lang="en-US" sz="3000" b="1" dirty="0">
                <a:solidFill>
                  <a:srgbClr val="0070C0"/>
                </a:solidFill>
              </a:rPr>
              <a:t> </a:t>
            </a:r>
            <a:r>
              <a:rPr lang="en-US" sz="3000" b="1" dirty="0" err="1">
                <a:solidFill>
                  <a:srgbClr val="0070C0"/>
                </a:solidFill>
              </a:rPr>
              <a:t>protiv</a:t>
            </a:r>
            <a:r>
              <a:rPr lang="en-US" sz="3000" b="1" dirty="0">
                <a:solidFill>
                  <a:srgbClr val="0070C0"/>
                </a:solidFill>
              </a:rPr>
              <a:t> </a:t>
            </a:r>
            <a:r>
              <a:rPr lang="en-US" sz="3000" b="1" dirty="0" err="1">
                <a:solidFill>
                  <a:srgbClr val="0070C0"/>
                </a:solidFill>
              </a:rPr>
              <a:t>relativnog</a:t>
            </a:r>
            <a:r>
              <a:rPr lang="en-US" sz="3000" b="1" dirty="0">
                <a:solidFill>
                  <a:srgbClr val="0070C0"/>
                </a:solidFill>
              </a:rPr>
              <a:t> </a:t>
            </a:r>
            <a:endParaRPr lang="en-US" sz="3000" dirty="0">
              <a:solidFill>
                <a:srgbClr val="0070C0"/>
              </a:solidFill>
              <a:latin typeface="Impact" panose="020B0806030902050204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8640" y="1593669"/>
            <a:ext cx="11116491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200" dirty="0" err="1"/>
              <a:t>Apsolutna</a:t>
            </a:r>
            <a:r>
              <a:rPr lang="en-US" sz="2200" dirty="0"/>
              <a:t> </a:t>
            </a:r>
            <a:r>
              <a:rPr lang="en-US" sz="2200" dirty="0" err="1"/>
              <a:t>adresa</a:t>
            </a:r>
            <a:r>
              <a:rPr lang="en-US" sz="2200" dirty="0"/>
              <a:t> je </a:t>
            </a:r>
            <a:r>
              <a:rPr lang="en-US" sz="2200" dirty="0" err="1"/>
              <a:t>adresa</a:t>
            </a:r>
            <a:r>
              <a:rPr lang="en-US" sz="2200" dirty="0"/>
              <a:t> </a:t>
            </a:r>
            <a:r>
              <a:rPr lang="en-US" sz="2200" dirty="0" err="1"/>
              <a:t>ćelije</a:t>
            </a:r>
            <a:r>
              <a:rPr lang="en-US" sz="2200" dirty="0"/>
              <a:t> </a:t>
            </a:r>
            <a:r>
              <a:rPr lang="en-US" sz="2200" dirty="0" err="1"/>
              <a:t>koja</a:t>
            </a:r>
            <a:r>
              <a:rPr lang="en-US" sz="2200" dirty="0"/>
              <a:t> se ne </a:t>
            </a:r>
            <a:r>
              <a:rPr lang="en-US" sz="2200" dirty="0" err="1"/>
              <a:t>mijenja</a:t>
            </a:r>
            <a:r>
              <a:rPr lang="en-US" sz="2200" dirty="0"/>
              <a:t> </a:t>
            </a:r>
            <a:r>
              <a:rPr lang="en-US" sz="2200" dirty="0" err="1"/>
              <a:t>kada</a:t>
            </a:r>
            <a:r>
              <a:rPr lang="en-US" sz="2200" dirty="0"/>
              <a:t> </a:t>
            </a:r>
            <a:r>
              <a:rPr lang="en-US" sz="2200" dirty="0" err="1"/>
              <a:t>kopirate</a:t>
            </a:r>
            <a:r>
              <a:rPr lang="en-US" sz="2200" dirty="0"/>
              <a:t> </a:t>
            </a:r>
            <a:r>
              <a:rPr lang="en-US" sz="2200" dirty="0" err="1"/>
              <a:t>na</a:t>
            </a:r>
            <a:r>
              <a:rPr lang="en-US" sz="2200" dirty="0"/>
              <a:t> </a:t>
            </a:r>
            <a:r>
              <a:rPr lang="en-US" sz="2200" dirty="0" err="1"/>
              <a:t>novu</a:t>
            </a:r>
            <a:r>
              <a:rPr lang="en-US" sz="2200" dirty="0"/>
              <a:t> </a:t>
            </a:r>
            <a:r>
              <a:rPr lang="en-US" sz="2200" dirty="0" err="1"/>
              <a:t>lokaciju</a:t>
            </a:r>
            <a:r>
              <a:rPr lang="en-US" sz="2200" dirty="0"/>
              <a:t>, </a:t>
            </a:r>
            <a:r>
              <a:rPr lang="en-US" sz="2200" dirty="0" err="1"/>
              <a:t>za</a:t>
            </a:r>
            <a:r>
              <a:rPr lang="en-US" sz="2200" dirty="0"/>
              <a:t> </a:t>
            </a:r>
            <a:r>
              <a:rPr lang="en-US" sz="2200" dirty="0" err="1"/>
              <a:t>razliku</a:t>
            </a:r>
            <a:r>
              <a:rPr lang="en-US" sz="2200" dirty="0"/>
              <a:t> od </a:t>
            </a:r>
            <a:r>
              <a:rPr lang="en-US" sz="2200" dirty="0" err="1"/>
              <a:t>relativne</a:t>
            </a:r>
            <a:r>
              <a:rPr lang="en-US" sz="2200" dirty="0"/>
              <a:t> </a:t>
            </a:r>
            <a:r>
              <a:rPr lang="en-US" sz="2200" dirty="0" err="1"/>
              <a:t>adrese</a:t>
            </a:r>
            <a:r>
              <a:rPr lang="en-US" sz="2200" dirty="0"/>
              <a:t> </a:t>
            </a:r>
            <a:r>
              <a:rPr lang="en-US" sz="2200" dirty="0" err="1"/>
              <a:t>koja</a:t>
            </a:r>
            <a:r>
              <a:rPr lang="en-US" sz="2200" dirty="0"/>
              <a:t> se </a:t>
            </a:r>
            <a:r>
              <a:rPr lang="en-US" sz="2200" dirty="0" err="1"/>
              <a:t>mijenja</a:t>
            </a:r>
            <a:r>
              <a:rPr lang="en-US" sz="2200" dirty="0"/>
              <a:t> </a:t>
            </a:r>
            <a:r>
              <a:rPr lang="en-US" sz="2200" dirty="0" err="1"/>
              <a:t>pri</a:t>
            </a:r>
            <a:r>
              <a:rPr lang="en-US" sz="2200" dirty="0"/>
              <a:t> </a:t>
            </a:r>
            <a:r>
              <a:rPr lang="en-US" sz="2200" dirty="0" err="1"/>
              <a:t>kopiranju</a:t>
            </a:r>
            <a:r>
              <a:rPr lang="en-US" sz="2200" dirty="0"/>
              <a:t> </a:t>
            </a:r>
            <a:r>
              <a:rPr lang="en-US" sz="2200" dirty="0" err="1"/>
              <a:t>polja</a:t>
            </a:r>
            <a:r>
              <a:rPr lang="en-US" sz="2200" dirty="0"/>
              <a:t>. Da </a:t>
            </a:r>
            <a:r>
              <a:rPr lang="en-US" sz="2200" dirty="0" err="1"/>
              <a:t>biste</a:t>
            </a:r>
            <a:r>
              <a:rPr lang="en-US" sz="2200" dirty="0"/>
              <a:t> </a:t>
            </a:r>
            <a:r>
              <a:rPr lang="en-US" sz="2200" dirty="0" err="1"/>
              <a:t>adrese</a:t>
            </a:r>
            <a:r>
              <a:rPr lang="en-US" sz="2200" dirty="0"/>
              <a:t> u </a:t>
            </a:r>
            <a:r>
              <a:rPr lang="en-US" sz="2200" dirty="0" err="1"/>
              <a:t>formuli</a:t>
            </a:r>
            <a:r>
              <a:rPr lang="en-US" sz="2200" dirty="0"/>
              <a:t> </a:t>
            </a:r>
            <a:r>
              <a:rPr lang="en-US" sz="2200" dirty="0" smtClean="0"/>
              <a:t>u</a:t>
            </a:r>
            <a:r>
              <a:rPr lang="sr-Latn-ME" sz="2200" dirty="0" smtClean="0"/>
              <a:t>č</a:t>
            </a:r>
            <a:r>
              <a:rPr lang="en-US" sz="2200" dirty="0" err="1" smtClean="0"/>
              <a:t>inili</a:t>
            </a:r>
            <a:r>
              <a:rPr lang="en-US" sz="2200" dirty="0" smtClean="0"/>
              <a:t> </a:t>
            </a:r>
            <a:r>
              <a:rPr lang="en-US" sz="2200" dirty="0" err="1"/>
              <a:t>apsolutnim</a:t>
            </a:r>
            <a:r>
              <a:rPr lang="en-US" sz="2200" dirty="0"/>
              <a:t>, </a:t>
            </a:r>
            <a:r>
              <a:rPr lang="en-US" sz="2200" dirty="0" err="1"/>
              <a:t>dodajte</a:t>
            </a:r>
            <a:r>
              <a:rPr lang="en-US" sz="2200" dirty="0"/>
              <a:t> </a:t>
            </a:r>
            <a:r>
              <a:rPr lang="en-US" sz="2200" b="1" dirty="0"/>
              <a:t>$ </a:t>
            </a:r>
            <a:r>
              <a:rPr lang="en-US" sz="2200" dirty="0"/>
              <a:t>(</a:t>
            </a:r>
            <a:r>
              <a:rPr lang="en-US" sz="2200" dirty="0" err="1"/>
              <a:t>znak</a:t>
            </a:r>
            <a:r>
              <a:rPr lang="en-US" sz="2200" dirty="0"/>
              <a:t> </a:t>
            </a:r>
            <a:r>
              <a:rPr lang="en-US" sz="2200" dirty="0" err="1"/>
              <a:t>za</a:t>
            </a:r>
            <a:r>
              <a:rPr lang="en-US" sz="2200" dirty="0"/>
              <a:t> </a:t>
            </a:r>
            <a:r>
              <a:rPr lang="en-US" sz="2200" dirty="0" err="1"/>
              <a:t>dolar</a:t>
            </a:r>
            <a:r>
              <a:rPr lang="en-US" sz="2200" dirty="0"/>
              <a:t>) </a:t>
            </a:r>
            <a:r>
              <a:rPr lang="en-US" sz="2200" dirty="0" err="1"/>
              <a:t>ispred</a:t>
            </a:r>
            <a:r>
              <a:rPr lang="en-US" sz="2200" dirty="0"/>
              <a:t> </a:t>
            </a:r>
            <a:r>
              <a:rPr lang="en-US" sz="2200" dirty="0" err="1"/>
              <a:t>slova</a:t>
            </a:r>
            <a:r>
              <a:rPr lang="en-US" sz="2200" dirty="0"/>
              <a:t> </a:t>
            </a:r>
            <a:r>
              <a:rPr lang="en-US" sz="2200" dirty="0" err="1"/>
              <a:t>i</a:t>
            </a:r>
            <a:r>
              <a:rPr lang="en-US" sz="2200" dirty="0"/>
              <a:t> </a:t>
            </a:r>
            <a:r>
              <a:rPr lang="en-US" sz="2200" dirty="0" err="1"/>
              <a:t>ispred</a:t>
            </a:r>
            <a:r>
              <a:rPr lang="en-US" sz="2200" dirty="0"/>
              <a:t> </a:t>
            </a:r>
            <a:r>
              <a:rPr lang="en-US" sz="2200" dirty="0" err="1"/>
              <a:t>broja</a:t>
            </a:r>
            <a:r>
              <a:rPr lang="en-US" sz="2200" dirty="0"/>
              <a:t> </a:t>
            </a:r>
            <a:r>
              <a:rPr lang="en-US" sz="2200" dirty="0" err="1"/>
              <a:t>koji</a:t>
            </a:r>
            <a:r>
              <a:rPr lang="en-US" sz="2200" dirty="0"/>
              <a:t> </a:t>
            </a:r>
            <a:r>
              <a:rPr lang="sr-Latn-ME" sz="2200" dirty="0" err="1"/>
              <a:t>č</a:t>
            </a:r>
            <a:r>
              <a:rPr lang="en-US" sz="2200" dirty="0" err="1" smtClean="0"/>
              <a:t>ine</a:t>
            </a:r>
            <a:r>
              <a:rPr lang="en-US" sz="2200" dirty="0" smtClean="0"/>
              <a:t> </a:t>
            </a:r>
            <a:r>
              <a:rPr lang="en-US" sz="2200" dirty="0" err="1"/>
              <a:t>adresu</a:t>
            </a:r>
            <a:r>
              <a:rPr lang="en-US" sz="2200" dirty="0"/>
              <a:t> </a:t>
            </a:r>
            <a:r>
              <a:rPr lang="en-US" sz="2200" dirty="0" err="1"/>
              <a:t>ćelije</a:t>
            </a:r>
            <a:r>
              <a:rPr lang="en-US" sz="2200" dirty="0"/>
              <a:t>. </a:t>
            </a:r>
          </a:p>
          <a:p>
            <a:pPr algn="just"/>
            <a:r>
              <a:rPr lang="en-US" sz="2200" dirty="0" err="1"/>
              <a:t>Npr</a:t>
            </a:r>
            <a:r>
              <a:rPr lang="en-US" sz="2200" dirty="0"/>
              <a:t>. </a:t>
            </a:r>
            <a:r>
              <a:rPr lang="en-US" sz="2200" dirty="0" err="1"/>
              <a:t>ukoliko</a:t>
            </a:r>
            <a:r>
              <a:rPr lang="en-US" sz="2200" dirty="0"/>
              <a:t> u </a:t>
            </a:r>
            <a:r>
              <a:rPr lang="en-US" sz="2200" dirty="0" err="1"/>
              <a:t>ćeliji</a:t>
            </a:r>
            <a:r>
              <a:rPr lang="en-US" sz="2200" dirty="0"/>
              <a:t> C16 </a:t>
            </a:r>
            <a:r>
              <a:rPr lang="en-US" sz="2200" dirty="0" err="1"/>
              <a:t>imate</a:t>
            </a:r>
            <a:r>
              <a:rPr lang="en-US" sz="2200" dirty="0"/>
              <a:t> </a:t>
            </a:r>
            <a:r>
              <a:rPr lang="en-US" sz="2200" dirty="0" err="1"/>
              <a:t>formulu</a:t>
            </a:r>
            <a:r>
              <a:rPr lang="en-US" sz="2200" dirty="0"/>
              <a:t> =$C$10+$C$11 </a:t>
            </a:r>
            <a:r>
              <a:rPr lang="en-US" sz="2200" dirty="0" err="1"/>
              <a:t>i</a:t>
            </a:r>
            <a:r>
              <a:rPr lang="en-US" sz="2200" dirty="0"/>
              <a:t> </a:t>
            </a:r>
            <a:r>
              <a:rPr lang="en-US" sz="2200" dirty="0" err="1"/>
              <a:t>ako</a:t>
            </a:r>
            <a:r>
              <a:rPr lang="en-US" sz="2200" dirty="0"/>
              <a:t> </a:t>
            </a:r>
            <a:r>
              <a:rPr lang="en-US" sz="2200" dirty="0" err="1"/>
              <a:t>tu</a:t>
            </a:r>
            <a:r>
              <a:rPr lang="en-US" sz="2200" dirty="0"/>
              <a:t> </a:t>
            </a:r>
            <a:r>
              <a:rPr lang="en-US" sz="2200" dirty="0" err="1"/>
              <a:t>formulu</a:t>
            </a:r>
            <a:r>
              <a:rPr lang="en-US" sz="2200" dirty="0"/>
              <a:t> </a:t>
            </a:r>
            <a:r>
              <a:rPr lang="en-US" sz="2200" dirty="0" err="1"/>
              <a:t>kopirate</a:t>
            </a:r>
            <a:r>
              <a:rPr lang="en-US" sz="2200" dirty="0"/>
              <a:t> u </a:t>
            </a:r>
            <a:r>
              <a:rPr lang="en-US" sz="2200" dirty="0" err="1"/>
              <a:t>ćeliju</a:t>
            </a:r>
            <a:r>
              <a:rPr lang="en-US" sz="2200" dirty="0"/>
              <a:t> D16, Excel </a:t>
            </a:r>
            <a:r>
              <a:rPr lang="en-US" sz="2200" dirty="0" err="1"/>
              <a:t>neće</a:t>
            </a:r>
            <a:r>
              <a:rPr lang="en-US" sz="2200" dirty="0"/>
              <a:t> </a:t>
            </a:r>
            <a:r>
              <a:rPr lang="en-US" sz="2200" dirty="0" err="1"/>
              <a:t>promijeniti</a:t>
            </a:r>
            <a:r>
              <a:rPr lang="en-US" sz="2200" dirty="0"/>
              <a:t> </a:t>
            </a:r>
            <a:r>
              <a:rPr lang="en-US" sz="2200" dirty="0" err="1"/>
              <a:t>formulu</a:t>
            </a:r>
            <a:r>
              <a:rPr lang="en-US" sz="2200" dirty="0"/>
              <a:t> </a:t>
            </a:r>
            <a:r>
              <a:rPr lang="en-US" sz="2200" dirty="0" err="1"/>
              <a:t>kao</a:t>
            </a:r>
            <a:r>
              <a:rPr lang="en-US" sz="2200" dirty="0"/>
              <a:t> </a:t>
            </a:r>
            <a:r>
              <a:rPr lang="en-US" sz="2200" dirty="0" err="1"/>
              <a:t>kod</a:t>
            </a:r>
            <a:r>
              <a:rPr lang="en-US" sz="2200" dirty="0"/>
              <a:t> </a:t>
            </a:r>
            <a:r>
              <a:rPr lang="en-US" sz="2200" dirty="0" err="1"/>
              <a:t>relativnog</a:t>
            </a:r>
            <a:r>
              <a:rPr lang="en-US" sz="2200" dirty="0"/>
              <a:t> </a:t>
            </a:r>
            <a:r>
              <a:rPr lang="en-US" sz="2200" dirty="0" err="1"/>
              <a:t>adresiranja</a:t>
            </a:r>
            <a:r>
              <a:rPr lang="en-US" sz="2200" dirty="0"/>
              <a:t>, </a:t>
            </a:r>
            <a:r>
              <a:rPr lang="en-US" sz="2200" dirty="0" err="1"/>
              <a:t>nego</a:t>
            </a:r>
            <a:r>
              <a:rPr lang="en-US" sz="2200" dirty="0"/>
              <a:t> </a:t>
            </a:r>
            <a:r>
              <a:rPr lang="en-US" sz="2200" dirty="0" err="1"/>
              <a:t>će</a:t>
            </a:r>
            <a:r>
              <a:rPr lang="en-US" sz="2200" dirty="0"/>
              <a:t> </a:t>
            </a:r>
            <a:r>
              <a:rPr lang="en-US" sz="2200" dirty="0" err="1"/>
              <a:t>i</a:t>
            </a:r>
            <a:r>
              <a:rPr lang="en-US" sz="2200" dirty="0"/>
              <a:t> u D16 </a:t>
            </a:r>
            <a:r>
              <a:rPr lang="en-US" sz="2200" dirty="0" err="1"/>
              <a:t>biti</a:t>
            </a:r>
            <a:r>
              <a:rPr lang="en-US" sz="2200" dirty="0"/>
              <a:t> formula =$C$10+$C$11. 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90953" y="3434376"/>
            <a:ext cx="3191192" cy="2418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63148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846</Words>
  <Application>Microsoft Office PowerPoint</Application>
  <PresentationFormat>Widescreen</PresentationFormat>
  <Paragraphs>45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Bradley Hand ITC</vt:lpstr>
      <vt:lpstr>Calibri</vt:lpstr>
      <vt:lpstr>Calibri Light</vt:lpstr>
      <vt:lpstr>Impact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19</cp:revision>
  <dcterms:created xsi:type="dcterms:W3CDTF">2020-01-12T17:46:46Z</dcterms:created>
  <dcterms:modified xsi:type="dcterms:W3CDTF">2020-01-22T08:42:25Z</dcterms:modified>
</cp:coreProperties>
</file>