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20"/>
  </p:notesMasterIdLst>
  <p:sldIdLst>
    <p:sldId id="264" r:id="rId2"/>
    <p:sldId id="265" r:id="rId3"/>
    <p:sldId id="275" r:id="rId4"/>
    <p:sldId id="270" r:id="rId5"/>
    <p:sldId id="267" r:id="rId6"/>
    <p:sldId id="274" r:id="rId7"/>
    <p:sldId id="276" r:id="rId8"/>
    <p:sldId id="277" r:id="rId9"/>
    <p:sldId id="271" r:id="rId10"/>
    <p:sldId id="272" r:id="rId11"/>
    <p:sldId id="273" r:id="rId12"/>
    <p:sldId id="278" r:id="rId13"/>
    <p:sldId id="279" r:id="rId14"/>
    <p:sldId id="280" r:id="rId15"/>
    <p:sldId id="281" r:id="rId16"/>
    <p:sldId id="282" r:id="rId17"/>
    <p:sldId id="283" r:id="rId18"/>
    <p:sldId id="284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D2863B-D5C7-4691-B160-23DDEF3F1806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25DEA0-9416-4CE8-9FEB-9F2CE271914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DBE9109F-7888-4136-9B3E-20BAA6C67FDD}" type="datetime1">
              <a:rPr lang="en-US" smtClean="0"/>
              <a:pPr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019C4-B6E4-4D6E-8D97-DE5AADDB81FB}" type="datetime1">
              <a:rPr lang="en-US" smtClean="0"/>
              <a:pPr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7D46-938B-4917-9A18-B9553131B127}" type="datetime1">
              <a:rPr lang="en-US" smtClean="0"/>
              <a:pPr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E999-636C-4132-B432-58E8E3545225}" type="datetime1">
              <a:rPr lang="en-US" smtClean="0"/>
              <a:pPr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37B5D-88E8-4FB1-92E3-A99C2603A8BF}" type="datetime1">
              <a:rPr lang="en-US" smtClean="0"/>
              <a:pPr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8365F-66F6-4C2C-805D-D761C4C152B0}" type="datetime1">
              <a:rPr lang="en-US" smtClean="0"/>
              <a:pPr/>
              <a:t>4/14/2020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4DF9-2F56-4D96-955D-9D8A8FD77192}" type="datetime1">
              <a:rPr lang="en-US" smtClean="0"/>
              <a:pPr/>
              <a:t>4/14/2020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45426-41CC-48C7-8912-28FA9F671D15}" type="datetime1">
              <a:rPr lang="en-US" smtClean="0"/>
              <a:pPr/>
              <a:t>4/14/2020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8E8EB-FB91-4281-B0DF-EB4740A3C534}" type="datetime1">
              <a:rPr lang="en-US" smtClean="0"/>
              <a:pPr/>
              <a:t>4/14/2020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EF2D98C5-E4C2-4F70-ADD4-97D4687DC8EF}" type="datetime1">
              <a:rPr lang="en-US" smtClean="0"/>
              <a:pPr/>
              <a:t>4/14/2020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53FA3DB0-F3E2-4ACF-A3C7-629DBE7AFDA0}" type="datetime1">
              <a:rPr lang="en-US" smtClean="0"/>
              <a:pPr/>
              <a:t>4/14/2020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5FDBC619-B21B-4578-B6F2-943438C3904D}" type="datetime1">
              <a:rPr lang="en-US" smtClean="0"/>
              <a:pPr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2600" y="1066800"/>
            <a:ext cx="5698069" cy="838200"/>
          </a:xfrm>
        </p:spPr>
        <p:txBody>
          <a:bodyPr>
            <a:normAutofit/>
          </a:bodyPr>
          <a:lstStyle/>
          <a:p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 sz="2000" dirty="0" smtClean="0"/>
              <a:t>Prof. Nevenka Roganović</a:t>
            </a:r>
            <a:endParaRPr lang="en-US" sz="2000" dirty="0"/>
          </a:p>
        </p:txBody>
      </p:sp>
      <p:pic>
        <p:nvPicPr>
          <p:cNvPr id="6" name="Picture 5" descr="Digitalna kolekcija &quot;Petar II Petrović Njegoš&quot;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066801"/>
            <a:ext cx="71628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143000" y="622243"/>
            <a:ext cx="7086600" cy="34163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Calibri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Cyrl-CS" sz="2400" b="1" i="1" dirty="0" smtClean="0">
                <a:solidFill>
                  <a:schemeClr val="accent1">
                    <a:lumMod val="50000"/>
                  </a:schemeClr>
                </a:solidFill>
                <a:latin typeface="Calibri"/>
                <a:cs typeface="Arial" pitchFamily="34" charset="0"/>
              </a:rPr>
              <a:t>,,Ноћ скупља вијека’’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Cyrl-CS" sz="2400" dirty="0" smtClean="0">
                <a:solidFill>
                  <a:srgbClr val="333333"/>
                </a:solidFill>
                <a:latin typeface="Calibri"/>
                <a:cs typeface="Arial" pitchFamily="34" charset="0"/>
              </a:rPr>
              <a:t> </a:t>
            </a:r>
            <a:r>
              <a:rPr lang="sr-Cyrl-CS" sz="2400" dirty="0" smtClean="0">
                <a:solidFill>
                  <a:schemeClr val="accent1">
                    <a:lumMod val="50000"/>
                  </a:schemeClr>
                </a:solidFill>
                <a:latin typeface="Calibri"/>
                <a:cs typeface="Arial" pitchFamily="34" charset="0"/>
              </a:rPr>
              <a:t>је љубавна пјесма Петра </a:t>
            </a:r>
            <a:r>
              <a:rPr lang="sr-Latn-CS" sz="2400" dirty="0" smtClean="0">
                <a:solidFill>
                  <a:schemeClr val="accent1">
                    <a:lumMod val="50000"/>
                  </a:schemeClr>
                </a:solidFill>
                <a:latin typeface="Calibri"/>
                <a:cs typeface="Arial" pitchFamily="34" charset="0"/>
              </a:rPr>
              <a:t>II</a:t>
            </a:r>
            <a:r>
              <a:rPr lang="sr-Cyrl-CS" sz="2400" dirty="0" smtClean="0">
                <a:solidFill>
                  <a:schemeClr val="accent1">
                    <a:lumMod val="50000"/>
                  </a:schemeClr>
                </a:solidFill>
                <a:latin typeface="Calibri"/>
                <a:cs typeface="Arial" pitchFamily="34" charset="0"/>
              </a:rPr>
              <a:t> Петровића Његоша, настала највјероватније 1845. године у Перасту, гдје је владика Раде једно вријеме боравио. Савременици су забиљежили  да је у сусједству живјела дјевојка која се загледала у лијепог владику, а и да он ,,не презираше те погледе.’’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Crnogorke u djelima poznatih slikara - Portal Analitika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0" y="3810000"/>
            <a:ext cx="40005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19200" y="914400"/>
            <a:ext cx="655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/>
              <a:t>                      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1066800" y="1676400"/>
            <a:ext cx="71628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r-Cyrl-CS" dirty="0" smtClean="0"/>
          </a:p>
          <a:p>
            <a:r>
              <a:rPr lang="sr-Cyrl-CS" dirty="0" smtClean="0">
                <a:solidFill>
                  <a:schemeClr val="accent1">
                    <a:lumMod val="50000"/>
                  </a:schemeClr>
                </a:solidFill>
              </a:rPr>
              <a:t>Пјесма ,,Ноћ скупља вијека’’ потпуно је другачија од свега што је Његош икада написао..</a:t>
            </a:r>
          </a:p>
          <a:p>
            <a:endParaRPr lang="sr-Cyrl-CS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sr-Cyrl-CS" dirty="0" smtClean="0">
                <a:solidFill>
                  <a:schemeClr val="accent1">
                    <a:lumMod val="50000"/>
                  </a:schemeClr>
                </a:solidFill>
              </a:rPr>
              <a:t>Лирска бравура писана у 64 шеснаестарачка стиха, која говори о ноћи вриједнијој од читавог живота, ненадмашно описује сусрет двоје младих, једног духовника, ,,пустињака’’, замишљеног младића који ужива у љепотама једне приморске ноћи, под ,,плавом луном, и једне ,,виле’’ која се однекуд појављује пред њим.</a:t>
            </a:r>
          </a:p>
          <a:p>
            <a:endParaRPr lang="sr-Cyrl-CS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sr-Cyrl-CS" dirty="0" smtClean="0">
                <a:solidFill>
                  <a:schemeClr val="accent1">
                    <a:lumMod val="50000"/>
                  </a:schemeClr>
                </a:solidFill>
              </a:rPr>
              <a:t>Да ли је ова ноћ измаштана или доживљена , данас је мало важно.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5-Point Star 4"/>
          <p:cNvSpPr/>
          <p:nvPr/>
        </p:nvSpPr>
        <p:spPr>
          <a:xfrm>
            <a:off x="7696200" y="609600"/>
            <a:ext cx="609600" cy="533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Nevenka</a:t>
            </a:r>
            <a:r>
              <a:rPr lang="en-US" dirty="0" smtClean="0"/>
              <a:t> </a:t>
            </a:r>
            <a:r>
              <a:rPr lang="en-US" dirty="0" err="1" smtClean="0"/>
              <a:t>Roganovi</a:t>
            </a:r>
            <a:r>
              <a:rPr lang="sr-Latn-CS" dirty="0" smtClean="0"/>
              <a:t>ć, prof.</a:t>
            </a:r>
            <a:endParaRPr lang="en-US" dirty="0"/>
          </a:p>
        </p:txBody>
      </p:sp>
      <p:pic>
        <p:nvPicPr>
          <p:cNvPr id="3" name="Picture 2" descr="http://www.kutak.rs/wp-content/uploads/photo/stare_ilustracije_gradova/perast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685800"/>
            <a:ext cx="72390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90600" y="990600"/>
            <a:ext cx="6248400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CS" sz="3200" dirty="0" smtClean="0">
                <a:solidFill>
                  <a:schemeClr val="accent1">
                    <a:lumMod val="50000"/>
                  </a:schemeClr>
                </a:solidFill>
              </a:rPr>
              <a:t>Структура </a:t>
            </a:r>
          </a:p>
          <a:p>
            <a:endParaRPr lang="sr-Cyrl-CS" sz="32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sr-Cyrl-CS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sr-Cyrl-CS" sz="2400" dirty="0" smtClean="0">
                <a:solidFill>
                  <a:schemeClr val="accent1">
                    <a:lumMod val="50000"/>
                  </a:schemeClr>
                </a:solidFill>
              </a:rPr>
              <a:t>Опис тихе вечери.</a:t>
            </a:r>
          </a:p>
          <a:p>
            <a:pPr marL="342900" indent="-342900">
              <a:buAutoNum type="arabicPeriod"/>
            </a:pPr>
            <a:r>
              <a:rPr lang="sr-Cyrl-CS" sz="2400" dirty="0" smtClean="0">
                <a:solidFill>
                  <a:schemeClr val="accent1">
                    <a:lumMod val="50000"/>
                  </a:schemeClr>
                </a:solidFill>
              </a:rPr>
              <a:t>Лирски субјект.</a:t>
            </a:r>
          </a:p>
          <a:p>
            <a:pPr marL="342900" indent="-342900">
              <a:buAutoNum type="arabicPeriod"/>
            </a:pPr>
            <a:r>
              <a:rPr lang="sr-Cyrl-CS" sz="2400" dirty="0" smtClean="0">
                <a:solidFill>
                  <a:schemeClr val="accent1">
                    <a:lumMod val="50000"/>
                  </a:schemeClr>
                </a:solidFill>
              </a:rPr>
              <a:t>Душевно стање лирског субјекта – напетост свих чула.</a:t>
            </a:r>
          </a:p>
          <a:p>
            <a:pPr marL="342900" indent="-342900">
              <a:buAutoNum type="arabicPeriod"/>
            </a:pPr>
            <a:r>
              <a:rPr lang="sr-Cyrl-CS" sz="2400" dirty="0" smtClean="0">
                <a:solidFill>
                  <a:schemeClr val="accent1">
                    <a:lumMod val="50000"/>
                  </a:schemeClr>
                </a:solidFill>
              </a:rPr>
              <a:t>Сусрет са дјевојком</a:t>
            </a:r>
          </a:p>
          <a:p>
            <a:pPr marL="1257300" lvl="2" indent="-342900"/>
            <a:r>
              <a:rPr lang="sr-Cyrl-CS" sz="2400" dirty="0" smtClean="0">
                <a:solidFill>
                  <a:schemeClr val="accent1">
                    <a:lumMod val="50000"/>
                  </a:schemeClr>
                </a:solidFill>
              </a:rPr>
              <a:t>а) љепота хода и лика,</a:t>
            </a:r>
          </a:p>
          <a:p>
            <a:pPr marL="1257300" lvl="2" indent="-342900"/>
            <a:r>
              <a:rPr lang="sr-Cyrl-CS" sz="2400" dirty="0" smtClean="0">
                <a:solidFill>
                  <a:schemeClr val="accent1">
                    <a:lumMod val="50000"/>
                  </a:schemeClr>
                </a:solidFill>
              </a:rPr>
              <a:t>б) молба мјесецу да успори ход да би ноћ дуже трајала.</a:t>
            </a:r>
          </a:p>
          <a:p>
            <a:pPr marL="1257300" lvl="2" indent="-342900"/>
            <a:r>
              <a:rPr lang="sr-Cyrl-CS" sz="2400" dirty="0" smtClean="0">
                <a:solidFill>
                  <a:schemeClr val="accent1">
                    <a:lumMod val="50000"/>
                  </a:schemeClr>
                </a:solidFill>
              </a:rPr>
              <a:t>5. Свитање и нестајање љубавне чаролије.</a:t>
            </a:r>
            <a:endParaRPr lang="sr-Cyrl-CS" sz="2400" dirty="0" smtClean="0"/>
          </a:p>
          <a:p>
            <a:pPr marL="1257300" lvl="2" indent="-342900"/>
            <a:endParaRPr lang="sr-Cyrl-CS" sz="2400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3" descr="Како полната месечина влијае на нашата потсвест!? - Studenti.mk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533400"/>
            <a:ext cx="3657600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43000" y="1143000"/>
            <a:ext cx="7086600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CS" sz="3200" dirty="0" smtClean="0">
                <a:solidFill>
                  <a:schemeClr val="accent1">
                    <a:lumMod val="50000"/>
                  </a:schemeClr>
                </a:solidFill>
              </a:rPr>
              <a:t>Садржина и значењ</a:t>
            </a:r>
            <a:r>
              <a:rPr lang="sr-Cyrl-CS" sz="3200" b="1" dirty="0" smtClean="0">
                <a:solidFill>
                  <a:schemeClr val="accent1">
                    <a:lumMod val="50000"/>
                  </a:schemeClr>
                </a:solidFill>
              </a:rPr>
              <a:t>е</a:t>
            </a:r>
          </a:p>
          <a:p>
            <a:endParaRPr lang="sr-Cyrl-CS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sr-Cyrl-CS" dirty="0" smtClean="0">
                <a:solidFill>
                  <a:schemeClr val="accent1">
                    <a:lumMod val="50000"/>
                  </a:schemeClr>
                </a:solidFill>
              </a:rPr>
              <a:t> -  Уводни дио пјесме предочава слику тихе вечери обасјане мјесечином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sr-Cyrl-CS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sr-Cyrl-CS" dirty="0" smtClean="0">
                <a:solidFill>
                  <a:schemeClr val="accent1">
                    <a:lumMod val="50000"/>
                  </a:schemeClr>
                </a:solidFill>
              </a:rPr>
              <a:t>- Визуелне слике (мјесечина, звијезде и капи воде) спајају се са акустичким (славуј са својом хармоничном пјесмом и звук који долази из роја мушица- ,,огњевитих комета’’).</a:t>
            </a:r>
          </a:p>
          <a:p>
            <a:pPr>
              <a:buFontTx/>
              <a:buChar char="-"/>
            </a:pPr>
            <a:r>
              <a:rPr lang="sr-Cyrl-CS" dirty="0" smtClean="0">
                <a:solidFill>
                  <a:schemeClr val="accent1">
                    <a:lumMod val="50000"/>
                  </a:schemeClr>
                </a:solidFill>
              </a:rPr>
              <a:t> Атмосфера ноћи обасјане мјесечином исказана је као доживљај лирског субјекта.</a:t>
            </a:r>
          </a:p>
          <a:p>
            <a:pPr>
              <a:buFontTx/>
              <a:buChar char="-"/>
            </a:pPr>
            <a:r>
              <a:rPr lang="sr-Cyrl-CS" dirty="0" smtClean="0">
                <a:solidFill>
                  <a:schemeClr val="accent1">
                    <a:lumMod val="50000"/>
                  </a:schemeClr>
                </a:solidFill>
              </a:rPr>
              <a:t>- Појава виле (дјевојке) снажно дјелује на лирског субјекта; он упућује молбу мјесецу да успори ход да би ноћ дуже трајала и ова љепота у њој.</a:t>
            </a:r>
          </a:p>
          <a:p>
            <a:pPr>
              <a:buFontTx/>
              <a:buChar char="-"/>
            </a:pPr>
            <a:r>
              <a:rPr lang="sr-Cyrl-CS" dirty="0" smtClean="0">
                <a:solidFill>
                  <a:schemeClr val="accent1">
                    <a:lumMod val="50000"/>
                  </a:schemeClr>
                </a:solidFill>
              </a:rPr>
              <a:t> Емотивна снага сусрета и љубавног доживљаја искристалисала се у мисао </a:t>
            </a:r>
            <a:r>
              <a:rPr lang="sr-Cyrl-CS" i="1" dirty="0" smtClean="0">
                <a:solidFill>
                  <a:schemeClr val="accent1">
                    <a:lumMod val="50000"/>
                  </a:schemeClr>
                </a:solidFill>
              </a:rPr>
              <a:t>,,ништа љепше нит’ је када нити од ње створит може’’.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Како полната месечина влијае на нашата потсвест!? - Studenti.mk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533400"/>
            <a:ext cx="76200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838200" y="2057400"/>
            <a:ext cx="75438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CS" dirty="0" smtClean="0">
                <a:solidFill>
                  <a:schemeClr val="bg1"/>
                </a:solidFill>
              </a:rPr>
              <a:t>Изгубљен у вртлозима љубавног заноса  лирски субјект не осјећа протицање времена па је и растанак изненадан као и сусрет:</a:t>
            </a:r>
          </a:p>
          <a:p>
            <a:r>
              <a:rPr lang="sr-Cyrl-CS" i="1" dirty="0" smtClean="0">
                <a:solidFill>
                  <a:schemeClr val="bg1"/>
                </a:solidFill>
              </a:rPr>
              <a:t>,, Луна бјежи с хоризонта и уступа Фебу владу,</a:t>
            </a:r>
          </a:p>
          <a:p>
            <a:r>
              <a:rPr lang="sr-Cyrl-CS" i="1" dirty="0" smtClean="0">
                <a:solidFill>
                  <a:schemeClr val="bg1"/>
                </a:solidFill>
              </a:rPr>
              <a:t>Тад из вида ја изгубих дивотницу моју младу.’’</a:t>
            </a:r>
          </a:p>
          <a:p>
            <a:endParaRPr lang="sr-Cyrl-CS" dirty="0" smtClean="0">
              <a:solidFill>
                <a:schemeClr val="bg1"/>
              </a:solidFill>
            </a:endParaRPr>
          </a:p>
          <a:p>
            <a:endParaRPr lang="sr-Cyrl-CS" dirty="0" smtClean="0">
              <a:solidFill>
                <a:schemeClr val="bg1"/>
              </a:solidFill>
            </a:endParaRPr>
          </a:p>
          <a:p>
            <a:endParaRPr lang="sr-Cyrl-CS" dirty="0" smtClean="0">
              <a:solidFill>
                <a:schemeClr val="bg1"/>
              </a:solidFill>
            </a:endParaRPr>
          </a:p>
          <a:p>
            <a:endParaRPr lang="sr-Cyrl-CS" dirty="0" smtClean="0">
              <a:solidFill>
                <a:schemeClr val="bg1"/>
              </a:solidFill>
            </a:endParaRPr>
          </a:p>
          <a:p>
            <a:endParaRPr lang="sr-Cyrl-CS" dirty="0" smtClean="0">
              <a:solidFill>
                <a:schemeClr val="bg1"/>
              </a:solidFill>
            </a:endParaRPr>
          </a:p>
          <a:p>
            <a:r>
              <a:rPr lang="sr-Cyrl-CS" dirty="0" smtClean="0">
                <a:solidFill>
                  <a:schemeClr val="bg1"/>
                </a:solidFill>
              </a:rPr>
              <a:t>- Тако се завршила ова ,,ноћ скупља вијека’’ – ноћ скупља, вриједнија од  цијелог једног људског вијека.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pic>
        <p:nvPicPr>
          <p:cNvPr id="3" name="Picture 2" descr="DNK - Polna mesečina (Полна месечина) lyrics + English translation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609600"/>
            <a:ext cx="76962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914401" y="609600"/>
            <a:ext cx="7391400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pPr algn="ctr"/>
            <a:r>
              <a:rPr lang="sr-Cyrl-CS" sz="2400" b="1" dirty="0" smtClean="0">
                <a:solidFill>
                  <a:schemeClr val="bg1"/>
                </a:solidFill>
              </a:rPr>
              <a:t>У пјесми је супротстављено:</a:t>
            </a:r>
            <a:endParaRPr lang="en-US" sz="2400" b="1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pPr>
              <a:buFont typeface="Arial" charset="0"/>
              <a:buChar char="•"/>
            </a:pPr>
            <a:r>
              <a:rPr lang="sr-Cyrl-CS" sz="2000" dirty="0" smtClean="0">
                <a:solidFill>
                  <a:schemeClr val="bg1"/>
                </a:solidFill>
              </a:rPr>
              <a:t>стварно				           * замишљено</a:t>
            </a:r>
          </a:p>
          <a:p>
            <a:pPr>
              <a:buFont typeface="Arial" charset="0"/>
              <a:buChar char="•"/>
            </a:pPr>
            <a:endParaRPr lang="sr-Cyrl-CS" sz="2000" dirty="0" smtClean="0"/>
          </a:p>
          <a:p>
            <a:pPr>
              <a:buFont typeface="Arial" charset="0"/>
              <a:buChar char="•"/>
            </a:pPr>
            <a:r>
              <a:rPr lang="sr-Cyrl-CS" sz="2000" dirty="0" smtClean="0">
                <a:solidFill>
                  <a:schemeClr val="bg1"/>
                </a:solidFill>
              </a:rPr>
              <a:t>дневно                                                                * ноћно</a:t>
            </a:r>
          </a:p>
          <a:p>
            <a:pPr>
              <a:buFont typeface="Arial" charset="0"/>
              <a:buChar char="•"/>
            </a:pPr>
            <a:endParaRPr lang="sr-Cyrl-CS" sz="2000" dirty="0" smtClean="0">
              <a:solidFill>
                <a:schemeClr val="bg1"/>
              </a:solidFill>
            </a:endParaRPr>
          </a:p>
          <a:p>
            <a:pPr>
              <a:buFont typeface="Arial" charset="0"/>
              <a:buChar char="•"/>
            </a:pPr>
            <a:r>
              <a:rPr lang="sr-Cyrl-CS" sz="2000" dirty="0" smtClean="0">
                <a:solidFill>
                  <a:schemeClr val="bg1"/>
                </a:solidFill>
              </a:rPr>
              <a:t>земаљско				           * небеско</a:t>
            </a:r>
          </a:p>
          <a:p>
            <a:endParaRPr lang="sr-Cyrl-CS" sz="2000" dirty="0" smtClean="0">
              <a:solidFill>
                <a:schemeClr val="bg1"/>
              </a:solidFill>
            </a:endParaRPr>
          </a:p>
          <a:p>
            <a:pPr>
              <a:buFont typeface="Arial" charset="0"/>
              <a:buChar char="•"/>
            </a:pPr>
            <a:r>
              <a:rPr lang="sr-Cyrl-CS" sz="2000" dirty="0" smtClean="0">
                <a:solidFill>
                  <a:schemeClr val="bg1"/>
                </a:solidFill>
              </a:rPr>
              <a:t>свјетовно			                         * духовно</a:t>
            </a:r>
          </a:p>
          <a:p>
            <a:pPr>
              <a:buFont typeface="Arial" charset="0"/>
              <a:buChar char="•"/>
            </a:pPr>
            <a:endParaRPr lang="sr-Cyrl-CS" sz="2000" dirty="0" smtClean="0">
              <a:solidFill>
                <a:schemeClr val="bg1"/>
              </a:solidFill>
            </a:endParaRPr>
          </a:p>
          <a:p>
            <a:pPr>
              <a:buFont typeface="Arial" charset="0"/>
              <a:buChar char="•"/>
            </a:pPr>
            <a:r>
              <a:rPr lang="sr-Cyrl-CS" sz="2000" dirty="0" smtClean="0">
                <a:solidFill>
                  <a:schemeClr val="bg1"/>
                </a:solidFill>
              </a:rPr>
              <a:t>  Само у ноћи владика и господар могао је да доживи љепоту и занос љубави. На јави, на свјетлости, он је владар , окован обавезама и државничким бригама, обузет  чисто рационалним мислима.</a:t>
            </a:r>
          </a:p>
          <a:p>
            <a:pPr>
              <a:buFont typeface="Arial" charset="0"/>
              <a:buChar char="•"/>
            </a:pPr>
            <a:endParaRPr lang="sr-Cyrl-CS" sz="2000" dirty="0" smtClean="0">
              <a:solidFill>
                <a:schemeClr val="bg1"/>
              </a:solidFill>
            </a:endParaRPr>
          </a:p>
          <a:p>
            <a:pPr>
              <a:buFont typeface="Arial" charset="0"/>
              <a:buChar char="•"/>
            </a:pPr>
            <a:endParaRPr lang="sr-Cyrl-CS" sz="2000" dirty="0" smtClean="0">
              <a:solidFill>
                <a:schemeClr val="bg1"/>
              </a:solidFill>
            </a:endParaRPr>
          </a:p>
          <a:p>
            <a:pPr>
              <a:buFont typeface="Arial" charset="0"/>
              <a:buChar char="•"/>
            </a:pPr>
            <a:endParaRPr lang="sr-Cyrl-CS" sz="2000" dirty="0" smtClean="0">
              <a:solidFill>
                <a:schemeClr val="bg1"/>
              </a:solidFill>
            </a:endParaRPr>
          </a:p>
          <a:p>
            <a:pPr>
              <a:buFont typeface="Arial" charset="0"/>
              <a:buChar char="•"/>
            </a:pPr>
            <a:endParaRPr lang="sr-Cyrl-CS" sz="20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3124200"/>
            <a:ext cx="592455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838200" y="990600"/>
            <a:ext cx="5943600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CS" sz="2400" dirty="0" smtClean="0">
                <a:solidFill>
                  <a:schemeClr val="accent1">
                    <a:lumMod val="50000"/>
                  </a:schemeClr>
                </a:solidFill>
              </a:rPr>
              <a:t>Језик и стил</a:t>
            </a:r>
          </a:p>
          <a:p>
            <a:endParaRPr lang="sr-Cyrl-CS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sr-Cyrl-CS" dirty="0" smtClean="0">
                <a:solidFill>
                  <a:schemeClr val="accent1">
                    <a:lumMod val="50000"/>
                  </a:schemeClr>
                </a:solidFill>
              </a:rPr>
              <a:t>-   Романтичарска поетска реторика.</a:t>
            </a:r>
          </a:p>
          <a:p>
            <a:pPr>
              <a:buFontTx/>
              <a:buChar char="-"/>
            </a:pPr>
            <a:r>
              <a:rPr lang="sr-Cyrl-CS" dirty="0" smtClean="0">
                <a:solidFill>
                  <a:schemeClr val="accent1">
                    <a:lumMod val="50000"/>
                  </a:schemeClr>
                </a:solidFill>
              </a:rPr>
              <a:t>   Архаична лексика, елементи руског и рускословенског језика.</a:t>
            </a:r>
          </a:p>
          <a:p>
            <a:pPr>
              <a:buFontTx/>
              <a:buChar char="-"/>
            </a:pPr>
            <a:r>
              <a:rPr lang="sr-Cyrl-CS" dirty="0" smtClean="0">
                <a:solidFill>
                  <a:schemeClr val="accent1">
                    <a:lumMod val="50000"/>
                  </a:schemeClr>
                </a:solidFill>
              </a:rPr>
              <a:t>-   Епитети, метафоре и снажне хиперболе.</a:t>
            </a:r>
          </a:p>
          <a:p>
            <a:pPr>
              <a:buFontTx/>
              <a:buChar char="-"/>
            </a:pPr>
            <a:r>
              <a:rPr lang="sr-Cyrl-CS" dirty="0" smtClean="0">
                <a:solidFill>
                  <a:schemeClr val="accent1">
                    <a:lumMod val="50000"/>
                  </a:schemeClr>
                </a:solidFill>
              </a:rPr>
              <a:t>-   Пјесма  је испјевана у шеснаестерцу, а рима је парна.</a:t>
            </a:r>
          </a:p>
          <a:p>
            <a:pPr>
              <a:buFontTx/>
              <a:buChar char="-"/>
            </a:pPr>
            <a:endParaRPr lang="sr-Cyrl-CS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Tx/>
              <a:buChar char="-"/>
            </a:pPr>
            <a:endParaRPr lang="sr-Cyrl-CS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Tx/>
              <a:buChar char="-"/>
            </a:pPr>
            <a:endParaRPr lang="sr-Cyrl-CS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sr-Cyrl-CS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kutak.rs/wp-content/uploads/photo/stare_ilustracije_gradova/perast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609600"/>
            <a:ext cx="7543799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3822564" y="990600"/>
            <a:ext cx="417843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CS" dirty="0" smtClean="0">
                <a:solidFill>
                  <a:schemeClr val="accent1">
                    <a:lumMod val="50000"/>
                  </a:schemeClr>
                </a:solidFill>
              </a:rPr>
              <a:t>За домаћи задатак:</a:t>
            </a:r>
          </a:p>
          <a:p>
            <a:endParaRPr lang="en-US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sr-Cyrl-CS" dirty="0" smtClean="0">
                <a:solidFill>
                  <a:schemeClr val="accent1">
                    <a:lumMod val="50000"/>
                  </a:schemeClr>
                </a:solidFill>
              </a:rPr>
              <a:t>Одслушај интерпретацију пјесме  ,,Ноћ скупља вијека’’.</a:t>
            </a:r>
          </a:p>
          <a:p>
            <a:endParaRPr lang="sr-Cyrl-CS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sr-Cyrl-CS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sr-Cyrl-CS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sr-Cyrl-CS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sr-Cyrl-CS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Prof. </a:t>
            </a:r>
            <a:r>
              <a:rPr lang="sr-Latn-CS" dirty="0" smtClean="0"/>
              <a:t>Nevenka Roganović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895600" y="3581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62000" y="1219200"/>
            <a:ext cx="7620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sr-Latn-CS" sz="2800" dirty="0" smtClean="0"/>
          </a:p>
          <a:p>
            <a:endParaRPr lang="sr-Latn-CS" sz="2800" dirty="0" smtClean="0"/>
          </a:p>
          <a:p>
            <a:endParaRPr lang="en-US" sz="2800" dirty="0"/>
          </a:p>
        </p:txBody>
      </p:sp>
      <p:pic>
        <p:nvPicPr>
          <p:cNvPr id="7" name="Picture 6" descr="Image result for noc skuplja vijeka slik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838200"/>
            <a:ext cx="73152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1066800" y="5486400"/>
            <a:ext cx="7162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Cyrl-CS" sz="2000" b="1" i="1" dirty="0" smtClean="0">
                <a:solidFill>
                  <a:schemeClr val="accent1">
                    <a:lumMod val="50000"/>
                  </a:schemeClr>
                </a:solidFill>
              </a:rPr>
              <a:t>Оља Ивањицки, Његош у Перасту, 1997.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200" y="762001"/>
            <a:ext cx="7315200" cy="4876799"/>
          </a:xfrm>
        </p:spPr>
        <p:txBody>
          <a:bodyPr/>
          <a:lstStyle/>
          <a:p>
            <a:pPr algn="ctr"/>
            <a:r>
              <a:rPr lang="sr-Cyrl-CS" sz="4400" b="1" i="1" dirty="0" smtClean="0">
                <a:solidFill>
                  <a:schemeClr val="accent1">
                    <a:lumMod val="50000"/>
                  </a:schemeClr>
                </a:solidFill>
              </a:rPr>
              <a:t>Ноћ скупља вијека</a:t>
            </a:r>
          </a:p>
          <a:p>
            <a:endParaRPr lang="sr-Cyrl-CS" sz="4400" b="1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sr-Cyrl-CS" sz="2800" b="1" i="1" dirty="0" smtClean="0">
                <a:solidFill>
                  <a:schemeClr val="accent1">
                    <a:lumMod val="50000"/>
                  </a:schemeClr>
                </a:solidFill>
              </a:rPr>
              <a:t> - Пажљиво прочитај пјесму.</a:t>
            </a:r>
          </a:p>
          <a:p>
            <a:pPr>
              <a:buFontTx/>
              <a:buChar char="-"/>
            </a:pPr>
            <a:r>
              <a:rPr lang="sr-Cyrl-CS" sz="2800" b="1" i="1" dirty="0" smtClean="0">
                <a:solidFill>
                  <a:schemeClr val="accent1">
                    <a:lumMod val="50000"/>
                  </a:schemeClr>
                </a:solidFill>
              </a:rPr>
              <a:t>Запази раскошну слику љубавног сусрета у ноћи под звијездама.</a:t>
            </a:r>
          </a:p>
          <a:p>
            <a:endParaRPr lang="sr-Cyrl-CS" sz="2800" b="1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sr-Cyrl-CS" sz="4400" b="1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sr-Cyrl-CS" sz="2800" b="1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sz="28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5-Point Star 2"/>
          <p:cNvSpPr/>
          <p:nvPr/>
        </p:nvSpPr>
        <p:spPr>
          <a:xfrm>
            <a:off x="4800600" y="1752600"/>
            <a:ext cx="457200" cy="533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5-Point Star 3"/>
          <p:cNvSpPr/>
          <p:nvPr/>
        </p:nvSpPr>
        <p:spPr>
          <a:xfrm>
            <a:off x="1676400" y="1600200"/>
            <a:ext cx="609600" cy="533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5-Point Star 4"/>
          <p:cNvSpPr/>
          <p:nvPr/>
        </p:nvSpPr>
        <p:spPr>
          <a:xfrm>
            <a:off x="5867400" y="1676400"/>
            <a:ext cx="457200" cy="533400"/>
          </a:xfrm>
          <a:prstGeom prst="star5">
            <a:avLst>
              <a:gd name="adj" fmla="val 0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5-Point Star 5"/>
          <p:cNvSpPr/>
          <p:nvPr/>
        </p:nvSpPr>
        <p:spPr>
          <a:xfrm>
            <a:off x="4038600" y="3962400"/>
            <a:ext cx="4648200" cy="2209800"/>
          </a:xfrm>
          <a:prstGeom prst="star5">
            <a:avLst>
              <a:gd name="adj" fmla="val 1360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5-Point Star 6"/>
          <p:cNvSpPr/>
          <p:nvPr/>
        </p:nvSpPr>
        <p:spPr>
          <a:xfrm>
            <a:off x="7162800" y="1066800"/>
            <a:ext cx="457200" cy="533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5-Point Star 7"/>
          <p:cNvSpPr/>
          <p:nvPr/>
        </p:nvSpPr>
        <p:spPr>
          <a:xfrm>
            <a:off x="1524000" y="5029200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66800" y="2811660"/>
            <a:ext cx="70104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sz="2800" dirty="0" smtClean="0"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sz="2800" dirty="0" smtClean="0"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000" dirty="0" smtClean="0">
                <a:cs typeface="Arial" pitchFamily="34" charset="0"/>
              </a:rPr>
              <a:t> </a:t>
            </a:r>
            <a:endParaRPr kumimoji="0" lang="sr-Latn-C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914401" y="609601"/>
            <a:ext cx="5540188" cy="381000"/>
          </a:xfrm>
        </p:spPr>
        <p:txBody>
          <a:bodyPr/>
          <a:lstStyle/>
          <a:p>
            <a:pPr algn="ctr"/>
            <a:r>
              <a:rPr lang="sr-Cyrl-CS" sz="3200" b="1" i="1" dirty="0" smtClean="0">
                <a:solidFill>
                  <a:schemeClr val="accent1">
                    <a:lumMod val="50000"/>
                  </a:schemeClr>
                </a:solidFill>
              </a:rPr>
              <a:t>Ноћ скупља вијека</a:t>
            </a:r>
            <a:endParaRPr lang="en-US" sz="32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76400" y="990601"/>
            <a:ext cx="5562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Плава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луна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ведрим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зраком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у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прелести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дивно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тече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испод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поља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звјезданије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у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прољећну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тиху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вече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,</a:t>
            </a:r>
            <a:b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сипље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зраке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магическе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чувства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тајна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нека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буди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,</a:t>
            </a:r>
            <a:b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те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смртника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жедни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поглед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у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дражести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слаткој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блуди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b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Над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њом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зв’језде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ројевима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брилијантна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кола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воде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,</a:t>
            </a:r>
            <a:b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под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њом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капље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ројевима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зажижу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се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ројне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воде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  <a:b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на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грм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славуј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усамљени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армоничку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пјесну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поје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,</a:t>
            </a:r>
            <a:b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мушице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се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огњевите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ка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комете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мале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роје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sr-Latn-CS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676400" y="3429000"/>
            <a:ext cx="65532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Ја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замишљен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пред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шатором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на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шарени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ћилим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сједим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и с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погледом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внимателним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сву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дивоту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ову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гледим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b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Чувства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су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ми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сад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трејазна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, а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мисли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се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разлетиле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  <a:b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красота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ми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ова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божа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развијала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умне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силе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b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Него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опет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к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себе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дођи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, у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ништавно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људско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стање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,</a:t>
            </a:r>
            <a:b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ал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’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лишено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свога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трона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божество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сам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неко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мање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7" name="5-Point Star 6"/>
          <p:cNvSpPr/>
          <p:nvPr/>
        </p:nvSpPr>
        <p:spPr>
          <a:xfrm>
            <a:off x="6781800" y="990600"/>
            <a:ext cx="1676400" cy="5181600"/>
          </a:xfrm>
          <a:prstGeom prst="star5">
            <a:avLst>
              <a:gd name="adj" fmla="val 0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066800" y="2117253"/>
            <a:ext cx="6858000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sz="2800" dirty="0" smtClean="0"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sz="2800" dirty="0" smtClean="0"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sz="2400" dirty="0" smtClean="0"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sz="2800" dirty="0" smtClean="0"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endParaRPr lang="sr-Latn-CS" sz="2400" dirty="0" smtClean="0"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sr-Latn-CS" sz="2800" dirty="0" smtClean="0">
                <a:cs typeface="Arial" pitchFamily="34" charset="0"/>
              </a:rPr>
              <a:t>			      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66800" y="1143000"/>
            <a:ext cx="65532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претчувствијем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неким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слатким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ход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Дијанин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величави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душу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ми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је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напојио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–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све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њен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в’јенац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гледим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плави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,</a:t>
            </a:r>
            <a:b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О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насљедство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идејално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ти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нам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гојиш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бесмртије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,</a:t>
            </a:r>
            <a:b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те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са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небом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душа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људска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има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своје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сношеније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!</a:t>
            </a:r>
            <a:b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Слух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и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душа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у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надежди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пливајући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танко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пазе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на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ливади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движенија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–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до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њих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хитро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сви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долазе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!</a:t>
            </a:r>
            <a:b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Распрсне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ли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пупуљ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цв’јетни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али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кане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роса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с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струка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–</a:t>
            </a:r>
            <a:b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све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то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слуху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оштром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грми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код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мене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је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страшна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хука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  <a:b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затрепте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ли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тице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крила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у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бусењу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густе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траве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,</a:t>
            </a:r>
            <a:b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стрецања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ме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рајска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тресу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, а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витлења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муче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главе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b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Тренућ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ми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је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сваки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сахат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–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моје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време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сад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не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иде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  <a:b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силе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су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ми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на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опазу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очи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бјеже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свуд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–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да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виде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b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5-Point Star 4"/>
          <p:cNvSpPr/>
          <p:nvPr/>
        </p:nvSpPr>
        <p:spPr>
          <a:xfrm>
            <a:off x="6553200" y="1752600"/>
            <a:ext cx="2133600" cy="4419600"/>
          </a:xfrm>
          <a:prstGeom prst="star5">
            <a:avLst>
              <a:gd name="adj" fmla="val 1360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66800" y="914401"/>
            <a:ext cx="57912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Док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ево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ти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дивне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виле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лаким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кроком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ђе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ми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лети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–</a:t>
            </a:r>
            <a:b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завид’те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ми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сви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бесмртни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на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тренутак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овај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свети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!</a:t>
            </a:r>
            <a:b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Ход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је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вилин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млого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дични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на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Аврорин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када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шеће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,</a:t>
            </a:r>
            <a:b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од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сребрног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свога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прага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над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прољећем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кад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се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креће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  <a:b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зрак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је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виле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младолике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тако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красан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ка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Атине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,</a:t>
            </a:r>
            <a:b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огледало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и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мазање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презиру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јој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черте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фине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b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Устав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’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луно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б’јела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кола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продужи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ми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часе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миле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,</a:t>
            </a:r>
            <a:b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кад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су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сунце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над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Инопом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уставити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могле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виле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7" name="Picture 6" descr="Image result for noc skuplja vijeka slik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3352800"/>
            <a:ext cx="44958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143000" y="1436519"/>
            <a:ext cx="62484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Прелесницу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како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видим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загрлим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је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кв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бог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вели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</a:t>
            </a:r>
            <a:b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уведем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је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под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шатором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к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испуњењу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светој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жељи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b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При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зракама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красне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луне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при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свјећици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запаљеној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пламена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се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споји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душа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ка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душици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раскаљеној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и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цјеливи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божествени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душу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с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душом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драгом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слију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b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Ах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цјеливи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божа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мана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све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прелести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рајске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лију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!</a:t>
            </a:r>
            <a:b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Цјелителни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балсам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свети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најмирисни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аромати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што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је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небо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земљи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дало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на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усне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јој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стах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сисати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b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Совршенство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творенија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таинствене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силе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боже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</a:t>
            </a:r>
            <a:b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ништа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љепше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нит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’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је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када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нити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од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ње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створит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може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!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0" y="4343400"/>
            <a:ext cx="333375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1066800" y="929271"/>
            <a:ext cx="69342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Малена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јој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уста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слатка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а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ангелски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обрашчићи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–</a:t>
            </a:r>
            <a:b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од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тисуће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што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чувствујем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једну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не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знам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сада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рећи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!</a:t>
            </a:r>
            <a:b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Сњежана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јој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прса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округла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а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стрецају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светим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пламом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</a:t>
            </a:r>
            <a:b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дв’је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слонове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јабучице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на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њих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дубе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слатким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мамом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;</a:t>
            </a:r>
            <a:b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црна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коса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на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валове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низ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рајске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с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игра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груди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...</a:t>
            </a:r>
            <a:b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дивото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!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Чудо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смртни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ере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сада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не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полуди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!</a:t>
            </a:r>
            <a:b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Б’јела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прса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гордија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су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под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црнијем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валовима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но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планина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гордељива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под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вјечнијем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сњеговима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на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излазак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кад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је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сунца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са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равнине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цв’јетне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гледим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</a:t>
            </a:r>
            <a:b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кроз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мрежицу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танке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магле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величину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кад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јој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сл’једим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b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Играм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јој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се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с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јабукама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два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свијета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срећна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важе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</a:t>
            </a:r>
            <a:b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восхиштењу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бесмртноме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лишеника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среће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драже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;</a:t>
            </a:r>
            <a:b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зној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лагани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с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њеном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косом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с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занешене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тарем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главе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79" name="Picture 3" descr="Utisci i reportaže » skibus.r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3962400"/>
            <a:ext cx="1828800" cy="20288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838200" y="1726409"/>
            <a:ext cx="6248400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sz="2000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sz="2000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sz="2000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Друге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среће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мало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важне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њу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би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да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и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све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славе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b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Не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мичу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се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уста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с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устах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цјелив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један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ноћи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ц’јеле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!</a:t>
            </a:r>
            <a:b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Јошт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се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ситан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не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наљубих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владалице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виле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б’јеле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;</a:t>
            </a:r>
            <a:b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свезала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се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два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погледа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магическом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слатком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силом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</a:t>
            </a:r>
            <a:b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као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сунце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с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својим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ликом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када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лети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над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пучином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b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Луна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бјежи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с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хоризонта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уступа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Фебу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владу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</a:t>
            </a:r>
            <a:b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тад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из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вида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ја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изгубим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дивотницу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моју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младу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!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Image result for noc skuplja vijeka slik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1" y="609600"/>
            <a:ext cx="23622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2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3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540</TotalTime>
  <Words>538</Words>
  <Application>Microsoft Office PowerPoint</Application>
  <PresentationFormat>On-screen Show (4:3)</PresentationFormat>
  <Paragraphs>101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Pushpin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Hidroelektrana Perucica</dc:title>
  <dc:creator>Tasovac</dc:creator>
  <cp:lastModifiedBy>sadmin</cp:lastModifiedBy>
  <cp:revision>69</cp:revision>
  <dcterms:created xsi:type="dcterms:W3CDTF">2006-08-16T00:00:00Z</dcterms:created>
  <dcterms:modified xsi:type="dcterms:W3CDTF">2020-04-14T13:45:19Z</dcterms:modified>
</cp:coreProperties>
</file>