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088869-9692-469A-A774-7C3E00FD8B4B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11BE9-29B2-4297-AC0C-3013657EC8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088869-9692-469A-A774-7C3E00FD8B4B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11BE9-29B2-4297-AC0C-3013657EC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088869-9692-469A-A774-7C3E00FD8B4B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11BE9-29B2-4297-AC0C-3013657EC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088869-9692-469A-A774-7C3E00FD8B4B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11BE9-29B2-4297-AC0C-3013657EC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088869-9692-469A-A774-7C3E00FD8B4B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11BE9-29B2-4297-AC0C-3013657EC8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088869-9692-469A-A774-7C3E00FD8B4B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11BE9-29B2-4297-AC0C-3013657EC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088869-9692-469A-A774-7C3E00FD8B4B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11BE9-29B2-4297-AC0C-3013657EC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088869-9692-469A-A774-7C3E00FD8B4B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11BE9-29B2-4297-AC0C-3013657EC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088869-9692-469A-A774-7C3E00FD8B4B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11BE9-29B2-4297-AC0C-3013657EC8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088869-9692-469A-A774-7C3E00FD8B4B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11BE9-29B2-4297-AC0C-3013657EC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088869-9692-469A-A774-7C3E00FD8B4B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11BE9-29B2-4297-AC0C-3013657EC8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F088869-9692-469A-A774-7C3E00FD8B4B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2411BE9-29B2-4297-AC0C-3013657EC8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Definicija</a:t>
            </a:r>
            <a:r>
              <a:rPr lang="en-US" smtClean="0"/>
              <a:t> I s</a:t>
            </a:r>
            <a:r>
              <a:rPr lang="x-none" smtClean="0"/>
              <a:t>vojstva </a:t>
            </a:r>
            <a:r>
              <a:rPr lang="x-none" dirty="0" smtClean="0"/>
              <a:t>aritmetičkog korijena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332656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Primjer 6.</a:t>
            </a:r>
            <a:endParaRPr lang="en-US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259632" y="1124744"/>
          <a:ext cx="3528392" cy="648072"/>
        </p:xfrm>
        <a:graphic>
          <a:graphicData uri="http://schemas.openxmlformats.org/presentationml/2006/ole">
            <p:oleObj spid="_x0000_s21506" name="Equation" r:id="rId3" imgW="143496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332656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P</a:t>
            </a:r>
            <a:r>
              <a:rPr lang="x-none" sz="2400" b="1" dirty="0" smtClean="0">
                <a:solidFill>
                  <a:srgbClr val="C00000"/>
                </a:solidFill>
              </a:rPr>
              <a:t>rimjer 7.</a:t>
            </a:r>
            <a:endParaRPr lang="en-US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59632" y="908720"/>
          <a:ext cx="4464496" cy="1080120"/>
        </p:xfrm>
        <a:graphic>
          <a:graphicData uri="http://schemas.openxmlformats.org/presentationml/2006/ole">
            <p:oleObj spid="_x0000_s22530" name="Equation" r:id="rId3" imgW="16002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Za domaći:</a:t>
            </a:r>
            <a:br>
              <a:rPr lang="x-none" dirty="0" smtClean="0"/>
            </a:br>
            <a:r>
              <a:rPr lang="x-none" dirty="0" smtClean="0"/>
              <a:t>Zbirka VENE</a:t>
            </a:r>
            <a:br>
              <a:rPr lang="x-none" dirty="0" smtClean="0"/>
            </a:br>
            <a:r>
              <a:rPr lang="x-none" dirty="0" smtClean="0"/>
              <a:t>Strana 18</a:t>
            </a:r>
            <a:br>
              <a:rPr lang="x-none" dirty="0" smtClean="0"/>
            </a:br>
            <a:r>
              <a:rPr lang="x-none" dirty="0" smtClean="0"/>
              <a:t>Zadaci: 58, ..., 67</a:t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endParaRPr lang="en-US" dirty="0"/>
          </a:p>
        </p:txBody>
      </p:sp>
      <p:pic>
        <p:nvPicPr>
          <p:cNvPr id="5" name="Picture Placeholder 4" descr="Lighthous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242918"/>
            <a:ext cx="4419600" cy="33147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x-none" sz="1800" b="1" dirty="0" smtClean="0">
                <a:solidFill>
                  <a:schemeClr val="tx1"/>
                </a:solidFill>
              </a:rPr>
              <a:t>Doviđenja!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4011936"/>
          </a:xfrm>
        </p:spPr>
        <p:txBody>
          <a:bodyPr>
            <a:normAutofit/>
          </a:bodyPr>
          <a:lstStyle/>
          <a:p>
            <a:r>
              <a:rPr lang="en-US" dirty="0" smtClean="0"/>
              <a:t>Def:</a:t>
            </a:r>
            <a:br>
              <a:rPr lang="en-US" dirty="0" smtClean="0"/>
            </a:br>
            <a:r>
              <a:rPr lang="en-US" dirty="0" smtClean="0"/>
              <a:t>n-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korijenom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broja</a:t>
            </a:r>
            <a:r>
              <a:rPr lang="en-US" dirty="0" smtClean="0"/>
              <a:t> a </a:t>
            </a:r>
            <a:r>
              <a:rPr lang="en-US" dirty="0" err="1" smtClean="0"/>
              <a:t>nazivamo</a:t>
            </a:r>
            <a:r>
              <a:rPr lang="en-US" dirty="0" smtClean="0"/>
              <a:t> </a:t>
            </a:r>
            <a:r>
              <a:rPr lang="en-US" dirty="0" err="1" smtClean="0"/>
              <a:t>takav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x , </a:t>
            </a:r>
            <a:r>
              <a:rPr lang="en-US" dirty="0" err="1" smtClean="0"/>
              <a:t>ako</a:t>
            </a:r>
            <a:r>
              <a:rPr lang="en-US" dirty="0" smtClean="0"/>
              <a:t> on </a:t>
            </a:r>
            <a:r>
              <a:rPr lang="en-US" dirty="0" err="1" smtClean="0"/>
              <a:t>postoji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je 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357818" y="2643182"/>
          <a:ext cx="1143008" cy="714380"/>
        </p:xfrm>
        <a:graphic>
          <a:graphicData uri="http://schemas.openxmlformats.org/presentationml/2006/ole">
            <p:oleObj spid="_x0000_s23554" name="Equation" r:id="rId3" imgW="431640" imgH="20304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85852" y="3857628"/>
          <a:ext cx="3214710" cy="2071702"/>
        </p:xfrm>
        <a:graphic>
          <a:graphicData uri="http://schemas.openxmlformats.org/presentationml/2006/ole">
            <p:oleObj spid="_x0000_s23555" name="Equation" r:id="rId4" imgW="1244520" imgH="77436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072066" y="3929066"/>
          <a:ext cx="3387725" cy="1857375"/>
        </p:xfrm>
        <a:graphic>
          <a:graphicData uri="http://schemas.openxmlformats.org/presentationml/2006/ole">
            <p:oleObj spid="_x0000_s23556" name="Equation" r:id="rId5" imgW="1434960" imgH="77436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429520" y="5286388"/>
            <a:ext cx="1214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 </a:t>
            </a:r>
            <a:r>
              <a:rPr lang="en-US" dirty="0" err="1" smtClean="0"/>
              <a:t>postoji</a:t>
            </a:r>
            <a:r>
              <a:rPr lang="en-US" dirty="0" smtClean="0"/>
              <a:t> u </a:t>
            </a:r>
            <a:r>
              <a:rPr lang="en-US" dirty="0" err="1" smtClean="0"/>
              <a:t>skupu</a:t>
            </a:r>
            <a:r>
              <a:rPr lang="en-US" dirty="0" smtClean="0"/>
              <a:t> </a:t>
            </a:r>
            <a:r>
              <a:rPr lang="en-US" dirty="0" err="1" smtClean="0"/>
              <a:t>realnih</a:t>
            </a:r>
            <a:r>
              <a:rPr lang="en-US" dirty="0" smtClean="0"/>
              <a:t> </a:t>
            </a:r>
            <a:r>
              <a:rPr lang="en-US" dirty="0" err="1" smtClean="0"/>
              <a:t>brojeva</a:t>
            </a:r>
            <a:r>
              <a:rPr lang="en-US" dirty="0" smtClean="0"/>
              <a:t> 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260648"/>
            <a:ext cx="8172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</a:t>
            </a:r>
            <a:r>
              <a:rPr lang="x-none" sz="2400" b="1" dirty="0" smtClean="0"/>
              <a:t>vojstvo 1.  </a:t>
            </a:r>
            <a:r>
              <a:rPr lang="x-none" sz="2400" dirty="0"/>
              <a:t>N</a:t>
            </a:r>
            <a:r>
              <a:rPr lang="x-none" sz="2400" dirty="0" smtClean="0"/>
              <a:t>eka je n – prirodan broj, n </a:t>
            </a:r>
            <a:r>
              <a:rPr lang="x-none" sz="2400" dirty="0" smtClean="0">
                <a:latin typeface="Franklin Gothic Book"/>
              </a:rPr>
              <a:t>≥ 2, i     nenegativan broj. </a:t>
            </a:r>
            <a:r>
              <a:rPr lang="en-US" sz="2400" dirty="0" smtClean="0">
                <a:latin typeface="Franklin Gothic Book"/>
              </a:rPr>
              <a:t>T</a:t>
            </a:r>
            <a:r>
              <a:rPr lang="x-none" sz="2400" dirty="0" smtClean="0">
                <a:latin typeface="Franklin Gothic Book"/>
              </a:rPr>
              <a:t>ada je</a:t>
            </a:r>
          </a:p>
          <a:p>
            <a:endParaRPr lang="x-none" sz="2400" dirty="0">
              <a:latin typeface="Franklin Gothic Book"/>
            </a:endParaRPr>
          </a:p>
          <a:p>
            <a:endParaRPr lang="x-none" sz="2400" dirty="0" smtClean="0">
              <a:latin typeface="Franklin Gothic Book"/>
            </a:endParaRPr>
          </a:p>
          <a:p>
            <a:endParaRPr lang="x-none" sz="2400" dirty="0">
              <a:latin typeface="Franklin Gothic Book"/>
            </a:endParaRPr>
          </a:p>
          <a:p>
            <a:r>
              <a:rPr lang="x-none" sz="2400" dirty="0">
                <a:latin typeface="Franklin Gothic Book"/>
              </a:rPr>
              <a:t> </a:t>
            </a:r>
            <a:endParaRPr lang="x-none" sz="2400" dirty="0" smtClean="0">
              <a:latin typeface="Franklin Gothic Book"/>
            </a:endParaRPr>
          </a:p>
          <a:p>
            <a:endParaRPr lang="x-none" sz="2400" dirty="0">
              <a:latin typeface="Franklin Gothic Book"/>
            </a:endParaRPr>
          </a:p>
          <a:p>
            <a:r>
              <a:rPr lang="en-US" sz="2400" b="1" dirty="0" smtClean="0">
                <a:solidFill>
                  <a:srgbClr val="C00000"/>
                </a:solidFill>
                <a:latin typeface="Franklin Gothic Book"/>
              </a:rPr>
              <a:t>P</a:t>
            </a:r>
            <a:r>
              <a:rPr lang="x-none" sz="2400" b="1" dirty="0" smtClean="0">
                <a:solidFill>
                  <a:srgbClr val="C00000"/>
                </a:solidFill>
                <a:latin typeface="Franklin Gothic Book"/>
              </a:rPr>
              <a:t>rimjer 1. </a:t>
            </a:r>
          </a:p>
          <a:p>
            <a:r>
              <a:rPr lang="x-none" sz="2400" dirty="0" smtClean="0">
                <a:latin typeface="Franklin Gothic Book"/>
              </a:rPr>
              <a:t> </a:t>
            </a:r>
            <a:endParaRPr lang="en-US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876256" y="332656"/>
          <a:ext cx="423540" cy="357882"/>
        </p:xfrm>
        <a:graphic>
          <a:graphicData uri="http://schemas.openxmlformats.org/presentationml/2006/ole">
            <p:oleObj spid="_x0000_s1026" name="Equation" r:id="rId3" imgW="126720" imgH="1396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915816" y="3068960"/>
          <a:ext cx="2232248" cy="3600400"/>
        </p:xfrm>
        <a:graphic>
          <a:graphicData uri="http://schemas.openxmlformats.org/presentationml/2006/ole">
            <p:oleObj spid="_x0000_s1028" name="Equation" r:id="rId4" imgW="787320" imgH="1917360" progId="Equation.3">
              <p:embed/>
            </p:oleObj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2627784" y="1124744"/>
            <a:ext cx="3312368" cy="1800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203848" y="1196752"/>
          <a:ext cx="6284913" cy="1655763"/>
        </p:xfrm>
        <a:graphic>
          <a:graphicData uri="http://schemas.openxmlformats.org/presentationml/2006/ole">
            <p:oleObj spid="_x0000_s1029" name="Equation" r:id="rId5" imgW="2070000" imgH="55872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187624" y="404664"/>
            <a:ext cx="7704856" cy="201622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x-none" sz="2400" b="1" dirty="0" smtClean="0">
                <a:solidFill>
                  <a:schemeClr val="accent5">
                    <a:lumMod val="50000"/>
                  </a:schemeClr>
                </a:solidFill>
              </a:rPr>
              <a:t>vojstvo 2. </a:t>
            </a:r>
            <a:r>
              <a:rPr lang="x-none" sz="2400" dirty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x-none" sz="2400" dirty="0" smtClean="0">
                <a:solidFill>
                  <a:schemeClr val="accent5">
                    <a:lumMod val="50000"/>
                  </a:schemeClr>
                </a:solidFill>
              </a:rPr>
              <a:t>eka je n – prirodan broj, n </a:t>
            </a:r>
            <a:r>
              <a:rPr lang="x-none" sz="2400" dirty="0" smtClean="0">
                <a:solidFill>
                  <a:schemeClr val="accent5">
                    <a:lumMod val="50000"/>
                  </a:schemeClr>
                </a:solidFill>
                <a:latin typeface="Franklin Gothic Book"/>
              </a:rPr>
              <a:t>≥ 2,    i b nenegativni brojevi.</a:t>
            </a:r>
          </a:p>
          <a:p>
            <a:r>
              <a:rPr lang="x-none" sz="2400" dirty="0" smtClean="0">
                <a:solidFill>
                  <a:schemeClr val="accent5">
                    <a:lumMod val="50000"/>
                  </a:schemeClr>
                </a:solidFill>
                <a:latin typeface="Franklin Gothic Book"/>
              </a:rPr>
              <a:t>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Franklin Gothic Book"/>
              </a:rPr>
              <a:t>T</a:t>
            </a:r>
            <a:r>
              <a:rPr lang="x-none" sz="2400" dirty="0" smtClean="0">
                <a:solidFill>
                  <a:schemeClr val="accent5">
                    <a:lumMod val="50000"/>
                  </a:schemeClr>
                </a:solidFill>
                <a:latin typeface="Franklin Gothic Book"/>
              </a:rPr>
              <a:t>ada je </a:t>
            </a:r>
          </a:p>
          <a:p>
            <a:endParaRPr lang="x-none" sz="2400" dirty="0" smtClean="0">
              <a:solidFill>
                <a:schemeClr val="accent5">
                  <a:lumMod val="50000"/>
                </a:schemeClr>
              </a:solidFill>
              <a:latin typeface="Franklin Gothic Book"/>
            </a:endParaRPr>
          </a:p>
          <a:p>
            <a:pPr algn="ctr"/>
            <a:r>
              <a:rPr lang="x-none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259632" y="4149080"/>
            <a:ext cx="7488832" cy="23042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x-none" sz="2400" b="1" dirty="0" smtClean="0">
                <a:solidFill>
                  <a:schemeClr val="accent5">
                    <a:lumMod val="50000"/>
                  </a:schemeClr>
                </a:solidFill>
              </a:rPr>
              <a:t>vojstvo 3. </a:t>
            </a:r>
            <a:r>
              <a:rPr lang="x-none" sz="2400" dirty="0" smtClean="0">
                <a:solidFill>
                  <a:schemeClr val="accent5">
                    <a:lumMod val="50000"/>
                  </a:schemeClr>
                </a:solidFill>
              </a:rPr>
              <a:t>Neka je n – prirodan broj, n </a:t>
            </a:r>
            <a:r>
              <a:rPr lang="x-none" sz="2400" dirty="0" smtClean="0">
                <a:solidFill>
                  <a:schemeClr val="accent5">
                    <a:lumMod val="50000"/>
                  </a:schemeClr>
                </a:solidFill>
                <a:latin typeface="Franklin Gothic Book"/>
              </a:rPr>
              <a:t>≥ 2,    i b nenegativni brojevi. </a:t>
            </a: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Franklin Gothic Book"/>
              </a:rPr>
              <a:t>T</a:t>
            </a:r>
            <a:r>
              <a:rPr lang="x-none" sz="2400" dirty="0" smtClean="0">
                <a:solidFill>
                  <a:schemeClr val="accent5">
                    <a:lumMod val="50000"/>
                  </a:schemeClr>
                </a:solidFill>
                <a:latin typeface="Franklin Gothic Book"/>
              </a:rPr>
              <a:t>ada je</a:t>
            </a:r>
          </a:p>
          <a:p>
            <a:r>
              <a:rPr lang="x-none" sz="2400" dirty="0" smtClean="0">
                <a:solidFill>
                  <a:schemeClr val="accent5">
                    <a:lumMod val="50000"/>
                  </a:schemeClr>
                </a:solidFill>
                <a:latin typeface="Franklin Gothic Book"/>
              </a:rPr>
              <a:t>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563888" y="1700808"/>
          <a:ext cx="2880320" cy="474340"/>
        </p:xfrm>
        <a:graphic>
          <a:graphicData uri="http://schemas.openxmlformats.org/presentationml/2006/ole">
            <p:oleObj spid="_x0000_s2050" name="Equation" r:id="rId3" imgW="118080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851920" y="5517232"/>
          <a:ext cx="2664296" cy="690364"/>
        </p:xfrm>
        <a:graphic>
          <a:graphicData uri="http://schemas.openxmlformats.org/presentationml/2006/ole">
            <p:oleObj spid="_x0000_s2051" name="Equation" r:id="rId4" imgW="1002960" imgH="2286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59632" y="2780928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</a:t>
            </a:r>
            <a:r>
              <a:rPr lang="x-none" sz="2400" dirty="0" smtClean="0"/>
              <a:t>z  jednakosti               slijedi jednakost                , odnosno jednakost           .</a:t>
            </a:r>
            <a:endParaRPr lang="en-US" sz="24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059832" y="2708920"/>
          <a:ext cx="1105396" cy="461640"/>
        </p:xfrm>
        <a:graphic>
          <a:graphicData uri="http://schemas.openxmlformats.org/presentationml/2006/ole">
            <p:oleObj spid="_x0000_s2052" name="Equation" r:id="rId5" imgW="482400" imgH="20304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300192" y="2780928"/>
          <a:ext cx="1228204" cy="474340"/>
        </p:xfrm>
        <a:graphic>
          <a:graphicData uri="http://schemas.openxmlformats.org/presentationml/2006/ole">
            <p:oleObj spid="_x0000_s2053" name="Equation" r:id="rId6" imgW="583920" imgH="22860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699792" y="3212976"/>
          <a:ext cx="720080" cy="360040"/>
        </p:xfrm>
        <a:graphic>
          <a:graphicData uri="http://schemas.openxmlformats.org/presentationml/2006/ole">
            <p:oleObj spid="_x0000_s2054" name="Equation" r:id="rId7" imgW="355320" imgH="17748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7020272" y="4581128"/>
          <a:ext cx="351532" cy="357882"/>
        </p:xfrm>
        <a:graphic>
          <a:graphicData uri="http://schemas.openxmlformats.org/presentationml/2006/ole">
            <p:oleObj spid="_x0000_s2055" name="Equation" r:id="rId8" imgW="126720" imgH="139680" progId="Equation.3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6948264" y="548680"/>
          <a:ext cx="350838" cy="360040"/>
        </p:xfrm>
        <a:graphic>
          <a:graphicData uri="http://schemas.openxmlformats.org/presentationml/2006/ole">
            <p:oleObj spid="_x0000_s2056" name="Equation" r:id="rId9" imgW="126720" imgH="139680" progId="Equation.3">
              <p:embed/>
            </p:oleObj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260648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P</a:t>
            </a:r>
            <a:r>
              <a:rPr lang="x-none" sz="2400" b="1" dirty="0" smtClean="0">
                <a:solidFill>
                  <a:srgbClr val="C00000"/>
                </a:solidFill>
              </a:rPr>
              <a:t>rimjer 2.</a:t>
            </a:r>
            <a:endParaRPr lang="en-US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403648" y="1412776"/>
          <a:ext cx="3190875" cy="4319587"/>
        </p:xfrm>
        <a:graphic>
          <a:graphicData uri="http://schemas.openxmlformats.org/presentationml/2006/ole">
            <p:oleObj spid="_x0000_s3074" name="Equation" r:id="rId3" imgW="1218960" imgH="1549080" progId="Equation.3">
              <p:embed/>
            </p:oleObj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259632" y="476672"/>
            <a:ext cx="7488832" cy="22322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x-none" sz="2400" b="1" dirty="0" smtClean="0">
                <a:solidFill>
                  <a:schemeClr val="accent5">
                    <a:lumMod val="50000"/>
                  </a:schemeClr>
                </a:solidFill>
              </a:rPr>
              <a:t>vojstvo 4. </a:t>
            </a:r>
            <a:r>
              <a:rPr lang="x-none" sz="2400" dirty="0" smtClean="0">
                <a:solidFill>
                  <a:schemeClr val="accent5">
                    <a:lumMod val="50000"/>
                  </a:schemeClr>
                </a:solidFill>
              </a:rPr>
              <a:t>Neka je n – prirodan broj, n </a:t>
            </a:r>
            <a:r>
              <a:rPr lang="x-none" sz="2400" dirty="0" smtClean="0">
                <a:solidFill>
                  <a:schemeClr val="accent5">
                    <a:lumMod val="50000"/>
                  </a:schemeClr>
                </a:solidFill>
                <a:latin typeface="Franklin Gothic Book"/>
              </a:rPr>
              <a:t>≥ 2,    </a:t>
            </a:r>
          </a:p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Franklin Gothic Book"/>
              </a:rPr>
              <a:t>T</a:t>
            </a:r>
            <a:r>
              <a:rPr lang="x-none" sz="2400" dirty="0" smtClean="0">
                <a:solidFill>
                  <a:schemeClr val="accent5">
                    <a:lumMod val="50000"/>
                  </a:schemeClr>
                </a:solidFill>
                <a:latin typeface="Franklin Gothic Book"/>
              </a:rPr>
              <a:t>ada je</a:t>
            </a:r>
          </a:p>
          <a:p>
            <a:endParaRPr lang="x-none" sz="2400" dirty="0" smtClean="0">
              <a:solidFill>
                <a:schemeClr val="accent5">
                  <a:lumMod val="50000"/>
                </a:schemeClr>
              </a:solidFill>
              <a:latin typeface="Franklin Gothic Book"/>
            </a:endParaRPr>
          </a:p>
          <a:p>
            <a:endParaRPr lang="x-none" sz="2400" dirty="0" smtClean="0">
              <a:solidFill>
                <a:schemeClr val="accent5">
                  <a:lumMod val="50000"/>
                </a:schemeClr>
              </a:solidFill>
              <a:latin typeface="Franklin Gothic Book"/>
            </a:endParaRPr>
          </a:p>
          <a:p>
            <a:r>
              <a:rPr lang="x-none" sz="2400" dirty="0" smtClean="0">
                <a:solidFill>
                  <a:schemeClr val="accent5">
                    <a:lumMod val="50000"/>
                  </a:schemeClr>
                </a:solidFill>
                <a:latin typeface="Franklin Gothic Book"/>
              </a:rPr>
              <a:t>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164288" y="692696"/>
          <a:ext cx="1440160" cy="432048"/>
        </p:xfrm>
        <a:graphic>
          <a:graphicData uri="http://schemas.openxmlformats.org/presentationml/2006/ole">
            <p:oleObj spid="_x0000_s4100" name="Equation" r:id="rId3" imgW="736560" imgH="203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771800" y="1340768"/>
          <a:ext cx="1440160" cy="1152128"/>
        </p:xfrm>
        <a:graphic>
          <a:graphicData uri="http://schemas.openxmlformats.org/presentationml/2006/ole">
            <p:oleObj spid="_x0000_s4101" name="Equation" r:id="rId4" imgW="647640" imgH="4572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59632" y="3284984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P</a:t>
            </a:r>
            <a:r>
              <a:rPr lang="x-none" sz="2400" b="1" dirty="0" smtClean="0">
                <a:solidFill>
                  <a:srgbClr val="C00000"/>
                </a:solidFill>
              </a:rPr>
              <a:t>rimjer 3.</a:t>
            </a:r>
            <a:endParaRPr lang="en-US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403648" y="3501008"/>
          <a:ext cx="1728415" cy="2827039"/>
        </p:xfrm>
        <a:graphic>
          <a:graphicData uri="http://schemas.openxmlformats.org/presentationml/2006/ole">
            <p:oleObj spid="_x0000_s4102" name="Equation" r:id="rId5" imgW="660240" imgH="160020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187624" y="404664"/>
            <a:ext cx="7776864" cy="3600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S</a:t>
            </a:r>
            <a:r>
              <a:rPr lang="x-none" sz="2400" b="1" dirty="0" smtClean="0">
                <a:solidFill>
                  <a:schemeClr val="tx1"/>
                </a:solidFill>
              </a:rPr>
              <a:t>vojstvo 5.  </a:t>
            </a:r>
            <a:r>
              <a:rPr lang="x-none" sz="2400" dirty="0" smtClean="0">
                <a:solidFill>
                  <a:schemeClr val="tx1"/>
                </a:solidFill>
              </a:rPr>
              <a:t>Neka su m i n prirodni brojevi veći od 1 i  nenegativan broj.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T</a:t>
            </a:r>
            <a:r>
              <a:rPr lang="x-none" sz="2400" dirty="0" smtClean="0">
                <a:solidFill>
                  <a:schemeClr val="tx1"/>
                </a:solidFill>
              </a:rPr>
              <a:t>ada je</a:t>
            </a:r>
          </a:p>
          <a:p>
            <a:endParaRPr lang="x-none" sz="2400" dirty="0" smtClean="0">
              <a:solidFill>
                <a:schemeClr val="tx1"/>
              </a:solidFill>
            </a:endParaRPr>
          </a:p>
          <a:p>
            <a:endParaRPr lang="x-none" sz="2400" dirty="0" smtClean="0">
              <a:solidFill>
                <a:schemeClr val="tx1"/>
              </a:solidFill>
            </a:endParaRPr>
          </a:p>
          <a:p>
            <a:endParaRPr lang="x-none" sz="2400" dirty="0" smtClean="0">
              <a:solidFill>
                <a:schemeClr val="tx1"/>
              </a:solidFill>
            </a:endParaRPr>
          </a:p>
          <a:p>
            <a:endParaRPr lang="x-none" sz="2400" dirty="0" smtClean="0">
              <a:solidFill>
                <a:schemeClr val="tx1"/>
              </a:solidFill>
            </a:endParaRPr>
          </a:p>
          <a:p>
            <a:endParaRPr lang="x-none" sz="2400" b="1" dirty="0" smtClean="0">
              <a:solidFill>
                <a:schemeClr val="accent5"/>
              </a:solidFill>
            </a:endParaRPr>
          </a:p>
          <a:p>
            <a:endParaRPr lang="en-US" sz="2400" b="1" dirty="0">
              <a:solidFill>
                <a:schemeClr val="accent5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8244408" y="548680"/>
          <a:ext cx="279524" cy="360040"/>
        </p:xfrm>
        <a:graphic>
          <a:graphicData uri="http://schemas.openxmlformats.org/presentationml/2006/ole">
            <p:oleObj spid="_x0000_s18434" name="Equation" r:id="rId3" imgW="126720" imgH="1396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71800" y="1628800"/>
          <a:ext cx="2160240" cy="2153642"/>
        </p:xfrm>
        <a:graphic>
          <a:graphicData uri="http://schemas.openxmlformats.org/presentationml/2006/ole">
            <p:oleObj spid="_x0000_s18435" name="Equation" r:id="rId4" imgW="838080" imgH="85068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5616" y="4221088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P</a:t>
            </a:r>
            <a:r>
              <a:rPr lang="x-none" sz="2400" b="1" dirty="0" smtClean="0">
                <a:solidFill>
                  <a:srgbClr val="C00000"/>
                </a:solidFill>
              </a:rPr>
              <a:t>rimjer 4.</a:t>
            </a:r>
            <a:endParaRPr lang="en-US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59632" y="4581128"/>
          <a:ext cx="1872208" cy="2132856"/>
        </p:xfrm>
        <a:graphic>
          <a:graphicData uri="http://schemas.openxmlformats.org/presentationml/2006/ole">
            <p:oleObj spid="_x0000_s18436" name="Equation" r:id="rId5" imgW="774360" imgH="1117440" progId="Equation.3">
              <p:embed/>
            </p:oleObj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187624" y="404664"/>
            <a:ext cx="7632848" cy="15841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S</a:t>
            </a:r>
            <a:r>
              <a:rPr lang="x-none" sz="2400" b="1" dirty="0" smtClean="0">
                <a:solidFill>
                  <a:schemeClr val="tx1"/>
                </a:solidFill>
              </a:rPr>
              <a:t>vojstvo 6.  </a:t>
            </a:r>
            <a:r>
              <a:rPr lang="x-none" sz="2400" dirty="0" smtClean="0">
                <a:solidFill>
                  <a:schemeClr val="tx1"/>
                </a:solidFill>
              </a:rPr>
              <a:t>Za prirodan broj m i proizvoljni realni broj  važi jednakost</a:t>
            </a:r>
          </a:p>
          <a:p>
            <a:endParaRPr lang="x-none" sz="2400" dirty="0" smtClean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851920" y="1124744"/>
          <a:ext cx="1944216" cy="792088"/>
        </p:xfrm>
        <a:graphic>
          <a:graphicData uri="http://schemas.openxmlformats.org/presentationml/2006/ole">
            <p:oleObj spid="_x0000_s19458" name="Equation" r:id="rId3" imgW="711000" imgH="29196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59632" y="2348880"/>
            <a:ext cx="7272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</a:t>
            </a:r>
            <a:r>
              <a:rPr lang="x-none" sz="2400" dirty="0" smtClean="0"/>
              <a:t>pecijalno,                .</a:t>
            </a:r>
          </a:p>
          <a:p>
            <a:endParaRPr lang="x-none" sz="2400" dirty="0" smtClean="0"/>
          </a:p>
          <a:p>
            <a:r>
              <a:rPr lang="en-US" sz="2400" dirty="0" smtClean="0">
                <a:solidFill>
                  <a:srgbClr val="C00000"/>
                </a:solidFill>
              </a:rPr>
              <a:t>N</a:t>
            </a:r>
            <a:r>
              <a:rPr lang="x-none" sz="2400" dirty="0" smtClean="0">
                <a:solidFill>
                  <a:srgbClr val="C00000"/>
                </a:solidFill>
              </a:rPr>
              <a:t>apomena.  </a:t>
            </a:r>
            <a:r>
              <a:rPr lang="en-US" sz="2400" dirty="0" smtClean="0"/>
              <a:t>Z</a:t>
            </a:r>
            <a:r>
              <a:rPr lang="x-none" sz="2400" dirty="0" smtClean="0"/>
              <a:t>a proizvoljni prirodni broj m i svaki realan broj      važi jednakost</a:t>
            </a:r>
          </a:p>
          <a:p>
            <a:endParaRPr lang="x-none" sz="2400" dirty="0" smtClean="0"/>
          </a:p>
          <a:p>
            <a:endParaRPr lang="x-none" sz="2400" dirty="0" smtClean="0"/>
          </a:p>
          <a:p>
            <a:r>
              <a:rPr lang="en-US" sz="2400" dirty="0" smtClean="0"/>
              <a:t>N</a:t>
            </a:r>
            <a:r>
              <a:rPr lang="x-none" sz="2400" dirty="0" smtClean="0"/>
              <a:t>a primjer,                      </a:t>
            </a: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99792" y="2276872"/>
          <a:ext cx="1152128" cy="576064"/>
        </p:xfrm>
        <a:graphic>
          <a:graphicData uri="http://schemas.openxmlformats.org/presentationml/2006/ole">
            <p:oleObj spid="_x0000_s19459" name="Equation" r:id="rId4" imgW="583920" imgH="29196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07704" y="3573016"/>
          <a:ext cx="360040" cy="285874"/>
        </p:xfrm>
        <a:graphic>
          <a:graphicData uri="http://schemas.openxmlformats.org/presentationml/2006/ole">
            <p:oleObj spid="_x0000_s19460" name="Equation" r:id="rId5" imgW="126720" imgH="1396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211960" y="3501008"/>
          <a:ext cx="1944216" cy="648072"/>
        </p:xfrm>
        <a:graphic>
          <a:graphicData uri="http://schemas.openxmlformats.org/presentationml/2006/ole">
            <p:oleObj spid="_x0000_s19461" name="Equation" r:id="rId6" imgW="838080" imgH="2538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987824" y="4437112"/>
          <a:ext cx="1512168" cy="580132"/>
        </p:xfrm>
        <a:graphic>
          <a:graphicData uri="http://schemas.openxmlformats.org/presentationml/2006/ole">
            <p:oleObj spid="_x0000_s19462" name="Equation" r:id="rId7" imgW="799920" imgH="291960" progId="Equation.3">
              <p:embed/>
            </p:oleObj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8316416" y="548680"/>
          <a:ext cx="360363" cy="288032"/>
        </p:xfrm>
        <a:graphic>
          <a:graphicData uri="http://schemas.openxmlformats.org/presentationml/2006/ole">
            <p:oleObj spid="_x0000_s19463" name="Equation" r:id="rId8" imgW="126720" imgH="139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332656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P</a:t>
            </a:r>
            <a:r>
              <a:rPr lang="x-none" sz="2400" b="1" dirty="0" smtClean="0">
                <a:solidFill>
                  <a:srgbClr val="C00000"/>
                </a:solidFill>
              </a:rPr>
              <a:t>rimjer 5.</a:t>
            </a:r>
            <a:endParaRPr lang="en-US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187624" y="908720"/>
          <a:ext cx="4608512" cy="4536504"/>
        </p:xfrm>
        <a:graphic>
          <a:graphicData uri="http://schemas.openxmlformats.org/presentationml/2006/ole">
            <p:oleObj spid="_x0000_s20482" name="Equation" r:id="rId3" imgW="1638000" imgH="1904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141</TotalTime>
  <Words>206</Words>
  <Application>Microsoft Office PowerPoint</Application>
  <PresentationFormat>On-screen Show (4:3)</PresentationFormat>
  <Paragraphs>45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Solstice</vt:lpstr>
      <vt:lpstr>Equation</vt:lpstr>
      <vt:lpstr>Definicija I svojstva aritmetičkog korijena</vt:lpstr>
      <vt:lpstr>Def: n-tim korijenom iz broja a nazivamo takav broj x , ako on postoji, za koji je 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Za domaći: Zbirka VENE Strana 18 Zadaci: 58, ..., 67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Svojstva aritmetičkog korijena</dc:title>
  <dc:creator>owner</dc:creator>
  <cp:lastModifiedBy>HP</cp:lastModifiedBy>
  <cp:revision>10</cp:revision>
  <dcterms:created xsi:type="dcterms:W3CDTF">2012-09-20T20:04:45Z</dcterms:created>
  <dcterms:modified xsi:type="dcterms:W3CDTF">2014-10-07T20:39:11Z</dcterms:modified>
</cp:coreProperties>
</file>