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1" r:id="rId5"/>
    <p:sldId id="262" r:id="rId6"/>
    <p:sldId id="263" r:id="rId7"/>
    <p:sldId id="264" r:id="rId8"/>
    <p:sldId id="265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0099"/>
    <a:srgbClr val="CC0099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CB034-F394-4142-844F-CCC51CEFAB09}" type="datetimeFigureOut">
              <a:rPr lang="en-US" smtClean="0"/>
              <a:pPr/>
              <a:t>10/4/2020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10E639-9925-4B66-9BF1-4124C46CCB2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1889393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>
        <p14:window dir="vert"/>
      </p:transition>
    </mc:Choice>
    <mc:Fallback>
      <p:transition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CB034-F394-4142-844F-CCC51CEFAB09}" type="datetimeFigureOut">
              <a:rPr lang="en-US" smtClean="0"/>
              <a:pPr/>
              <a:t>10/4/2020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10E639-9925-4B66-9BF1-4124C46CCB2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683233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>
        <p14:window dir="vert"/>
      </p:transition>
    </mc:Choice>
    <mc:Fallback>
      <p:transition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CB034-F394-4142-844F-CCC51CEFAB09}" type="datetimeFigureOut">
              <a:rPr lang="en-US" smtClean="0"/>
              <a:pPr/>
              <a:t>10/4/2020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10E639-9925-4B66-9BF1-4124C46CCB2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192484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>
        <p14:window dir="vert"/>
      </p:transition>
    </mc:Choice>
    <mc:Fallback>
      <p:transition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CB034-F394-4142-844F-CCC51CEFAB09}" type="datetimeFigureOut">
              <a:rPr lang="en-US" smtClean="0"/>
              <a:pPr/>
              <a:t>10/4/2020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10E639-9925-4B66-9BF1-4124C46CCB2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904668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>
        <p14:window dir="vert"/>
      </p:transition>
    </mc:Choice>
    <mc:Fallback>
      <p:transition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CB034-F394-4142-844F-CCC51CEFAB09}" type="datetimeFigureOut">
              <a:rPr lang="en-US" smtClean="0"/>
              <a:pPr/>
              <a:t>10/4/2020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10E639-9925-4B66-9BF1-4124C46CCB2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3279768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>
        <p14:window dir="vert"/>
      </p:transition>
    </mc:Choice>
    <mc:Fallback>
      <p:transition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CB034-F394-4142-844F-CCC51CEFAB09}" type="datetimeFigureOut">
              <a:rPr lang="en-US" smtClean="0"/>
              <a:pPr/>
              <a:t>10/4/2020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10E639-9925-4B66-9BF1-4124C46CCB2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730785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>
        <p14:window dir="vert"/>
      </p:transition>
    </mc:Choice>
    <mc:Fallback>
      <p:transition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CB034-F394-4142-844F-CCC51CEFAB09}" type="datetimeFigureOut">
              <a:rPr lang="en-US" smtClean="0"/>
              <a:pPr/>
              <a:t>10/4/2020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10E639-9925-4B66-9BF1-4124C46CCB2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975792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>
        <p14:window dir="vert"/>
      </p:transition>
    </mc:Choice>
    <mc:Fallback>
      <p:transition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CB034-F394-4142-844F-CCC51CEFAB09}" type="datetimeFigureOut">
              <a:rPr lang="en-US" smtClean="0"/>
              <a:pPr/>
              <a:t>10/4/2020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10E639-9925-4B66-9BF1-4124C46CCB2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286097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>
        <p14:window dir="vert"/>
      </p:transition>
    </mc:Choice>
    <mc:Fallback>
      <p:transition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CB034-F394-4142-844F-CCC51CEFAB09}" type="datetimeFigureOut">
              <a:rPr lang="en-US" smtClean="0"/>
              <a:pPr/>
              <a:t>10/4/2020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10E639-9925-4B66-9BF1-4124C46CCB2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16892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>
        <p14:window dir="vert"/>
      </p:transition>
    </mc:Choice>
    <mc:Fallback>
      <p:transition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CB034-F394-4142-844F-CCC51CEFAB09}" type="datetimeFigureOut">
              <a:rPr lang="en-US" smtClean="0"/>
              <a:pPr/>
              <a:t>10/4/2020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10E639-9925-4B66-9BF1-4124C46CCB2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67683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>
        <p14:window dir="vert"/>
      </p:transition>
    </mc:Choice>
    <mc:Fallback>
      <p:transition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CB034-F394-4142-844F-CCC51CEFAB09}" type="datetimeFigureOut">
              <a:rPr lang="en-US" smtClean="0"/>
              <a:pPr/>
              <a:t>10/4/2020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10E639-9925-4B66-9BF1-4124C46CCB2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3512716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>
        <p14:window dir="vert"/>
      </p:transition>
    </mc:Choice>
    <mc:Fallback>
      <p:transition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9CB034-F394-4142-844F-CCC51CEFAB09}" type="datetimeFigureOut">
              <a:rPr lang="en-US" smtClean="0"/>
              <a:pPr/>
              <a:t>10/4/2020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10E639-9925-4B66-9BF1-4124C46CCB2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82205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xmlns="" Requires="p14">
      <p:transition p14:dur="10">
        <p14:window dir="vert"/>
      </p:transition>
    </mc:Choice>
    <mc:Fallback>
      <p:transition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>
              <a:solidFill>
                <a:srgbClr val="990099"/>
              </a:solidFill>
              <a:latin typeface="Eras Bold ITC" panose="020B0907030504020204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1640" y="4596142"/>
            <a:ext cx="6400800" cy="1857194"/>
          </a:xfrm>
        </p:spPr>
        <p:txBody>
          <a:bodyPr>
            <a:normAutofit fontScale="92500" lnSpcReduction="20000"/>
          </a:bodyPr>
          <a:lstStyle/>
          <a:p>
            <a:pPr algn="l"/>
            <a:endParaRPr lang="sr-Latn-RS" dirty="0" smtClean="0"/>
          </a:p>
          <a:p>
            <a:pPr algn="l"/>
            <a:endParaRPr lang="sr-Latn-RS" dirty="0"/>
          </a:p>
          <a:p>
            <a:pPr algn="l"/>
            <a:r>
              <a:rPr lang="en-US" dirty="0" smtClean="0">
                <a:solidFill>
                  <a:schemeClr val="tx1"/>
                </a:solidFill>
              </a:rPr>
              <a:t>Ana </a:t>
            </a:r>
            <a:r>
              <a:rPr lang="en-US" dirty="0" err="1" smtClean="0">
                <a:solidFill>
                  <a:schemeClr val="tx1"/>
                </a:solidFill>
              </a:rPr>
              <a:t>Markovi</a:t>
            </a:r>
            <a:r>
              <a:rPr lang="sr-Latn-RS" dirty="0" smtClean="0">
                <a:solidFill>
                  <a:schemeClr val="tx1"/>
                </a:solidFill>
              </a:rPr>
              <a:t>ć</a:t>
            </a:r>
            <a:endParaRPr lang="en-US" dirty="0" smtClean="0">
              <a:solidFill>
                <a:schemeClr val="tx1"/>
              </a:solidFill>
            </a:endParaRPr>
          </a:p>
          <a:p>
            <a:pPr algn="l"/>
            <a:r>
              <a:rPr lang="en-US" dirty="0" smtClean="0">
                <a:solidFill>
                  <a:schemeClr val="tx1"/>
                </a:solidFill>
              </a:rPr>
              <a:t>Ana Deli</a:t>
            </a:r>
            <a:r>
              <a:rPr lang="sr-Latn-RS" dirty="0" smtClean="0">
                <a:solidFill>
                  <a:schemeClr val="tx1"/>
                </a:solidFill>
              </a:rPr>
              <a:t>ć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59632" y="404664"/>
            <a:ext cx="6749451" cy="5055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7804212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>
        <p14:window dir="vert"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smtClean="0"/>
              <a:t>OPPOSITES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sr-Latn-RS" dirty="0" smtClean="0"/>
              <a:t>Pametan ‡ glup</a:t>
            </a:r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43608" y="2348880"/>
            <a:ext cx="3096344" cy="3384376"/>
          </a:xfrm>
        </p:spPr>
      </p:pic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/>
            <a:r>
              <a:rPr lang="sr-Latn-RS" dirty="0" smtClean="0"/>
              <a:t>Zabavan ‡ ozbiljan</a:t>
            </a:r>
            <a:endParaRPr lang="en-US"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90268" y="2174875"/>
            <a:ext cx="3951288" cy="3951288"/>
          </a:xfrm>
        </p:spPr>
      </p:pic>
    </p:spTree>
    <p:extLst>
      <p:ext uri="{BB962C8B-B14F-4D97-AF65-F5344CB8AC3E}">
        <p14:creationId xmlns:p14="http://schemas.microsoft.com/office/powerpoint/2010/main" xmlns="" val="23764992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>
        <p14:window dir="vert"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smtClean="0"/>
              <a:t>OPPOSITES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sr-Latn-RS" dirty="0" smtClean="0"/>
              <a:t>Dosadan ‡ zanimljiv</a:t>
            </a:r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7544" y="2492896"/>
            <a:ext cx="3976125" cy="3212709"/>
          </a:xfrm>
        </p:spPr>
      </p:pic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/>
            <a:r>
              <a:rPr lang="sr-Latn-RS" dirty="0" smtClean="0"/>
              <a:t>Ljubazan ‡ neljubazan</a:t>
            </a:r>
            <a:endParaRPr lang="en-US"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85928" y="2492896"/>
            <a:ext cx="4326048" cy="3240360"/>
          </a:xfrm>
        </p:spPr>
      </p:pic>
    </p:spTree>
    <p:extLst>
      <p:ext uri="{BB962C8B-B14F-4D97-AF65-F5344CB8AC3E}">
        <p14:creationId xmlns:p14="http://schemas.microsoft.com/office/powerpoint/2010/main" xmlns="" val="30096336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>
        <p14:window dir="vert"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smtClean="0"/>
              <a:t>Adjective antonyms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7544" y="1526058"/>
            <a:ext cx="4038600" cy="4525963"/>
          </a:xfrm>
        </p:spPr>
        <p:txBody>
          <a:bodyPr/>
          <a:lstStyle/>
          <a:p>
            <a:r>
              <a:rPr lang="sr-Latn-RS" dirty="0" smtClean="0">
                <a:solidFill>
                  <a:srgbClr val="FF0000"/>
                </a:solidFill>
              </a:rPr>
              <a:t>Caring </a:t>
            </a:r>
            <a:r>
              <a:rPr lang="en-US" dirty="0" smtClean="0">
                <a:solidFill>
                  <a:srgbClr val="FF0000"/>
                </a:solidFill>
              </a:rPr>
              <a:t>-</a:t>
            </a:r>
            <a:r>
              <a:rPr lang="en-US" dirty="0" err="1" smtClean="0"/>
              <a:t>brizan</a:t>
            </a:r>
            <a:r>
              <a:rPr lang="sr-Latn-RS" dirty="0" smtClean="0">
                <a:solidFill>
                  <a:srgbClr val="FF0000"/>
                </a:solidFill>
              </a:rPr>
              <a:t>   </a:t>
            </a:r>
          </a:p>
          <a:p>
            <a:r>
              <a:rPr lang="sr-Latn-RS" dirty="0" smtClean="0">
                <a:solidFill>
                  <a:srgbClr val="FF0000"/>
                </a:solidFill>
              </a:rPr>
              <a:t>Cheerful</a:t>
            </a:r>
            <a:r>
              <a:rPr lang="en-US" dirty="0" smtClean="0">
                <a:solidFill>
                  <a:srgbClr val="FF0000"/>
                </a:solidFill>
              </a:rPr>
              <a:t>- </a:t>
            </a:r>
            <a:r>
              <a:rPr lang="en-US" dirty="0" err="1" smtClean="0"/>
              <a:t>razdragan</a:t>
            </a:r>
            <a:endParaRPr lang="sr-Latn-RS" dirty="0" smtClean="0"/>
          </a:p>
          <a:p>
            <a:r>
              <a:rPr lang="sr-Latn-RS" dirty="0" smtClean="0">
                <a:solidFill>
                  <a:srgbClr val="FF0000"/>
                </a:solidFill>
              </a:rPr>
              <a:t>Hard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sr-Latn-RS" dirty="0" smtClean="0">
                <a:solidFill>
                  <a:srgbClr val="FF0000"/>
                </a:solidFill>
              </a:rPr>
              <a:t>working</a:t>
            </a:r>
            <a:r>
              <a:rPr lang="en-US" dirty="0" smtClean="0"/>
              <a:t>-</a:t>
            </a:r>
            <a:r>
              <a:rPr lang="en-US" dirty="0" err="1" smtClean="0"/>
              <a:t>vrijedan</a:t>
            </a:r>
            <a:endParaRPr lang="sr-Latn-RS" dirty="0" smtClean="0"/>
          </a:p>
          <a:p>
            <a:r>
              <a:rPr lang="sr-Latn-RS" dirty="0" smtClean="0">
                <a:solidFill>
                  <a:srgbClr val="FF0000"/>
                </a:solidFill>
              </a:rPr>
              <a:t>Modest</a:t>
            </a:r>
            <a:r>
              <a:rPr lang="en-US" dirty="0" smtClean="0">
                <a:solidFill>
                  <a:srgbClr val="FF0000"/>
                </a:solidFill>
              </a:rPr>
              <a:t> -</a:t>
            </a:r>
            <a:r>
              <a:rPr lang="en-US" dirty="0" err="1" smtClean="0"/>
              <a:t>skroman</a:t>
            </a:r>
            <a:endParaRPr lang="sr-Latn-RS" dirty="0" smtClean="0"/>
          </a:p>
          <a:p>
            <a:r>
              <a:rPr lang="sr-Latn-RS" dirty="0" smtClean="0">
                <a:solidFill>
                  <a:srgbClr val="FF0000"/>
                </a:solidFill>
              </a:rPr>
              <a:t>Outgoing</a:t>
            </a:r>
            <a:r>
              <a:rPr lang="en-US" dirty="0" smtClean="0">
                <a:solidFill>
                  <a:srgbClr val="FF0000"/>
                </a:solidFill>
              </a:rPr>
              <a:t> -</a:t>
            </a:r>
            <a:r>
              <a:rPr lang="en-US" dirty="0" err="1" smtClean="0"/>
              <a:t>druzeljubiv</a:t>
            </a:r>
            <a:endParaRPr lang="sr-Latn-RS" dirty="0" smtClean="0"/>
          </a:p>
          <a:p>
            <a:r>
              <a:rPr lang="sr-Latn-RS" dirty="0" smtClean="0">
                <a:solidFill>
                  <a:srgbClr val="FF0000"/>
                </a:solidFill>
              </a:rPr>
              <a:t>Sensible</a:t>
            </a:r>
            <a:r>
              <a:rPr lang="en-US" dirty="0" smtClean="0">
                <a:solidFill>
                  <a:srgbClr val="FF0000"/>
                </a:solidFill>
              </a:rPr>
              <a:t> -</a:t>
            </a:r>
            <a:r>
              <a:rPr lang="en-US" dirty="0" err="1" smtClean="0"/>
              <a:t>razuman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sr-Latn-R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Selfish</a:t>
            </a:r>
            <a:r>
              <a:rPr lang="en-US" dirty="0" smtClean="0"/>
              <a:t>-</a:t>
            </a:r>
            <a:r>
              <a:rPr lang="en-US" dirty="0" err="1" smtClean="0"/>
              <a:t>sebican</a:t>
            </a:r>
            <a:endParaRPr lang="sr-Latn-RS" dirty="0" smtClean="0"/>
          </a:p>
          <a:p>
            <a:pPr marL="0" indent="0">
              <a:buNone/>
            </a:pP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    </a:t>
            </a:r>
            <a:r>
              <a:rPr lang="sr-Latn-R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Miserable</a:t>
            </a:r>
            <a:r>
              <a:rPr lang="en-US" dirty="0" smtClean="0"/>
              <a:t>-o</a:t>
            </a:r>
            <a:r>
              <a:rPr lang="sr-Latn-RS" dirty="0" smtClean="0"/>
              <a:t>č</a:t>
            </a:r>
            <a:r>
              <a:rPr lang="en-US" dirty="0" err="1" smtClean="0"/>
              <a:t>ajan</a:t>
            </a:r>
            <a:endParaRPr lang="sr-Latn-RS" dirty="0" smtClean="0"/>
          </a:p>
          <a:p>
            <a:pPr marL="0" indent="0">
              <a:buNone/>
            </a:pPr>
            <a:r>
              <a:rPr lang="en-US" dirty="0" smtClean="0"/>
              <a:t>             </a:t>
            </a:r>
            <a:r>
              <a:rPr lang="sr-Latn-R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Lazy</a:t>
            </a:r>
            <a:r>
              <a:rPr lang="en-US" dirty="0" smtClean="0"/>
              <a:t>- </a:t>
            </a:r>
            <a:r>
              <a:rPr lang="en-US" dirty="0" err="1" smtClean="0"/>
              <a:t>lijen</a:t>
            </a:r>
            <a:endParaRPr lang="sr-Latn-RS" dirty="0" smtClean="0"/>
          </a:p>
          <a:p>
            <a:r>
              <a:rPr lang="sr-Latn-R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Arrogant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-</a:t>
            </a:r>
            <a:r>
              <a:rPr lang="sr-Latn-RS" dirty="0" smtClean="0"/>
              <a:t>arogantan</a:t>
            </a:r>
          </a:p>
          <a:p>
            <a:pPr marL="0" indent="0">
              <a:buNone/>
            </a:pPr>
            <a:r>
              <a:rPr lang="en-US" dirty="0" smtClean="0"/>
              <a:t>        </a:t>
            </a:r>
            <a:r>
              <a:rPr lang="sr-Latn-R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Shy</a:t>
            </a:r>
            <a:r>
              <a:rPr lang="en-US" dirty="0" smtClean="0"/>
              <a:t>- </a:t>
            </a:r>
            <a:r>
              <a:rPr lang="en-US" dirty="0" err="1" smtClean="0"/>
              <a:t>stidljiv</a:t>
            </a:r>
            <a:endParaRPr lang="sr-Latn-RS" dirty="0" smtClean="0"/>
          </a:p>
          <a:p>
            <a:pPr marL="0" indent="0">
              <a:buNone/>
            </a:pPr>
            <a:r>
              <a:rPr lang="en-US" dirty="0" smtClean="0"/>
              <a:t>   </a:t>
            </a:r>
            <a:r>
              <a:rPr lang="sr-Latn-R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Crazy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-</a:t>
            </a:r>
            <a:r>
              <a:rPr lang="en-US" dirty="0" err="1" smtClean="0"/>
              <a:t>luckast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Right Arrow 4"/>
          <p:cNvSpPr/>
          <p:nvPr/>
        </p:nvSpPr>
        <p:spPr>
          <a:xfrm>
            <a:off x="3415468" y="1772816"/>
            <a:ext cx="1296144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Arrow 6"/>
          <p:cNvSpPr/>
          <p:nvPr/>
        </p:nvSpPr>
        <p:spPr>
          <a:xfrm>
            <a:off x="3779912" y="2276872"/>
            <a:ext cx="1296144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ight Arrow 7"/>
          <p:cNvSpPr/>
          <p:nvPr/>
        </p:nvSpPr>
        <p:spPr>
          <a:xfrm>
            <a:off x="4318607" y="2809966"/>
            <a:ext cx="1296144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ight Arrow 8"/>
          <p:cNvSpPr/>
          <p:nvPr/>
        </p:nvSpPr>
        <p:spPr>
          <a:xfrm>
            <a:off x="3634940" y="3271103"/>
            <a:ext cx="1296144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Arrow 9"/>
          <p:cNvSpPr/>
          <p:nvPr/>
        </p:nvSpPr>
        <p:spPr>
          <a:xfrm>
            <a:off x="4056644" y="3748273"/>
            <a:ext cx="1296144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ight Arrow 10"/>
          <p:cNvSpPr/>
          <p:nvPr/>
        </p:nvSpPr>
        <p:spPr>
          <a:xfrm>
            <a:off x="3634940" y="4309160"/>
            <a:ext cx="1296144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795321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>
        <p14:window dir="vert"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smtClean="0"/>
              <a:t>Negative prefixes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sr-Latn-RS" dirty="0" smtClean="0"/>
              <a:t>Experienced</a:t>
            </a:r>
            <a:r>
              <a:rPr lang="en-US" dirty="0" smtClean="0"/>
              <a:t>-</a:t>
            </a:r>
            <a:r>
              <a:rPr lang="en-US" dirty="0" err="1" smtClean="0"/>
              <a:t>iskusan</a:t>
            </a:r>
            <a:endParaRPr lang="en-US" dirty="0" smtClean="0"/>
          </a:p>
          <a:p>
            <a:r>
              <a:rPr lang="sr-Latn-RS" dirty="0" smtClean="0"/>
              <a:t>Fair</a:t>
            </a:r>
            <a:r>
              <a:rPr lang="en-US" dirty="0" smtClean="0"/>
              <a:t> -</a:t>
            </a:r>
            <a:r>
              <a:rPr lang="en-US" dirty="0" err="1" smtClean="0"/>
              <a:t>pravedan</a:t>
            </a:r>
            <a:endParaRPr lang="sr-Latn-RS" dirty="0" smtClean="0"/>
          </a:p>
          <a:p>
            <a:r>
              <a:rPr lang="sr-Latn-RS" dirty="0" smtClean="0"/>
              <a:t>Honest</a:t>
            </a:r>
            <a:r>
              <a:rPr lang="en-US" dirty="0" smtClean="0"/>
              <a:t>-</a:t>
            </a:r>
            <a:r>
              <a:rPr lang="en-US" dirty="0" err="1" smtClean="0"/>
              <a:t>posten</a:t>
            </a:r>
            <a:endParaRPr lang="sr-Latn-RS" dirty="0" smtClean="0"/>
          </a:p>
          <a:p>
            <a:r>
              <a:rPr lang="sr-Latn-RS" dirty="0" smtClean="0"/>
              <a:t>Popular</a:t>
            </a:r>
            <a:r>
              <a:rPr lang="en-US" dirty="0" smtClean="0"/>
              <a:t>-</a:t>
            </a:r>
            <a:r>
              <a:rPr lang="en-US" dirty="0" err="1" smtClean="0"/>
              <a:t>popularan</a:t>
            </a:r>
            <a:endParaRPr lang="sr-Latn-RS" dirty="0" smtClean="0"/>
          </a:p>
          <a:p>
            <a:r>
              <a:rPr lang="sr-Latn-RS" dirty="0" smtClean="0"/>
              <a:t>Responsible</a:t>
            </a:r>
            <a:r>
              <a:rPr lang="en-US" dirty="0" smtClean="0"/>
              <a:t>-</a:t>
            </a:r>
            <a:r>
              <a:rPr lang="en-US" dirty="0" err="1" smtClean="0"/>
              <a:t>odgovoran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0" y="1600200"/>
            <a:ext cx="4320480" cy="4525963"/>
          </a:xfr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/>
          <a:lstStyle/>
          <a:p>
            <a:r>
              <a:rPr lang="sr-Latn-RS" b="1" dirty="0" smtClean="0">
                <a:solidFill>
                  <a:srgbClr val="C00000"/>
                </a:solidFill>
              </a:rPr>
              <a:t>IN</a:t>
            </a:r>
            <a:r>
              <a:rPr lang="sr-Latn-RS" dirty="0" smtClean="0"/>
              <a:t>experienced</a:t>
            </a:r>
            <a:r>
              <a:rPr lang="en-US" dirty="0"/>
              <a:t>-</a:t>
            </a:r>
            <a:r>
              <a:rPr lang="en-US" dirty="0" err="1" smtClean="0"/>
              <a:t>neiskusan</a:t>
            </a:r>
            <a:endParaRPr lang="sr-Latn-RS" dirty="0" smtClean="0"/>
          </a:p>
          <a:p>
            <a:r>
              <a:rPr lang="sr-Latn-RS" b="1" dirty="0" smtClean="0">
                <a:solidFill>
                  <a:srgbClr val="C00000"/>
                </a:solidFill>
              </a:rPr>
              <a:t>Un</a:t>
            </a:r>
            <a:r>
              <a:rPr lang="sr-Latn-RS" dirty="0" smtClean="0"/>
              <a:t>fair</a:t>
            </a:r>
            <a:r>
              <a:rPr lang="en-US" dirty="0" smtClean="0"/>
              <a:t>- </a:t>
            </a:r>
            <a:r>
              <a:rPr lang="en-US" dirty="0" err="1" smtClean="0"/>
              <a:t>nepravedan</a:t>
            </a:r>
            <a:endParaRPr lang="sr-Latn-RS" dirty="0" smtClean="0"/>
          </a:p>
          <a:p>
            <a:r>
              <a:rPr lang="sr-Latn-RS" b="1" dirty="0" smtClean="0">
                <a:solidFill>
                  <a:srgbClr val="C00000"/>
                </a:solidFill>
              </a:rPr>
              <a:t>DIS</a:t>
            </a:r>
            <a:r>
              <a:rPr lang="sr-Latn-RS" dirty="0" smtClean="0"/>
              <a:t>honest</a:t>
            </a:r>
            <a:r>
              <a:rPr lang="en-US" dirty="0" smtClean="0"/>
              <a:t>-</a:t>
            </a:r>
            <a:r>
              <a:rPr lang="en-US" dirty="0" err="1" smtClean="0"/>
              <a:t>neposten</a:t>
            </a:r>
            <a:endParaRPr lang="sr-Latn-RS" dirty="0" smtClean="0"/>
          </a:p>
          <a:p>
            <a:r>
              <a:rPr lang="sr-Latn-RS" b="1" dirty="0" smtClean="0">
                <a:solidFill>
                  <a:srgbClr val="C00000"/>
                </a:solidFill>
              </a:rPr>
              <a:t>U</a:t>
            </a:r>
            <a:r>
              <a:rPr lang="en-US" b="1" dirty="0">
                <a:solidFill>
                  <a:srgbClr val="C00000"/>
                </a:solidFill>
              </a:rPr>
              <a:t>N</a:t>
            </a:r>
            <a:r>
              <a:rPr lang="sr-Latn-RS" dirty="0" smtClean="0"/>
              <a:t>popular</a:t>
            </a:r>
            <a:r>
              <a:rPr lang="en-US" dirty="0" smtClean="0"/>
              <a:t>-</a:t>
            </a:r>
            <a:r>
              <a:rPr lang="en-US" dirty="0" err="1" smtClean="0"/>
              <a:t>nepopularan</a:t>
            </a:r>
            <a:endParaRPr lang="sr-Latn-RS" dirty="0" smtClean="0"/>
          </a:p>
          <a:p>
            <a:r>
              <a:rPr lang="sr-Latn-RS" b="1" dirty="0" smtClean="0">
                <a:solidFill>
                  <a:srgbClr val="C00000"/>
                </a:solidFill>
              </a:rPr>
              <a:t>I</a:t>
            </a:r>
            <a:r>
              <a:rPr lang="en-US" b="1" dirty="0" smtClean="0">
                <a:solidFill>
                  <a:srgbClr val="C00000"/>
                </a:solidFill>
              </a:rPr>
              <a:t>R</a:t>
            </a:r>
            <a:r>
              <a:rPr lang="sr-Latn-RS" dirty="0" smtClean="0"/>
              <a:t>responsible</a:t>
            </a:r>
            <a:r>
              <a:rPr lang="en-US" dirty="0"/>
              <a:t>-</a:t>
            </a:r>
            <a:r>
              <a:rPr lang="en-US" dirty="0" err="1" smtClean="0"/>
              <a:t>neogovoran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480151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>
        <p14:window dir="vert"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Homework-Exercises: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8539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300" dirty="0" smtClean="0"/>
              <a:t>I    </a:t>
            </a:r>
            <a:r>
              <a:rPr lang="en-US" sz="2000" dirty="0" smtClean="0"/>
              <a:t>Write the opposites of these adjectives.(</a:t>
            </a:r>
            <a:r>
              <a:rPr lang="en-US" sz="2000" dirty="0" err="1" smtClean="0"/>
              <a:t>Napisi</a:t>
            </a:r>
            <a:r>
              <a:rPr lang="en-US" sz="2000" dirty="0" smtClean="0"/>
              <a:t>  </a:t>
            </a:r>
            <a:r>
              <a:rPr lang="en-US" sz="2000" dirty="0" err="1" smtClean="0"/>
              <a:t>pridjeve</a:t>
            </a:r>
            <a:r>
              <a:rPr lang="en-US" sz="2000" dirty="0" smtClean="0"/>
              <a:t> </a:t>
            </a:r>
            <a:r>
              <a:rPr lang="en-US" sz="2000" dirty="0" err="1" smtClean="0"/>
              <a:t>suprotnog</a:t>
            </a:r>
            <a:r>
              <a:rPr lang="en-US" sz="2000" dirty="0" smtClean="0"/>
              <a:t> </a:t>
            </a:r>
            <a:r>
              <a:rPr lang="en-US" sz="2000" dirty="0" err="1" smtClean="0"/>
              <a:t>znacenja</a:t>
            </a:r>
            <a:r>
              <a:rPr lang="en-US" sz="2000" dirty="0" smtClean="0"/>
              <a:t>)</a:t>
            </a:r>
          </a:p>
          <a:p>
            <a:r>
              <a:rPr lang="en-US" sz="2000" dirty="0" smtClean="0"/>
              <a:t> shy ≠</a:t>
            </a:r>
          </a:p>
          <a:p>
            <a:r>
              <a:rPr lang="en-US" sz="2000" dirty="0" smtClean="0"/>
              <a:t> popular ≠</a:t>
            </a:r>
          </a:p>
          <a:p>
            <a:r>
              <a:rPr lang="en-US" sz="2000" dirty="0" smtClean="0"/>
              <a:t> caring ≠</a:t>
            </a:r>
          </a:p>
          <a:p>
            <a:r>
              <a:rPr lang="en-US" sz="2000" dirty="0" smtClean="0"/>
              <a:t> experienced ≠</a:t>
            </a:r>
          </a:p>
          <a:p>
            <a:r>
              <a:rPr lang="en-US" sz="2000" dirty="0" smtClean="0"/>
              <a:t> responsible ≠</a:t>
            </a:r>
          </a:p>
          <a:p>
            <a:r>
              <a:rPr lang="en-US" sz="2000" dirty="0" smtClean="0"/>
              <a:t> modest ≠</a:t>
            </a:r>
          </a:p>
          <a:p>
            <a:r>
              <a:rPr lang="en-US" sz="2000" dirty="0" smtClean="0"/>
              <a:t> fair ≠</a:t>
            </a:r>
          </a:p>
          <a:p>
            <a:r>
              <a:rPr lang="en-US" sz="2000" dirty="0" smtClean="0"/>
              <a:t> crazy ≠</a:t>
            </a:r>
          </a:p>
          <a:p>
            <a:r>
              <a:rPr lang="en-US" sz="2000" dirty="0" smtClean="0"/>
              <a:t> honest ≠</a:t>
            </a:r>
          </a:p>
          <a:p>
            <a:r>
              <a:rPr lang="en-US" sz="2000" dirty="0" smtClean="0"/>
              <a:t> cheerful ≠</a:t>
            </a:r>
          </a:p>
          <a:p>
            <a:endParaRPr lang="en-US" sz="2000" dirty="0" smtClean="0"/>
          </a:p>
          <a:p>
            <a:pPr marL="3657600" lvl="8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xmlns="" val="24323854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>
        <p14:window dir="vert"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040560"/>
          </a:xfrm>
        </p:spPr>
        <p:txBody>
          <a:bodyPr/>
          <a:lstStyle/>
          <a:p>
            <a:pPr marL="0" indent="0">
              <a:buNone/>
            </a:pPr>
            <a:r>
              <a:rPr lang="en-US" sz="1800" dirty="0" smtClean="0"/>
              <a:t>II     Classify adjectives into two groups.(</a:t>
            </a:r>
            <a:r>
              <a:rPr lang="en-US" sz="1800" dirty="0" err="1"/>
              <a:t>K</a:t>
            </a:r>
            <a:r>
              <a:rPr lang="en-US" sz="1800" dirty="0" err="1" smtClean="0"/>
              <a:t>lasifikuj</a:t>
            </a:r>
            <a:r>
              <a:rPr lang="en-US" sz="1800" dirty="0" smtClean="0"/>
              <a:t> </a:t>
            </a:r>
            <a:r>
              <a:rPr lang="en-US" sz="1800" dirty="0" err="1" smtClean="0"/>
              <a:t>pridjeve</a:t>
            </a:r>
            <a:r>
              <a:rPr lang="en-US" sz="1800" dirty="0" smtClean="0"/>
              <a:t> u 2 </a:t>
            </a:r>
            <a:r>
              <a:rPr lang="en-US" sz="1800" dirty="0" err="1" smtClean="0"/>
              <a:t>grupe</a:t>
            </a:r>
            <a:r>
              <a:rPr lang="en-US" sz="1800" dirty="0" smtClean="0"/>
              <a:t>: </a:t>
            </a:r>
            <a:r>
              <a:rPr lang="en-US" sz="1800" dirty="0" err="1" smtClean="0"/>
              <a:t>pridjevi</a:t>
            </a:r>
            <a:r>
              <a:rPr lang="en-US" sz="1800" dirty="0" smtClean="0"/>
              <a:t> </a:t>
            </a:r>
            <a:r>
              <a:rPr lang="en-US" sz="1800" dirty="0" err="1" smtClean="0"/>
              <a:t>sa</a:t>
            </a:r>
            <a:r>
              <a:rPr lang="en-US" sz="1800" dirty="0" smtClean="0"/>
              <a:t> </a:t>
            </a:r>
            <a:r>
              <a:rPr lang="en-US" sz="1800" dirty="0" err="1" smtClean="0"/>
              <a:t>pozitivnim</a:t>
            </a:r>
            <a:r>
              <a:rPr lang="en-US" sz="1800" dirty="0" smtClean="0"/>
              <a:t> </a:t>
            </a:r>
            <a:r>
              <a:rPr lang="en-US" sz="1800" dirty="0" err="1" smtClean="0"/>
              <a:t>i</a:t>
            </a:r>
            <a:r>
              <a:rPr lang="en-US" sz="1800" dirty="0" smtClean="0"/>
              <a:t> </a:t>
            </a:r>
            <a:r>
              <a:rPr lang="en-US" sz="1800" dirty="0" err="1" smtClean="0"/>
              <a:t>negativnim</a:t>
            </a:r>
            <a:r>
              <a:rPr lang="en-US" sz="1800" dirty="0" smtClean="0"/>
              <a:t> </a:t>
            </a:r>
            <a:r>
              <a:rPr lang="en-US" sz="1800" dirty="0" err="1" smtClean="0"/>
              <a:t>znacenjem</a:t>
            </a:r>
            <a:r>
              <a:rPr lang="en-US" sz="1800" dirty="0" smtClean="0"/>
              <a:t>)</a:t>
            </a:r>
          </a:p>
          <a:p>
            <a:pPr marL="0" indent="0">
              <a:buNone/>
            </a:pPr>
            <a:endParaRPr lang="en-US" sz="1800" dirty="0" smtClean="0"/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r>
              <a:rPr lang="en-US" sz="2000" b="1" i="1" dirty="0" smtClean="0"/>
              <a:t>Honest    </a:t>
            </a:r>
            <a:r>
              <a:rPr lang="en-US" sz="2000" dirty="0" smtClean="0"/>
              <a:t>                                                                                               </a:t>
            </a:r>
            <a:r>
              <a:rPr lang="en-US" sz="2000" b="1" i="1" dirty="0" smtClean="0"/>
              <a:t>outgoing</a:t>
            </a:r>
          </a:p>
          <a:p>
            <a:pPr marL="0" indent="0">
              <a:buNone/>
            </a:pPr>
            <a:endParaRPr lang="en-US" sz="2000" dirty="0" smtClean="0"/>
          </a:p>
          <a:p>
            <a:pPr marL="0" indent="0">
              <a:buNone/>
            </a:pPr>
            <a:r>
              <a:rPr lang="en-US" sz="2000" b="1" i="1" dirty="0"/>
              <a:t> </a:t>
            </a:r>
            <a:r>
              <a:rPr lang="en-US" sz="2000" b="1" i="1" dirty="0" smtClean="0"/>
              <a:t>       Fair                                                                                                     kind</a:t>
            </a:r>
          </a:p>
          <a:p>
            <a:pPr marL="0" indent="0">
              <a:buNone/>
            </a:pPr>
            <a:endParaRPr lang="en-US" sz="2000" b="1" i="1" dirty="0"/>
          </a:p>
          <a:p>
            <a:pPr marL="0" indent="0">
              <a:buNone/>
            </a:pPr>
            <a:r>
              <a:rPr lang="en-US" sz="2000" b="1" i="1" dirty="0" smtClean="0"/>
              <a:t>Unpopular                                                                                     interesting</a:t>
            </a:r>
          </a:p>
          <a:p>
            <a:pPr marL="0" indent="0">
              <a:buNone/>
            </a:pPr>
            <a:endParaRPr lang="en-US" sz="2000" b="1" i="1" dirty="0" smtClean="0"/>
          </a:p>
          <a:p>
            <a:pPr marL="0" indent="0">
              <a:buNone/>
            </a:pPr>
            <a:r>
              <a:rPr lang="en-US" sz="2000" b="1" i="1" dirty="0" smtClean="0"/>
              <a:t>        Responsible                                                                                         caring</a:t>
            </a:r>
          </a:p>
          <a:p>
            <a:pPr marL="0" indent="0">
              <a:buNone/>
            </a:pPr>
            <a:endParaRPr lang="en-US" sz="2000" b="1" i="1" dirty="0" smtClean="0"/>
          </a:p>
          <a:p>
            <a:pPr marL="0" indent="0">
              <a:buNone/>
            </a:pPr>
            <a:r>
              <a:rPr lang="en-US" sz="2000" b="1" i="1" dirty="0"/>
              <a:t> </a:t>
            </a:r>
            <a:r>
              <a:rPr lang="en-US" sz="2000" b="1" i="1" dirty="0" smtClean="0"/>
              <a:t>                     Miserable</a:t>
            </a:r>
          </a:p>
          <a:p>
            <a:pPr marL="0" indent="0">
              <a:buNone/>
            </a:pPr>
            <a:r>
              <a:rPr lang="en-US" sz="2000" b="1" i="1" dirty="0" smtClean="0"/>
              <a:t>Stupid                                                                                                  hard-working</a:t>
            </a:r>
            <a:endParaRPr lang="en-US" sz="2000" b="1" i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915816" y="2204864"/>
            <a:ext cx="3343240" cy="3912066"/>
          </a:xfrm>
          <a:prstGeom prst="rect">
            <a:avLst/>
          </a:prstGeom>
        </p:spPr>
      </p:pic>
      <p:sp>
        <p:nvSpPr>
          <p:cNvPr id="5" name="Cloud Callout 4"/>
          <p:cNvSpPr/>
          <p:nvPr/>
        </p:nvSpPr>
        <p:spPr>
          <a:xfrm>
            <a:off x="4139952" y="2300506"/>
            <a:ext cx="2093952" cy="1860391"/>
          </a:xfrm>
          <a:prstGeom prst="cloudCallou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900" b="1" dirty="0" smtClean="0">
                <a:solidFill>
                  <a:schemeClr val="tx1"/>
                </a:solidFill>
              </a:rPr>
              <a:t>Personality</a:t>
            </a:r>
          </a:p>
          <a:p>
            <a:pPr algn="ctr"/>
            <a:r>
              <a:rPr lang="en-US" sz="1900" b="1" dirty="0" smtClean="0">
                <a:solidFill>
                  <a:schemeClr val="tx1"/>
                </a:solidFill>
              </a:rPr>
              <a:t>Adjectives</a:t>
            </a:r>
            <a:endParaRPr lang="en-US" sz="19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544326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>
        <p14:window dir="vert"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74042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289451"/>
          </a:xfrm>
        </p:spPr>
        <p:txBody>
          <a:bodyPr/>
          <a:lstStyle/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 algn="just">
              <a:buNone/>
            </a:pPr>
            <a:r>
              <a:rPr lang="en-US" sz="1800" dirty="0" smtClean="0"/>
              <a:t>III Describe your brother/sister/friend with 2-3 adjectives from the previous slides.(</a:t>
            </a:r>
            <a:r>
              <a:rPr lang="en-US" sz="1800" dirty="0" err="1" smtClean="0"/>
              <a:t>Opisi</a:t>
            </a:r>
            <a:r>
              <a:rPr lang="en-US" sz="1800" dirty="0" smtClean="0"/>
              <a:t> </a:t>
            </a:r>
            <a:r>
              <a:rPr lang="en-US" sz="1800" dirty="0" err="1" smtClean="0"/>
              <a:t>brata</a:t>
            </a:r>
            <a:r>
              <a:rPr lang="en-US" sz="1800" dirty="0" smtClean="0"/>
              <a:t>/</a:t>
            </a:r>
            <a:r>
              <a:rPr lang="en-US" sz="1800" dirty="0" err="1" smtClean="0"/>
              <a:t>sestru</a:t>
            </a:r>
            <a:r>
              <a:rPr lang="en-US" sz="1800" dirty="0" smtClean="0"/>
              <a:t>/</a:t>
            </a:r>
            <a:r>
              <a:rPr lang="en-US" sz="1800" dirty="0" err="1" smtClean="0"/>
              <a:t>druga</a:t>
            </a:r>
            <a:r>
              <a:rPr lang="en-US" sz="1800" dirty="0" smtClean="0"/>
              <a:t> </a:t>
            </a:r>
            <a:r>
              <a:rPr lang="en-US" sz="1800" dirty="0" err="1" smtClean="0"/>
              <a:t>sa</a:t>
            </a:r>
            <a:r>
              <a:rPr lang="en-US" sz="1800" dirty="0" smtClean="0"/>
              <a:t> 2-3 </a:t>
            </a:r>
            <a:r>
              <a:rPr lang="en-US" sz="1800" dirty="0" err="1" smtClean="0"/>
              <a:t>pridjeva</a:t>
            </a:r>
            <a:r>
              <a:rPr lang="en-US" sz="1800" dirty="0" smtClean="0"/>
              <a:t> </a:t>
            </a:r>
            <a:r>
              <a:rPr lang="en-US" sz="1800" dirty="0" err="1" smtClean="0"/>
              <a:t>sa</a:t>
            </a:r>
            <a:r>
              <a:rPr lang="en-US" sz="1800" dirty="0" smtClean="0"/>
              <a:t> </a:t>
            </a:r>
            <a:r>
              <a:rPr lang="en-US" sz="1800" dirty="0" err="1" smtClean="0"/>
              <a:t>prethodnih</a:t>
            </a:r>
            <a:r>
              <a:rPr lang="en-US" sz="1800" dirty="0" smtClean="0"/>
              <a:t> </a:t>
            </a:r>
            <a:r>
              <a:rPr lang="en-US" sz="1800" dirty="0" err="1" smtClean="0"/>
              <a:t>slajdova</a:t>
            </a:r>
            <a:r>
              <a:rPr lang="en-US" sz="1800" dirty="0" smtClean="0"/>
              <a:t>)</a:t>
            </a:r>
          </a:p>
          <a:p>
            <a:pPr marL="0" indent="0" algn="just">
              <a:buNone/>
            </a:pPr>
            <a:r>
              <a:rPr lang="en-US" sz="1800" dirty="0" smtClean="0"/>
              <a:t>My brother is/isn’t ____________________</a:t>
            </a:r>
          </a:p>
          <a:p>
            <a:pPr marL="0" indent="0">
              <a:buNone/>
            </a:pPr>
            <a:r>
              <a:rPr lang="en-US" sz="1800" dirty="0" smtClean="0"/>
              <a:t>My sister is/isn’t ______________________</a:t>
            </a:r>
          </a:p>
          <a:p>
            <a:pPr marL="0" indent="0">
              <a:buNone/>
            </a:pPr>
            <a:r>
              <a:rPr lang="en-US" sz="1800" dirty="0" smtClean="0"/>
              <a:t>My friend is/isn’t ______________________</a:t>
            </a:r>
            <a:endParaRPr lang="en-US" sz="1800" dirty="0"/>
          </a:p>
        </p:txBody>
      </p:sp>
      <p:sp>
        <p:nvSpPr>
          <p:cNvPr id="4" name="Rounded Rectangle 3"/>
          <p:cNvSpPr/>
          <p:nvPr/>
        </p:nvSpPr>
        <p:spPr>
          <a:xfrm>
            <a:off x="755576" y="980728"/>
            <a:ext cx="3312368" cy="21602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Positive 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4841836" y="980728"/>
            <a:ext cx="3312368" cy="21602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Negative</a:t>
            </a:r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205558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>
        <p14:window dir="vert"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134</TotalTime>
  <Words>206</Words>
  <Application>Microsoft Office PowerPoint</Application>
  <PresentationFormat>On-screen Show (4:3)</PresentationFormat>
  <Paragraphs>72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Slide 1</vt:lpstr>
      <vt:lpstr>OPPOSITES</vt:lpstr>
      <vt:lpstr>OPPOSITES</vt:lpstr>
      <vt:lpstr>Adjective antonyms</vt:lpstr>
      <vt:lpstr>Negative prefixes</vt:lpstr>
      <vt:lpstr>Homework-Exercises:</vt:lpstr>
      <vt:lpstr>Slide 7</vt:lpstr>
      <vt:lpstr>Slide 8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Personality adjectives</dc:title>
  <dc:creator>victor penafiel</dc:creator>
  <cp:lastModifiedBy>EOP</cp:lastModifiedBy>
  <cp:revision>15</cp:revision>
  <dcterms:created xsi:type="dcterms:W3CDTF">2020-10-02T16:24:38Z</dcterms:created>
  <dcterms:modified xsi:type="dcterms:W3CDTF">2020-10-04T20:12:24Z</dcterms:modified>
</cp:coreProperties>
</file>