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8B336E-A04B-4C08-9E4D-9136E99019CF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958EF5-3451-438D-AB88-60D80069076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0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VALJAK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smtClean="0"/>
              <a:t>DEFINICIJA I ZADACI ZA VJEŽBANJE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1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857232"/>
            <a:ext cx="87868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erlin Sans FB Demi" pitchFamily="34" charset="0"/>
              </a:rPr>
              <a:t>                          </a:t>
            </a:r>
            <a:endParaRPr lang="en-US" sz="2800" dirty="0" smtClean="0">
              <a:latin typeface="Berlin Sans FB Demi" pitchFamily="34" charset="0"/>
            </a:endParaRPr>
          </a:p>
          <a:p>
            <a:r>
              <a:rPr lang="en-US" sz="2800" dirty="0" smtClean="0">
                <a:latin typeface="Berlin Sans FB Demi" pitchFamily="34" charset="0"/>
              </a:rPr>
              <a:t>DEF</a:t>
            </a:r>
            <a:r>
              <a:rPr lang="sr-Cyrl-C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prostora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ograni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čen </a:t>
            </a:r>
            <a:r>
              <a:rPr lang="sr-Cyrl-C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sa dvije</a:t>
            </a:r>
            <a:r>
              <a:rPr lang="sr-Cyrl-C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podudarne kružne</a:t>
            </a:r>
            <a:r>
              <a:rPr lang="sr-Cyrl-C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smtClean="0">
                <a:latin typeface="Times New Roman" pitchFamily="18" charset="0"/>
                <a:cs typeface="Times New Roman" pitchFamily="18" charset="0"/>
              </a:rPr>
              <a:t>površi 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i jednom cilindričnom površi</a:t>
            </a:r>
            <a:r>
              <a:rPr lang="sr-Cyrl-C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naziva se VALJAK.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Berlin Sans FB Dem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429000"/>
            <a:ext cx="71532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714620"/>
            <a:ext cx="981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1628800"/>
            <a:ext cx="768667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polupre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čnik osnove valjka</a:t>
            </a:r>
          </a:p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H-visina valjka</a:t>
            </a:r>
          </a:p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B-površina baze</a:t>
            </a:r>
          </a:p>
          <a:p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M-površina omotača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700669"/>
              </p:ext>
            </p:extLst>
          </p:nvPr>
        </p:nvGraphicFramePr>
        <p:xfrm>
          <a:off x="508882" y="2694404"/>
          <a:ext cx="3415046" cy="1886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3" imgW="1091880" imgH="672840" progId="Equation.3">
                  <p:embed/>
                </p:oleObj>
              </mc:Choice>
              <mc:Fallback>
                <p:oleObj name="Equation" r:id="rId3" imgW="1091880" imgH="672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8882" y="2694404"/>
                        <a:ext cx="3415046" cy="1886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77691"/>
              </p:ext>
            </p:extLst>
          </p:nvPr>
        </p:nvGraphicFramePr>
        <p:xfrm>
          <a:off x="4676889" y="2694404"/>
          <a:ext cx="2016224" cy="1166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5" imgW="736560" imgH="406080" progId="Equation.3">
                  <p:embed/>
                </p:oleObj>
              </mc:Choice>
              <mc:Fallback>
                <p:oleObj name="Equation" r:id="rId5" imgW="73656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6889" y="2694404"/>
                        <a:ext cx="2016224" cy="1166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80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valjkooo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327585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4" y="980728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Šta je osni presjek valjka? To je ovaj pravougaonik koji  uočavamo na slici, čije su stranice 2r i H.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3888" y="1700808"/>
            <a:ext cx="558011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Površina toga osnog presjeka je:</a:t>
            </a:r>
          </a:p>
          <a:p>
            <a:endParaRPr lang="sr-Latn-RS" dirty="0"/>
          </a:p>
          <a:p>
            <a:endParaRPr lang="sr-Latn-RS" dirty="0" smtClean="0"/>
          </a:p>
          <a:p>
            <a:r>
              <a:rPr lang="sr-Latn-RS" dirty="0" smtClean="0"/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Obim je :</a:t>
            </a:r>
          </a:p>
          <a:p>
            <a:endParaRPr lang="sr-Latn-R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A, takođe uočavamo i pravougli trougao čije su katete 2r i H, a hipotenuza je dijagonala  D pravougaonika sa slike. Možemo primijeniti Pitagorinu teoremu 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567662"/>
              </p:ext>
            </p:extLst>
          </p:nvPr>
        </p:nvGraphicFramePr>
        <p:xfrm>
          <a:off x="3878418" y="2070140"/>
          <a:ext cx="1557678" cy="52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4" imgW="647640" imgH="241200" progId="Equation.3">
                  <p:embed/>
                </p:oleObj>
              </mc:Choice>
              <mc:Fallback>
                <p:oleObj name="Equation" r:id="rId4" imgW="6476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78418" y="2070140"/>
                        <a:ext cx="1557678" cy="52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562919"/>
              </p:ext>
            </p:extLst>
          </p:nvPr>
        </p:nvGraphicFramePr>
        <p:xfrm>
          <a:off x="3715858" y="2901137"/>
          <a:ext cx="1936262" cy="48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6" imgW="901440" imgH="241200" progId="Equation.3">
                  <p:embed/>
                </p:oleObj>
              </mc:Choice>
              <mc:Fallback>
                <p:oleObj name="Equation" r:id="rId6" imgW="9014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15858" y="2901137"/>
                        <a:ext cx="1936262" cy="481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102685"/>
              </p:ext>
            </p:extLst>
          </p:nvPr>
        </p:nvGraphicFramePr>
        <p:xfrm>
          <a:off x="3779912" y="4778574"/>
          <a:ext cx="1952104" cy="469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8" imgW="1015920" imgH="241200" progId="Equation.3">
                  <p:embed/>
                </p:oleObj>
              </mc:Choice>
              <mc:Fallback>
                <p:oleObj name="Equation" r:id="rId8" imgW="10159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79912" y="4778574"/>
                        <a:ext cx="1952104" cy="4690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91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469" y="1070058"/>
            <a:ext cx="87129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Zadaci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vje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žbanje :</a:t>
            </a:r>
          </a:p>
          <a:p>
            <a:pPr marL="457200" indent="-457200">
              <a:buAutoNum type="arabicPeriod"/>
            </a:pPr>
            <a:r>
              <a:rPr lang="sr-Latn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Prečnik osnove valjka je 14 cm, a visina valjka je 9 cm. Izračunati P valjka.</a:t>
            </a:r>
          </a:p>
          <a:p>
            <a:pPr marL="457200" indent="-457200">
              <a:buAutoNum type="arabicPeriod"/>
            </a:pP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sr-Latn-R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Površina valjka je 48         ,a površina omotača je 30          .</a:t>
            </a:r>
          </a:p>
          <a:p>
            <a:r>
              <a:rPr lang="sr-Latn-R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Izračunati : a) visinu valjka, b) zapreminu valjka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RS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Površina omotača i površina baze valjka su u razmjeri 6:1. Izračunaj zapreminu valjka ako je P=200        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Osni presjek valjka je kvadrat površine 100       . Izračunati površinu i zapreminu valjka.</a:t>
            </a: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343481"/>
              </p:ext>
            </p:extLst>
          </p:nvPr>
        </p:nvGraphicFramePr>
        <p:xfrm>
          <a:off x="3347864" y="2564904"/>
          <a:ext cx="720080" cy="338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3" imgW="355320" imgH="203040" progId="Equation.3">
                  <p:embed/>
                </p:oleObj>
              </mc:Choice>
              <mc:Fallback>
                <p:oleObj name="Equation" r:id="rId3" imgW="3553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2564904"/>
                        <a:ext cx="720080" cy="338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837603"/>
              </p:ext>
            </p:extLst>
          </p:nvPr>
        </p:nvGraphicFramePr>
        <p:xfrm>
          <a:off x="7164288" y="2564904"/>
          <a:ext cx="719137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5" imgW="355320" imgH="203040" progId="Equation.3">
                  <p:embed/>
                </p:oleObj>
              </mc:Choice>
              <mc:Fallback>
                <p:oleObj name="Equation" r:id="rId5" imgW="35532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2564904"/>
                        <a:ext cx="719137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697090"/>
              </p:ext>
            </p:extLst>
          </p:nvPr>
        </p:nvGraphicFramePr>
        <p:xfrm>
          <a:off x="5292080" y="4005064"/>
          <a:ext cx="719137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7" imgW="355320" imgH="203040" progId="Equation.3">
                  <p:embed/>
                </p:oleObj>
              </mc:Choice>
              <mc:Fallback>
                <p:oleObj name="Equation" r:id="rId7" imgW="35532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4005064"/>
                        <a:ext cx="719137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617384"/>
              </p:ext>
            </p:extLst>
          </p:nvPr>
        </p:nvGraphicFramePr>
        <p:xfrm>
          <a:off x="5940152" y="4725144"/>
          <a:ext cx="504056" cy="347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8" imgW="279360" imgH="203040" progId="Equation.3">
                  <p:embed/>
                </p:oleObj>
              </mc:Choice>
              <mc:Fallback>
                <p:oleObj name="Equation" r:id="rId8" imgW="279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0152" y="4725144"/>
                        <a:ext cx="504056" cy="347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017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24744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5. Površina pravog valjka je 84        , a visina mu je za 5 veća od prečnika osnove. Izračunati zapreminu valjka.</a:t>
            </a: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Od drvenog valjka poluprečnika osnove r=9 cm, visine 12 cm istesana je najveća moguća trostrana prizma. Kolika je zapremina otpadaka?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476381"/>
              </p:ext>
            </p:extLst>
          </p:nvPr>
        </p:nvGraphicFramePr>
        <p:xfrm>
          <a:off x="4140423" y="1186507"/>
          <a:ext cx="719137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355320" imgH="203040" progId="Equation.3">
                  <p:embed/>
                </p:oleObj>
              </mc:Choice>
              <mc:Fallback>
                <p:oleObj name="Equation" r:id="rId3" imgW="35532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423" y="1186507"/>
                        <a:ext cx="719137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042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227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Equation</vt:lpstr>
      <vt:lpstr>VALJAK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User</cp:lastModifiedBy>
  <cp:revision>12</cp:revision>
  <dcterms:created xsi:type="dcterms:W3CDTF">2012-05-09T15:37:56Z</dcterms:created>
  <dcterms:modified xsi:type="dcterms:W3CDTF">2020-05-02T18:49:06Z</dcterms:modified>
</cp:coreProperties>
</file>