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546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85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400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03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414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83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160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7173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503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933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563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143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2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55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89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51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116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A14EC80-731E-4919-A8E6-1CC36F24BE46}" type="datetimeFigureOut">
              <a:rPr lang="en-US" smtClean="0"/>
              <a:t>10-Dec-2020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4F637AB-DDDD-4C0F-9218-64C0D405C7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837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DB4B7-B486-429D-8D14-4248E28E5F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16125" y="1531091"/>
            <a:ext cx="9144000" cy="2387600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+mn-lt"/>
              </a:rPr>
              <a:t>TRIGONOMETRIJSKI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2CA9F0-37F8-4902-9C9A-63514D449F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IDENTITETI</a:t>
            </a:r>
          </a:p>
        </p:txBody>
      </p:sp>
    </p:spTree>
    <p:extLst>
      <p:ext uri="{BB962C8B-B14F-4D97-AF65-F5344CB8AC3E}">
        <p14:creationId xmlns:p14="http://schemas.microsoft.com/office/powerpoint/2010/main" val="334507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B702-E96D-475D-ACC3-EE605424A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120742"/>
            <a:ext cx="10131425" cy="1456267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OSNOVNI IDENTITETI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1CFA8-26E3-4FEA-8934-22EA8A6EAAD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85802" y="1577009"/>
                <a:ext cx="4995334" cy="5035826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Latn-ME" sz="3200" b="1" dirty="0">
                    <a:solidFill>
                      <a:srgbClr val="FF0000"/>
                    </a:solidFill>
                  </a:rPr>
                  <a:t>1.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b="1" i="1" smtClean="0">
                            <a:solidFill>
                              <a:srgbClr val="FF0000"/>
                            </a:solidFill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</a:rPr>
                          <m:t>𝒔𝒊𝒏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rgbClr val="FF0000"/>
                            </a:solidFill>
                          </a:rPr>
                          <m:t>𝟐</m:t>
                        </m:r>
                      </m:sup>
                    </m:sSup>
                    <m:r>
                      <a:rPr lang="en-US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sr-Latn-ME" sz="3200" b="1" i="1" smtClean="0">
                            <a:solidFill>
                              <a:srgbClr val="FF0000"/>
                            </a:solidFill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ea typeface="Cambria Math" panose="02040503050406030204" pitchFamily="18" charset="0"/>
                          </a:rPr>
                          <m:t>𝒄𝒐𝒔</m:t>
                        </m:r>
                      </m:e>
                      <m:sup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ea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sr-Latn-ME" sz="3200" b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sr-Latn-ME" sz="2400" dirty="0"/>
                  <a:t>Dokaz: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sr-Latn-ME" sz="2400" dirty="0"/>
                  <a:t>,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ME" sz="2400" b="0" i="1" smtClean="0"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num>
                                <m:den>
                                  <m:r>
                                    <a:rPr lang="sr-Latn-ME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ME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ME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ME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num>
                                <m:den>
                                  <m:r>
                                    <a:rPr lang="sr-Latn-ME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𝑐</m:t>
                                  </m:r>
                                </m:den>
                              </m:f>
                            </m:e>
                          </m:d>
                        </m:e>
                        <m:sup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ME" sz="24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400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sr-Latn-ME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sr-Latn-ME" sz="24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  <m:sup>
                              <m:r>
                                <a:rPr lang="sr-Latn-ME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1=1</m:t>
                      </m:r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1CFA8-26E3-4FEA-8934-22EA8A6EAA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85802" y="1577009"/>
                <a:ext cx="4995334" cy="5035826"/>
              </a:xfrm>
              <a:blipFill>
                <a:blip r:embed="rId2"/>
                <a:stretch>
                  <a:fillRect l="-2930" t="-49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1C5C2A-A2EF-4133-933A-F978A0B016C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5751513" y="2142067"/>
                <a:ext cx="5065714" cy="364913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sr-Latn-ME" sz="3200" b="1" dirty="0">
                    <a:solidFill>
                      <a:srgbClr val="FF0000"/>
                    </a:solidFill>
                  </a:rPr>
                  <a:t>2. </a:t>
                </a:r>
                <a14:m>
                  <m:oMath xmlns:m="http://schemas.openxmlformats.org/officeDocument/2006/math">
                    <m:r>
                      <a:rPr lang="sr-Latn-ME" sz="3200" b="1" i="1" smtClean="0">
                        <a:solidFill>
                          <a:srgbClr val="FF0000"/>
                        </a:solidFill>
                      </a:rPr>
                      <m:t>𝒕𝒈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𝒄𝒕𝒈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sr-Latn-ME" sz="3200" b="1" dirty="0"/>
              </a:p>
              <a:p>
                <a:pPr marL="0" indent="0">
                  <a:buNone/>
                </a:pPr>
                <a:r>
                  <a:rPr lang="sr-Latn-ME" sz="2600" dirty="0"/>
                  <a:t>Dokaz: </a:t>
                </a:r>
                <a14:m>
                  <m:oMath xmlns:m="http://schemas.openxmlformats.org/officeDocument/2006/math"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sr-Latn-ME" sz="2600" dirty="0"/>
                  <a:t>, </a:t>
                </a:r>
                <a14:m>
                  <m:oMath xmlns:m="http://schemas.openxmlformats.org/officeDocument/2006/math">
                    <m:r>
                      <a:rPr lang="sr-Latn-ME" sz="26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sr-Latn-ME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sr-Latn-ME" sz="2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600" b="0" i="1" smtClean="0">
                          <a:latin typeface="Cambria Math" panose="02040503050406030204" pitchFamily="18" charset="0"/>
                        </a:rPr>
                        <m:t>𝑡𝑔</m:t>
                      </m:r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𝑐𝑡𝑔</m:t>
                      </m:r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6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6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ME" sz="2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sr-Latn-ME" sz="26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sr-Latn-ME" sz="2600" dirty="0"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600" b="0" i="1" smtClean="0">
                          <a:latin typeface="Cambria Math" panose="02040503050406030204" pitchFamily="18" charset="0"/>
                        </a:rPr>
                        <m:t>1=1</m:t>
                      </m:r>
                    </m:oMath>
                  </m:oMathPara>
                </a14:m>
                <a:endParaRPr lang="en-US" sz="2600" dirty="0"/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1C5C2A-A2EF-4133-933A-F978A0B016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751513" y="2142067"/>
                <a:ext cx="5065714" cy="3649133"/>
              </a:xfrm>
              <a:blipFill>
                <a:blip r:embed="rId3"/>
                <a:stretch>
                  <a:fillRect l="-2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9807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6B702-E96D-475D-ACC3-EE605424A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2" y="120742"/>
            <a:ext cx="10131425" cy="1456267"/>
          </a:xfrm>
        </p:spPr>
        <p:txBody>
          <a:bodyPr>
            <a:normAutofit/>
          </a:bodyPr>
          <a:lstStyle/>
          <a:p>
            <a:r>
              <a:rPr lang="en-US" sz="4800" dirty="0">
                <a:latin typeface="+mn-lt"/>
              </a:rPr>
              <a:t>OSNOVNI IDENTITETI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1CFA8-26E3-4FEA-8934-22EA8A6EAADF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685802" y="1577009"/>
                <a:ext cx="4995334" cy="4412974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sr-Latn-ME" sz="3200" b="1" dirty="0">
                    <a:solidFill>
                      <a:srgbClr val="FF0000"/>
                    </a:solidFill>
                  </a:rPr>
                  <a:t>3. </a:t>
                </a:r>
                <a14:m>
                  <m:oMath xmlns:m="http://schemas.openxmlformats.org/officeDocument/2006/math">
                    <m:r>
                      <a:rPr lang="sr-Latn-ME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𝒕𝒈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𝒔𝒊𝒏</m:t>
                        </m:r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𝒄𝒐𝒔</m:t>
                        </m:r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pPr marL="0" indent="0">
                  <a:buNone/>
                </a:pPr>
                <a:r>
                  <a:rPr lang="sr-Latn-ME" sz="2400" dirty="0"/>
                  <a:t>Dokaz: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sr-Latn-ME" sz="2400" dirty="0"/>
                  <a:t>,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sr-Latn-ME" sz="2400" dirty="0"/>
                  <a:t>,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BD1CFA8-26E3-4FEA-8934-22EA8A6EAA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685802" y="1577009"/>
                <a:ext cx="4995334" cy="4412974"/>
              </a:xfrm>
              <a:blipFill>
                <a:blip r:embed="rId2"/>
                <a:stretch>
                  <a:fillRect l="-23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1C5C2A-A2EF-4133-933A-F978A0B016C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>
              <a:xfrm>
                <a:off x="5751513" y="2142067"/>
                <a:ext cx="5065714" cy="3649133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sr-Latn-ME" sz="3200" b="1" dirty="0">
                    <a:solidFill>
                      <a:srgbClr val="FF0000"/>
                    </a:solidFill>
                  </a:rPr>
                  <a:t>4. </a:t>
                </a:r>
                <a14:m>
                  <m:oMath xmlns:m="http://schemas.openxmlformats.org/officeDocument/2006/math">
                    <m:r>
                      <a:rPr lang="sr-Latn-ME" sz="32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𝐜</m:t>
                    </m:r>
                    <m:r>
                      <a:rPr lang="sr-Latn-ME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𝒕𝒈</m:t>
                    </m:r>
                    <m:r>
                      <a:rPr lang="sr-Latn-ME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𝜶</m:t>
                    </m:r>
                    <m:r>
                      <a:rPr lang="sr-Latn-ME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𝒄𝒐𝒔</m:t>
                        </m:r>
                        <m:r>
                          <a:rPr lang="sr-Latn-ME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num>
                      <m:den>
                        <m:r>
                          <a:rPr lang="sr-Latn-ME" sz="32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𝒔𝒊𝒏</m:t>
                        </m:r>
                        <m:r>
                          <a:rPr lang="sr-Latn-ME" sz="32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𝜶</m:t>
                        </m:r>
                      </m:den>
                    </m:f>
                    <m:r>
                      <a:rPr lang="sr-Latn-ME" sz="32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sr-Latn-ME" sz="2600" dirty="0"/>
              </a:p>
              <a:p>
                <a:pPr marL="0" indent="0">
                  <a:buNone/>
                </a:pPr>
                <a:r>
                  <a:rPr lang="sr-Latn-ME" sz="2400" dirty="0"/>
                  <a:t>Dokaz: 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sr-Latn-ME" sz="2400" dirty="0"/>
                  <a:t>,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r>
                  <a:rPr lang="sr-Latn-ME" sz="2400" dirty="0"/>
                  <a:t>, </a:t>
                </a:r>
                <a14:m>
                  <m:oMath xmlns:m="http://schemas.openxmlformats.org/officeDocument/2006/math">
                    <m:r>
                      <a:rPr lang="sr-Latn-ME" sz="2400" i="1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num>
                            <m:den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sr-Latn-ME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</m:den>
                          </m:f>
                        </m:den>
                      </m:f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𝑐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sr-Latn-ME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 marL="0" indent="0">
                  <a:buNone/>
                </a:pPr>
                <a:endParaRPr lang="sr-Latn-ME" sz="2400" dirty="0"/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B71C5C2A-A2EF-4133-933A-F978A0B016C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5751513" y="2142067"/>
                <a:ext cx="5065714" cy="3649133"/>
              </a:xfrm>
              <a:blipFill>
                <a:blip r:embed="rId3"/>
                <a:stretch>
                  <a:fillRect l="-2286" t="-56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0151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77A8E10-BFF0-4CCB-BA04-D5CB08667AD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/>
                  <a:t>ZADATAK 1. </a:t>
                </a:r>
                <a:r>
                  <a:rPr lang="sr-Latn-ME" sz="3200" cap="none" dirty="0"/>
                  <a:t>Izračunati preostale trigonometrijske funkcije ako je 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</a:rPr>
                      <m:t>𝑠𝑖𝑛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sr-Latn-ME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A77A8E10-BFF0-4CCB-BA04-D5CB08667A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6" t="-5021" b="-7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8A7C6-3FCA-4197-B7DF-7953EFBDD5D7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=?,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=?, 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=?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678A7C6-3FCA-4197-B7DF-7953EFBDD5D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3"/>
                <a:stretch>
                  <a:fillRect l="-146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A9EC506-DE5F-4C65-884C-D52397AD3063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ME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sr-Latn-ME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25</m:t>
                            </m:r>
                          </m:den>
                        </m:f>
                      </m:e>
                    </m:rad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sr-Latn-ME" sz="2400" dirty="0"/>
              </a:p>
              <a:p>
                <a:r>
                  <a:rPr lang="sr-Latn-ME" sz="2400" b="0" dirty="0">
                    <a:ea typeface="Cambria Math" panose="020405030504060302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num>
                      <m:den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15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2A9EC506-DE5F-4C65-884C-D52397AD30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4"/>
                <a:stretch>
                  <a:fillRect l="-13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9928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9D19BA5-88B3-4FF3-AED3-17152198641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sr-Latn-ME" dirty="0"/>
                  <a:t>ZADATAK 2. </a:t>
                </a:r>
                <a:r>
                  <a:rPr lang="sr-Latn-ME" sz="3600" cap="none" dirty="0"/>
                  <a:t>Izračunati preostale trigonometrijske funkcije ako je cos</a:t>
                </a:r>
                <a14:m>
                  <m:oMath xmlns:m="http://schemas.openxmlformats.org/officeDocument/2006/math"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sr-Latn-M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13</m:t>
                        </m:r>
                      </m:den>
                    </m:f>
                  </m:oMath>
                </a14:m>
                <a:r>
                  <a:rPr lang="sr-Latn-ME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19D19BA5-88B3-4FF3-AED3-17152198641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6" t="-5439" b="-71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86B6B4-9B9C-4307-AA85-884CE1AF4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ZA DOMAĆI ZADATAK.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155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1C7375C-9196-49BC-9DED-6E06D02C7B9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/>
                  <a:t>ZADATAK 3. </a:t>
                </a:r>
                <a:r>
                  <a:rPr lang="sr-Latn-ME" sz="3600" cap="none" dirty="0"/>
                  <a:t>Izračunati preostale trigonometrijske funkcije ako je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cap="none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t</m:t>
                    </m:r>
                    <m:r>
                      <m:rPr>
                        <m:sty m:val="p"/>
                      </m:rPr>
                      <a:rPr lang="sr-Latn-ME" b="0" i="0" cap="none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g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sr-Latn-ME" dirty="0"/>
                  <a:t>.</a:t>
                </a:r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81C7375C-9196-49BC-9DED-6E06D02C7B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6" b="-6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523372-9DC9-4487-BE41-55AE921F6C8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41932" y="2629084"/>
                <a:ext cx="3964815" cy="3609376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d>
                      <m:dPr>
                        <m:begChr m:val="|"/>
                        <m:endChr m:val=""/>
                        <m:ctrlP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</m:oMath>
                </a14:m>
                <a:endParaRPr lang="sr-Latn-ME" sz="22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𝑠𝑖𝑛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sr-Latn-ME" sz="22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sr-Latn-M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1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sr-Latn-ME" sz="22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sr-Latn-ME" sz="2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+1=</m:t>
                    </m:r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sr-Latn-ME" sz="2200" dirty="0"/>
              </a:p>
              <a:p>
                <a14:m>
                  <m:oMath xmlns:m="http://schemas.openxmlformats.org/officeDocument/2006/math"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10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𝑐𝑜𝑠</m:t>
                            </m:r>
                          </m:e>
                          <m:sup>
                            <m:r>
                              <a:rPr lang="sr-Latn-ME" sz="22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sr-Latn-ME" sz="2200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endParaRPr lang="sr-Latn-ME" sz="2200" dirty="0"/>
              </a:p>
              <a:p>
                <a14:m>
                  <m:oMath xmlns:m="http://schemas.openxmlformats.org/officeDocument/2006/math">
                    <m:r>
                      <a:rPr lang="sr-Latn-ME" sz="2200" b="0" i="1" smtClean="0">
                        <a:latin typeface="Cambria Math" panose="02040503050406030204" pitchFamily="18" charset="0"/>
                      </a:rPr>
                      <m:t>𝑐𝑜𝑠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ME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sr-Latn-ME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den>
                        </m:f>
                      </m:e>
                    </m:rad>
                    <m:r>
                      <a:rPr lang="sr-Latn-ME" sz="2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den>
                    </m:f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523372-9DC9-4487-BE41-55AE921F6C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41932" y="2629084"/>
                <a:ext cx="3964815" cy="3609376"/>
              </a:xfrm>
              <a:blipFill>
                <a:blip r:embed="rId3"/>
                <a:stretch>
                  <a:fillRect l="-1690" t="-24662" b="-84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AB016ED-FFC0-4FE0-AA4B-F30EA11924F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48309" y="2065867"/>
                <a:ext cx="3515138" cy="360937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marL="2857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0AB016ED-FFC0-4FE0-AA4B-F30EA11924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309" y="2065867"/>
                <a:ext cx="3515138" cy="3609376"/>
              </a:xfrm>
              <a:prstGeom prst="rect">
                <a:avLst/>
              </a:prstGeom>
              <a:blipFill>
                <a:blip r:embed="rId4"/>
                <a:stretch>
                  <a:fillRect l="-2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514FA3A-3055-402B-911E-D93AE4CAED9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22995" y="2171884"/>
                <a:ext cx="3515138" cy="3609376"/>
              </a:xfrm>
              <a:prstGeom prst="rect">
                <a:avLst/>
              </a:prstGeom>
            </p:spPr>
            <p:txBody>
              <a:bodyPr vert="horz" lIns="91440" tIns="45720" rIns="91440" bIns="45720" rtlCol="0" anchor="ctr">
                <a:normAutofit/>
              </a:bodyPr>
              <a:lstStyle>
                <a:lvl1pPr marL="2857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0"/>
                  </a:spcBef>
                  <a:spcAft>
                    <a:spcPts val="1000"/>
                  </a:spcAft>
                  <a:buClr>
                    <a:schemeClr val="tx1"/>
                  </a:buClr>
                  <a:buSzPct val="100000"/>
                  <a:buFont typeface="Arial"/>
                  <a:buChar char="•"/>
                  <a:defRPr sz="12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den>
                    </m:f>
                  </m:oMath>
                </a14:m>
                <a:endParaRPr lang="sr-Latn-ME" sz="24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num>
                      <m:den>
                        <m:f>
                          <m:fPr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sr-Latn-ME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sr-Latn-ME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den>
                        </m:f>
                      </m:den>
                    </m:f>
                  </m:oMath>
                </a14:m>
                <a:endParaRPr lang="sr-Latn-ME" sz="2400" dirty="0"/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=3∙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den>
                    </m:f>
                  </m:oMath>
                </a14:m>
                <a:endParaRPr lang="sr-Latn-ME" sz="2400" b="0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𝑠𝑖𝑛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sr-Latn-ME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den>
                    </m:f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1514FA3A-3055-402B-911E-D93AE4CAED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2995" y="2171884"/>
                <a:ext cx="3515138" cy="36093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6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72D34D4-5E35-49DA-8C8E-C0F7765D966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sr-Latn-ME" dirty="0"/>
                  <a:t>Zadatak 4. </a:t>
                </a:r>
                <a:r>
                  <a:rPr lang="sr-Latn-ME" sz="2800" cap="none" dirty="0"/>
                  <a:t>Dokazati jednakost: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sr-Latn-ME" sz="2800" i="1" cap="none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cap="none" smtClean="0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sr-Latn-ME" sz="2800" b="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sr-Latn-ME" sz="2800" i="1" cap="none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i="1" cap="none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sr-Latn-ME" sz="2800" i="1" cap="non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𝑠𝑖𝑛</m:t>
                        </m:r>
                      </m:e>
                      <m:sup>
                        <m: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72D34D4-5E35-49DA-8C8E-C0F7765D96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18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itle 1">
                <a:extLst>
                  <a:ext uri="{FF2B5EF4-FFF2-40B4-BE49-F238E27FC236}">
                    <a16:creationId xmlns:a16="http://schemas.microsoft.com/office/drawing/2014/main" id="{A65CD274-8BF5-4CD0-9479-B1D7303B7D5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801" y="2065867"/>
                <a:ext cx="10131425" cy="1456267"/>
              </a:xfrm>
              <a:prstGeom prst="rect">
                <a:avLst/>
              </a:prstGeom>
              <a:effectLst/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 cap="all">
                    <a:ln w="3175" cmpd="sng"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sr-Latn-ME" dirty="0"/>
                  <a:t>Zadatak 5. </a:t>
                </a:r>
                <a:r>
                  <a:rPr lang="sr-Latn-ME" sz="2800" cap="none" dirty="0"/>
                  <a:t>Dokazati jednakost: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r-Latn-ME" sz="2800" b="0" i="0" cap="none" smtClean="0">
                        <a:latin typeface="Cambria Math" panose="02040503050406030204" pitchFamily="18" charset="0"/>
                      </a:rPr>
                      <m:t>c</m:t>
                    </m:r>
                    <m:sSup>
                      <m:sSupPr>
                        <m:ctrlPr>
                          <a:rPr lang="sr-Latn-ME" sz="2800" i="1" cap="none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i="1" cap="none" smtClean="0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sr-Latn-ME" sz="2800" i="1" cap="none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sr-Latn-ME" sz="280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80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ME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sSup>
                      <m:sSupPr>
                        <m:ctrlPr>
                          <a:rPr lang="sr-Latn-ME" sz="2800" i="1" cap="none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i="1" cap="none">
                            <a:latin typeface="Cambria Math" panose="02040503050406030204" pitchFamily="18" charset="0"/>
                          </a:rPr>
                          <m:t>𝑡𝑔</m:t>
                        </m:r>
                      </m:e>
                      <m:sup>
                        <m:r>
                          <a:rPr lang="sr-Latn-ME" sz="2800" i="1" cap="none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itle 1">
                <a:extLst>
                  <a:ext uri="{FF2B5EF4-FFF2-40B4-BE49-F238E27FC236}">
                    <a16:creationId xmlns:a16="http://schemas.microsoft.com/office/drawing/2014/main" id="{A65CD274-8BF5-4CD0-9479-B1D7303B7D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1" y="2065867"/>
                <a:ext cx="10131425" cy="1456267"/>
              </a:xfrm>
              <a:prstGeom prst="rect">
                <a:avLst/>
              </a:prstGeom>
              <a:blipFill>
                <a:blip r:embed="rId3"/>
                <a:stretch>
                  <a:fillRect l="-1866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itle 1">
                <a:extLst>
                  <a:ext uri="{FF2B5EF4-FFF2-40B4-BE49-F238E27FC236}">
                    <a16:creationId xmlns:a16="http://schemas.microsoft.com/office/drawing/2014/main" id="{9AA1430B-AC75-457D-AEAE-B9D6168BEA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5801" y="3429000"/>
                <a:ext cx="10131425" cy="1456267"/>
              </a:xfrm>
              <a:prstGeom prst="rect">
                <a:avLst/>
              </a:prstGeom>
              <a:effectLst/>
            </p:spPr>
            <p:txBody>
              <a:bodyPr vert="horz" lIns="91440" tIns="45720" rIns="91440" bIns="45720" rtlCol="0" anchor="ctr">
                <a:normAutofit/>
              </a:bodyPr>
              <a:lstStyle>
                <a:lvl1pPr algn="l" defTabSz="457200" rtl="0" eaLnBrk="1" latinLnBrk="0" hangingPunct="1">
                  <a:spcBef>
                    <a:spcPct val="0"/>
                  </a:spcBef>
                  <a:buNone/>
                  <a:defRPr sz="3600" kern="1200" cap="all">
                    <a:ln w="3175" cmpd="sng">
                      <a:noFill/>
                    </a:ln>
                    <a:solidFill>
                      <a:schemeClr val="tx1"/>
                    </a:solidFill>
                    <a:effectLst/>
                    <a:latin typeface="+mj-lt"/>
                    <a:ea typeface="+mj-ea"/>
                    <a:cs typeface="+mj-cs"/>
                  </a:defRPr>
                </a:lvl1pPr>
                <a:lvl2pPr eaLnBrk="1" hangingPunct="1">
                  <a:defRPr>
                    <a:solidFill>
                      <a:schemeClr val="tx2"/>
                    </a:solidFill>
                  </a:defRPr>
                </a:lvl2pPr>
                <a:lvl3pPr eaLnBrk="1" hangingPunct="1">
                  <a:defRPr>
                    <a:solidFill>
                      <a:schemeClr val="tx2"/>
                    </a:solidFill>
                  </a:defRPr>
                </a:lvl3pPr>
                <a:lvl4pPr eaLnBrk="1" hangingPunct="1">
                  <a:defRPr>
                    <a:solidFill>
                      <a:schemeClr val="tx2"/>
                    </a:solidFill>
                  </a:defRPr>
                </a:lvl4pPr>
                <a:lvl5pPr eaLnBrk="1" hangingPunct="1">
                  <a:defRPr>
                    <a:solidFill>
                      <a:schemeClr val="tx2"/>
                    </a:solidFill>
                  </a:defRPr>
                </a:lvl5pPr>
                <a:lvl6pPr eaLnBrk="1" hangingPunct="1">
                  <a:defRPr>
                    <a:solidFill>
                      <a:schemeClr val="tx2"/>
                    </a:solidFill>
                  </a:defRPr>
                </a:lvl6pPr>
                <a:lvl7pPr eaLnBrk="1" hangingPunct="1">
                  <a:defRPr>
                    <a:solidFill>
                      <a:schemeClr val="tx2"/>
                    </a:solidFill>
                  </a:defRPr>
                </a:lvl7pPr>
                <a:lvl8pPr eaLnBrk="1" hangingPunct="1">
                  <a:defRPr>
                    <a:solidFill>
                      <a:schemeClr val="tx2"/>
                    </a:solidFill>
                  </a:defRPr>
                </a:lvl8pPr>
                <a:lvl9pPr eaLnBrk="1" hangingPunct="1">
                  <a:defRPr>
                    <a:solidFill>
                      <a:schemeClr val="tx2"/>
                    </a:solidFill>
                  </a:defRPr>
                </a:lvl9pPr>
              </a:lstStyle>
              <a:p>
                <a:r>
                  <a:rPr lang="sr-Latn-ME" dirty="0"/>
                  <a:t>Zadatak 6. </a:t>
                </a:r>
                <a:r>
                  <a:rPr lang="sr-Latn-ME" sz="2800" cap="none" dirty="0"/>
                  <a:t>Dokazati jednakost: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sr-Latn-ME" sz="2800" b="0" i="1" cap="none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sr-Latn-ME" sz="2800" cap="none">
                            <a:latin typeface="Cambria Math" panose="02040503050406030204" pitchFamily="18" charset="0"/>
                          </a:rPr>
                          <m:t>1+</m:t>
                        </m:r>
                        <m:sSup>
                          <m:sSupPr>
                            <m:ctrlPr>
                              <a:rPr lang="sr-Latn-ME" sz="2800" i="1" cap="none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sr-Latn-ME" sz="2800" i="1" cap="none">
                                <a:latin typeface="Cambria Math" panose="020405030504060302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sr-Latn-ME" sz="2800" i="1" cap="none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𝛼</m:t>
                        </m:r>
                      </m:e>
                    </m:d>
                    <m:r>
                      <a:rPr lang="sr-Latn-ME" sz="280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sr-Latn-ME" sz="2800" b="0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𝑐𝑜𝑠</m:t>
                        </m:r>
                      </m:e>
                      <m:sup>
                        <m:r>
                          <a:rPr lang="sr-Latn-ME" sz="2800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sr-Latn-ME" sz="2800" i="1" cap="non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sr-Latn-ME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5" name="Title 1">
                <a:extLst>
                  <a:ext uri="{FF2B5EF4-FFF2-40B4-BE49-F238E27FC236}">
                    <a16:creationId xmlns:a16="http://schemas.microsoft.com/office/drawing/2014/main" id="{9AA1430B-AC75-457D-AEAE-B9D6168BEA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1" y="3429000"/>
                <a:ext cx="10131425" cy="1456267"/>
              </a:xfrm>
              <a:prstGeom prst="rect">
                <a:avLst/>
              </a:prstGeom>
              <a:blipFill>
                <a:blip r:embed="rId4"/>
                <a:stretch>
                  <a:fillRect l="-1866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19071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59</TotalTime>
  <Words>338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Celestial</vt:lpstr>
      <vt:lpstr>TRIGONOMETRIJSKI</vt:lpstr>
      <vt:lpstr>OSNOVNI IDENTITETI</vt:lpstr>
      <vt:lpstr>OSNOVNI IDENTITETI</vt:lpstr>
      <vt:lpstr>ZADATAK 1. Izračunati preostale trigonometrijske funkcije ako je sinα=3/5.</vt:lpstr>
      <vt:lpstr>ZADATAK 2. Izračunati preostale trigonometrijske funkcije ako je cosα=5/13.</vt:lpstr>
      <vt:lpstr>ZADATAK 3. Izračunati preostale trigonometrijske funkcije ako je tgα=3.</vt:lpstr>
      <vt:lpstr>Zadatak 4. Dokazati jednakost: 〖tg〗^2 α-〖sin〗^2 α=〖tg〗^2 α∙〖sin〗^2 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TRIGONOMETRIJSKI</dc:title>
  <dc:creator>Scekic Jelena</dc:creator>
  <cp:lastModifiedBy>Scekic Jelena</cp:lastModifiedBy>
  <cp:revision>11</cp:revision>
  <dcterms:created xsi:type="dcterms:W3CDTF">2020-12-10T21:09:24Z</dcterms:created>
  <dcterms:modified xsi:type="dcterms:W3CDTF">2020-12-10T22:09:55Z</dcterms:modified>
</cp:coreProperties>
</file>