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0" r:id="rId4"/>
    <p:sldId id="266" r:id="rId5"/>
    <p:sldId id="261" r:id="rId6"/>
    <p:sldId id="262" r:id="rId7"/>
    <p:sldId id="267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969696"/>
    <a:srgbClr val="A9A9A9"/>
    <a:srgbClr val="3333CC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ECC8-E2BA-4839-945B-C43166DA2B28}" type="datetimeFigureOut">
              <a:rPr lang="en-US" smtClean="0"/>
              <a:pPr/>
              <a:t>05-Oct-21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B0302-359A-4097-A67C-AEB9CAB95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7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27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sr-Latn-CS" sz="3600" b="1" i="1" u="sng" dirty="0">
                <a:solidFill>
                  <a:srgbClr val="00B050"/>
                </a:solidFill>
                <a:latin typeface="Ravie" pitchFamily="82" charset="0"/>
              </a:rPr>
              <a:t>DJELOVANJE MAGNETNOG POLJA NA PROVODNIK KROZ KOJI PROTIČE ELEKTRIČNA  STRUJA.AMPEROV ZAKON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dirty="0">
                <a:latin typeface="Bookman Old Style" pitchFamily="18" charset="0"/>
              </a:rPr>
              <a:t> 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800" dirty="0">
                <a:latin typeface="Cambria" pitchFamily="18" charset="0"/>
              </a:rPr>
              <a:t> </a:t>
            </a:r>
            <a:r>
              <a:rPr lang="en-US" sz="2800" dirty="0">
                <a:latin typeface="Cambria" pitchFamily="18" charset="0"/>
              </a:rPr>
              <a:t/>
            </a:r>
            <a:br>
              <a:rPr lang="en-US" sz="2800" dirty="0">
                <a:latin typeface="Cambria" pitchFamily="18" charset="0"/>
              </a:rPr>
            </a:br>
            <a:r>
              <a:rPr lang="sr-Latn-CS" sz="2800" b="1" i="1" dirty="0">
                <a:solidFill>
                  <a:srgbClr val="990033"/>
                </a:solidFill>
                <a:latin typeface="Cambria" pitchFamily="18" charset="0"/>
              </a:rPr>
              <a:t>Posmatramo pravolinijski provodnik male dužine             koji se nalazi u magnetnom polju i kroz koji protiče električna struja.</a:t>
            </a:r>
            <a:r>
              <a:rPr lang="en-US" sz="2400" dirty="0">
                <a:solidFill>
                  <a:srgbClr val="00FF00"/>
                </a:solidFill>
                <a:latin typeface="Bookman Old Style" pitchFamily="18" charset="0"/>
              </a:rPr>
              <a:t/>
            </a:r>
            <a:br>
              <a:rPr lang="en-US" sz="2400" dirty="0">
                <a:solidFill>
                  <a:srgbClr val="00FF00"/>
                </a:solidFill>
                <a:latin typeface="Bookman Old Style" pitchFamily="18" charset="0"/>
              </a:rPr>
            </a:br>
            <a:r>
              <a:rPr lang="sr-Latn-CS" sz="2400" b="1" i="1" dirty="0">
                <a:solidFill>
                  <a:srgbClr val="00FF00"/>
                </a:solidFill>
                <a:latin typeface="Bookman Old Style" pitchFamily="18" charset="0"/>
              </a:rPr>
              <a:t> </a:t>
            </a:r>
            <a:r>
              <a:rPr lang="en-US" sz="2400" dirty="0">
                <a:solidFill>
                  <a:srgbClr val="00FF00"/>
                </a:solidFill>
                <a:latin typeface="Bookman Old Style" pitchFamily="18" charset="0"/>
              </a:rPr>
              <a:t/>
            </a:r>
            <a:br>
              <a:rPr lang="en-US" sz="2400" dirty="0">
                <a:solidFill>
                  <a:srgbClr val="00FF00"/>
                </a:solidFill>
                <a:latin typeface="Bookman Old Style" pitchFamily="18" charset="0"/>
              </a:rPr>
            </a:br>
            <a:r>
              <a:rPr lang="sr-Latn-CS" sz="2800" dirty="0">
                <a:solidFill>
                  <a:srgbClr val="00FF00"/>
                </a:solidFill>
                <a:latin typeface="Cambria" pitchFamily="18" charset="0"/>
              </a:rPr>
              <a:t/>
            </a:r>
            <a:br>
              <a:rPr lang="sr-Latn-CS" sz="2800" dirty="0">
                <a:solidFill>
                  <a:srgbClr val="00FF00"/>
                </a:solidFill>
                <a:latin typeface="Cambria" pitchFamily="18" charset="0"/>
              </a:rPr>
            </a:br>
            <a:r>
              <a:rPr lang="sr-Latn-CS" sz="2800" b="1" i="1" dirty="0">
                <a:solidFill>
                  <a:srgbClr val="3333CC"/>
                </a:solidFill>
                <a:latin typeface="Cambria" pitchFamily="18" charset="0"/>
              </a:rPr>
              <a:t>Električnu struju čini usmjereno kretanje naelektrisanih čestica. </a:t>
            </a:r>
            <a:r>
              <a:rPr lang="en-US" sz="2400" dirty="0">
                <a:solidFill>
                  <a:srgbClr val="FF00FF"/>
                </a:solidFill>
                <a:latin typeface="Bookman Old Style" pitchFamily="18" charset="0"/>
              </a:rPr>
              <a:t/>
            </a:r>
            <a:br>
              <a:rPr lang="en-US" sz="2400" dirty="0">
                <a:solidFill>
                  <a:srgbClr val="FF00FF"/>
                </a:solidFill>
                <a:latin typeface="Bookman Old Style" pitchFamily="18" charset="0"/>
              </a:rPr>
            </a:br>
            <a:endParaRPr lang="en-US" sz="2400" dirty="0">
              <a:solidFill>
                <a:srgbClr val="FF00FF"/>
              </a:solidFill>
              <a:latin typeface="Bookman Old Style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8153400" y="3200400"/>
          <a:ext cx="6096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28501" imgH="165028" progId="Equation.3">
                  <p:embed/>
                </p:oleObj>
              </mc:Choice>
              <mc:Fallback>
                <p:oleObj name="Equation" r:id="rId3" imgW="228501" imgH="16502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3200400"/>
                        <a:ext cx="609600" cy="43815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43400"/>
            <a:ext cx="91440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sr-Latn-CS" sz="3100" b="1" dirty="0">
                <a:latin typeface="Cambria" pitchFamily="18" charset="0"/>
              </a:rPr>
              <a:t>           </a:t>
            </a:r>
            <a:r>
              <a:rPr lang="sr-Latn-CS" sz="3100" b="1" dirty="0">
                <a:solidFill>
                  <a:srgbClr val="00B050"/>
                </a:solidFill>
                <a:latin typeface="Cambria" pitchFamily="18" charset="0"/>
              </a:rPr>
              <a:t>ugao između pravca provodnika i pravca</a:t>
            </a:r>
            <a:br>
              <a:rPr lang="sr-Latn-CS" sz="3100" b="1" dirty="0">
                <a:solidFill>
                  <a:srgbClr val="00B050"/>
                </a:solidFill>
                <a:latin typeface="Cambria" pitchFamily="18" charset="0"/>
              </a:rPr>
            </a:br>
            <a:r>
              <a:rPr lang="sr-Latn-CS" sz="3100" b="1" dirty="0">
                <a:solidFill>
                  <a:srgbClr val="00B050"/>
                </a:solidFill>
                <a:latin typeface="Cambria" pitchFamily="18" charset="0"/>
              </a:rPr>
              <a:t>           vektora        .</a:t>
            </a:r>
            <a:r>
              <a:rPr lang="en-US" sz="2700" dirty="0">
                <a:latin typeface="Bookman Old Style" pitchFamily="18" charset="0"/>
              </a:rPr>
              <a:t/>
            </a:r>
            <a:br>
              <a:rPr lang="en-US" sz="2700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>                                                             </a:t>
            </a:r>
            <a:r>
              <a:rPr lang="en-US" sz="2700" dirty="0">
                <a:latin typeface="Bookman Old Style" pitchFamily="18" charset="0"/>
              </a:rPr>
              <a:t/>
            </a:r>
            <a:br>
              <a:rPr lang="en-US" sz="2700" dirty="0">
                <a:latin typeface="Bookman Old Style" pitchFamily="18" charset="0"/>
              </a:rPr>
            </a:br>
            <a:r>
              <a:rPr lang="sr-Latn-CS" sz="2700" dirty="0">
                <a:latin typeface="Bookman Old Style" pitchFamily="18" charset="0"/>
              </a:rPr>
              <a:t/>
            </a:r>
            <a:br>
              <a:rPr lang="sr-Latn-CS" sz="2700" dirty="0">
                <a:latin typeface="Bookman Old Style" pitchFamily="18" charset="0"/>
              </a:rPr>
            </a:br>
            <a:r>
              <a:rPr lang="sr-Latn-CS" sz="3100" b="1" dirty="0">
                <a:solidFill>
                  <a:srgbClr val="C00000"/>
                </a:solidFill>
                <a:latin typeface="Cambria" pitchFamily="18" charset="0"/>
              </a:rPr>
              <a:t>Formula za Amperov zakon u vektorskom obliku je</a:t>
            </a: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r>
              <a:rPr lang="sr-Latn-CS" b="1" dirty="0">
                <a:solidFill>
                  <a:srgbClr val="FF00FF"/>
                </a:solidFill>
              </a:rPr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200400" y="685800"/>
          <a:ext cx="2819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3" imgW="850900" imgH="228600" progId="Equation.3">
                  <p:embed/>
                </p:oleObj>
              </mc:Choice>
              <mc:Fallback>
                <p:oleObj name="Equation" r:id="rId3" imgW="8509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85800"/>
                        <a:ext cx="2819400" cy="762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209800" y="2057400"/>
          <a:ext cx="4800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5" imgW="1269449" imgH="203112" progId="Equation.3">
                  <p:embed/>
                </p:oleObj>
              </mc:Choice>
              <mc:Fallback>
                <p:oleObj name="Equation" r:id="rId5" imgW="1269449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0"/>
                        <a:ext cx="4800600" cy="762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-22860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28600" y="3124200"/>
          <a:ext cx="685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7" imgW="253780" imgH="164957" progId="Equation.3">
                  <p:embed/>
                </p:oleObj>
              </mc:Choice>
              <mc:Fallback>
                <p:oleObj name="Equation" r:id="rId7" imgW="253780" imgH="16495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685800" cy="50482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286000" y="3505200"/>
          <a:ext cx="4572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9" imgW="152268" imgH="203024" progId="Equation.3">
                  <p:embed/>
                </p:oleObj>
              </mc:Choice>
              <mc:Fallback>
                <p:oleObj name="Equation" r:id="rId9" imgW="152268" imgH="2030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457200" cy="52387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2514600" y="5562600"/>
          <a:ext cx="3810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1" imgW="977476" imgH="203112" progId="Equation.3">
                  <p:embed/>
                </p:oleObj>
              </mc:Choice>
              <mc:Fallback>
                <p:oleObj name="Equation" r:id="rId11" imgW="977476" imgH="203112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62600"/>
                        <a:ext cx="3810000" cy="838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0" y="0"/>
            <a:ext cx="2590800" cy="1981200"/>
          </a:xfrm>
          <a:prstGeom prst="wedgeRoundRectCallout">
            <a:avLst>
              <a:gd name="adj1" fmla="val 76587"/>
              <a:gd name="adj2" fmla="val 26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400" b="1" dirty="0">
                <a:solidFill>
                  <a:schemeClr val="bg1"/>
                </a:solidFill>
                <a:latin typeface="Cambria" pitchFamily="18" charset="0"/>
              </a:rPr>
              <a:t> normalna projekcija vektora         na pravac normale na provodnik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1371600" y="762000"/>
          <a:ext cx="381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13" imgW="152268" imgH="203024" progId="Equation.3">
                  <p:embed/>
                </p:oleObj>
              </mc:Choice>
              <mc:Fallback>
                <p:oleObj name="Equation" r:id="rId13" imgW="152268" imgH="203024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62000"/>
                        <a:ext cx="381000" cy="47625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56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256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819400" y="2819400"/>
          <a:ext cx="2895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3" imgW="761669" imgH="165028" progId="Equation.3">
                  <p:embed/>
                </p:oleObj>
              </mc:Choice>
              <mc:Fallback>
                <p:oleObj name="Equation" r:id="rId3" imgW="761669" imgH="16502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19400"/>
                        <a:ext cx="2895600" cy="762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sz="2800" b="1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sr-Latn-CS" sz="2800" b="1" dirty="0">
                <a:solidFill>
                  <a:srgbClr val="00B050"/>
                </a:solidFill>
                <a:latin typeface="Cambria" pitchFamily="18" charset="0"/>
              </a:rPr>
              <a:t>Ukupna sila kojom homogeno magnetno polje djeluje na dugačak pravolinijski provodnik dužine         sa strujom         normalan na          :</a:t>
            </a:r>
            <a:endParaRPr lang="en-US" sz="2800" dirty="0">
              <a:solidFill>
                <a:srgbClr val="00B050"/>
              </a:solidFill>
              <a:latin typeface="Cambria" pitchFamily="18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7162800" y="10668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5" imgW="139579" imgH="164957" progId="Equation.3">
                  <p:embed/>
                </p:oleObj>
              </mc:Choice>
              <mc:Fallback>
                <p:oleObj name="Equation" r:id="rId5" imgW="139579" imgH="16495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066800"/>
                        <a:ext cx="457200" cy="5334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524000" y="17526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7" imgW="126780" imgH="164814" progId="Equation.3">
                  <p:embed/>
                </p:oleObj>
              </mc:Choice>
              <mc:Fallback>
                <p:oleObj name="Equation" r:id="rId7" imgW="126780" imgH="164814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52600"/>
                        <a:ext cx="457200" cy="5334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1465"/>
              </p:ext>
            </p:extLst>
          </p:nvPr>
        </p:nvGraphicFramePr>
        <p:xfrm>
          <a:off x="4343400" y="1677971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9" imgW="152268" imgH="203024" progId="Equation.3">
                  <p:embed/>
                </p:oleObj>
              </mc:Choice>
              <mc:Fallback>
                <p:oleObj name="Equation" r:id="rId9" imgW="152268" imgH="2030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77971"/>
                        <a:ext cx="457200" cy="6096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235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10200"/>
            <a:ext cx="9144000" cy="1447800"/>
          </a:xfrm>
          <a:noFill/>
          <a:ln w="76200"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sr-Latn-CS" sz="3100" b="1" dirty="0">
                <a:latin typeface="Cambria" pitchFamily="18" charset="0"/>
              </a:rPr>
              <a:t>         </a:t>
            </a:r>
            <a:r>
              <a:rPr lang="sr-Latn-CS" sz="3100" b="1" dirty="0">
                <a:solidFill>
                  <a:srgbClr val="C00000"/>
                </a:solidFill>
                <a:latin typeface="Cambria" pitchFamily="18" charset="0"/>
              </a:rPr>
              <a:t>broj naelektrisanih čestica koje se nalaze u</a:t>
            </a:r>
            <a:br>
              <a:rPr lang="sr-Latn-CS" sz="3100" b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3100" b="1" dirty="0">
                <a:solidFill>
                  <a:srgbClr val="C00000"/>
                </a:solidFill>
                <a:latin typeface="Cambria" pitchFamily="18" charset="0"/>
              </a:rPr>
              <a:t>         jedinici zapremine provodnika;</a:t>
            </a:r>
            <a:r>
              <a:rPr lang="en-US" sz="3100" dirty="0">
                <a:latin typeface="Cambria" pitchFamily="18" charset="0"/>
              </a:rPr>
              <a:t/>
            </a:r>
            <a:br>
              <a:rPr lang="en-US" sz="3100" dirty="0">
                <a:latin typeface="Cambria" pitchFamily="18" charset="0"/>
              </a:rPr>
            </a:br>
            <a:r>
              <a:rPr lang="sr-Latn-CS" sz="3100" b="1" dirty="0">
                <a:latin typeface="Cambria" pitchFamily="18" charset="0"/>
              </a:rPr>
              <a:t> </a:t>
            </a:r>
            <a:r>
              <a:rPr lang="en-US" sz="3100" dirty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en-US" sz="3100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sr-Latn-CS" sz="3100" dirty="0">
                <a:solidFill>
                  <a:schemeClr val="tx2"/>
                </a:solidFill>
                <a:latin typeface="Cambria" pitchFamily="18" charset="0"/>
              </a:rPr>
              <a:t>         </a:t>
            </a:r>
            <a:r>
              <a:rPr lang="sr-Latn-CS" sz="3100" b="1" dirty="0">
                <a:solidFill>
                  <a:srgbClr val="0070C0"/>
                </a:solidFill>
                <a:latin typeface="Cambria" pitchFamily="18" charset="0"/>
              </a:rPr>
              <a:t>dužina malog dijela provodnika;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lum/>
          </a:blip>
          <a:srcRect/>
          <a:stretch>
            <a:fillRect/>
          </a:stretch>
        </p:blipFill>
        <p:spPr bwMode="auto">
          <a:xfrm>
            <a:off x="0" y="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0" y="4953000"/>
          <a:ext cx="6096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241195" imgH="139639" progId="Equation.3">
                  <p:embed/>
                </p:oleObj>
              </mc:Choice>
              <mc:Fallback>
                <p:oleObj name="Equation" r:id="rId4" imgW="241195" imgH="13963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53000"/>
                        <a:ext cx="609600" cy="47625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0" y="6172200"/>
          <a:ext cx="68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342603" imgH="164957" progId="Equation.3">
                  <p:embed/>
                </p:oleObj>
              </mc:Choice>
              <mc:Fallback>
                <p:oleObj name="Equation" r:id="rId6" imgW="342603" imgH="16495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72200"/>
                        <a:ext cx="685800" cy="4572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971800"/>
          </a:xfrm>
        </p:spPr>
        <p:txBody>
          <a:bodyPr>
            <a:normAutofit/>
          </a:bodyPr>
          <a:lstStyle/>
          <a:p>
            <a:pPr algn="l"/>
            <a:r>
              <a:rPr lang="sr-Latn-CS" sz="2400" b="1" dirty="0">
                <a:latin typeface="Bookman Old Style" pitchFamily="18" charset="0"/>
              </a:rPr>
              <a:t>         </a:t>
            </a:r>
            <a:r>
              <a:rPr lang="sr-Latn-CS" sz="2800" b="1" dirty="0">
                <a:solidFill>
                  <a:srgbClr val="0070C0"/>
                </a:solidFill>
                <a:latin typeface="Cambria" pitchFamily="18" charset="0"/>
              </a:rPr>
              <a:t>površina poprečnog presjeka provodnika;</a:t>
            </a:r>
            <a:r>
              <a:rPr lang="en-US" sz="2800" dirty="0">
                <a:solidFill>
                  <a:srgbClr val="00FF00"/>
                </a:solidFill>
                <a:latin typeface="Cambria" pitchFamily="18" charset="0"/>
              </a:rPr>
              <a:t/>
            </a:r>
            <a:br>
              <a:rPr lang="en-US" sz="2800" dirty="0">
                <a:solidFill>
                  <a:srgbClr val="00FF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00FF00"/>
                </a:solidFill>
                <a:latin typeface="Cambria" pitchFamily="18" charset="0"/>
              </a:rPr>
              <a:t> </a:t>
            </a:r>
            <a:r>
              <a:rPr lang="en-US" sz="2800" dirty="0">
                <a:solidFill>
                  <a:srgbClr val="00FF00"/>
                </a:solidFill>
                <a:latin typeface="Cambria" pitchFamily="18" charset="0"/>
              </a:rPr>
              <a:t/>
            </a:r>
            <a:br>
              <a:rPr lang="en-US" sz="2800" dirty="0">
                <a:solidFill>
                  <a:srgbClr val="00FF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00FF00"/>
                </a:solidFill>
                <a:latin typeface="Cambria" pitchFamily="18" charset="0"/>
              </a:rPr>
              <a:t>            </a:t>
            </a:r>
            <a:r>
              <a:rPr lang="sr-Latn-CS" sz="2800" b="1" dirty="0">
                <a:solidFill>
                  <a:srgbClr val="FF0000"/>
                </a:solidFill>
                <a:latin typeface="Cambria" pitchFamily="18" charset="0"/>
              </a:rPr>
              <a:t>ukupan broj naelektrisanih čestica u provodniku</a:t>
            </a:r>
            <a:br>
              <a:rPr lang="sr-Latn-CS" sz="28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FF0000"/>
                </a:solidFill>
                <a:latin typeface="Cambria" pitchFamily="18" charset="0"/>
              </a:rPr>
              <a:t>            koji posmatramo</a:t>
            </a:r>
            <a:r>
              <a:rPr lang="sr-Latn-CS" sz="2800" b="1" dirty="0">
                <a:solidFill>
                  <a:schemeClr val="accent2"/>
                </a:solidFill>
                <a:latin typeface="Cambria" pitchFamily="18" charset="0"/>
              </a:rPr>
              <a:t>.</a:t>
            </a:r>
            <a:r>
              <a:rPr lang="en-US" sz="2800" dirty="0">
                <a:solidFill>
                  <a:srgbClr val="00FF00"/>
                </a:solidFill>
                <a:latin typeface="Cambria" pitchFamily="18" charset="0"/>
              </a:rPr>
              <a:t/>
            </a:r>
            <a:br>
              <a:rPr lang="en-US" sz="2800" dirty="0">
                <a:solidFill>
                  <a:srgbClr val="00FF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00FF00"/>
                </a:solidFill>
                <a:latin typeface="Cambria" pitchFamily="18" charset="0"/>
              </a:rPr>
              <a:t> </a:t>
            </a:r>
            <a:endParaRPr lang="en-US" sz="2800" dirty="0">
              <a:solidFill>
                <a:srgbClr val="00FF00"/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67000"/>
            <a:ext cx="9144000" cy="3962400"/>
          </a:xfrm>
        </p:spPr>
        <p:txBody>
          <a:bodyPr>
            <a:noAutofit/>
          </a:bodyPr>
          <a:lstStyle/>
          <a:p>
            <a:pPr algn="l"/>
            <a:r>
              <a:rPr lang="sr-Latn-CS" sz="2400" b="1" dirty="0">
                <a:latin typeface="Bookman Old Style" pitchFamily="18" charset="0"/>
              </a:rPr>
              <a:t>        </a:t>
            </a:r>
          </a:p>
          <a:p>
            <a:pPr algn="l"/>
            <a:endParaRPr lang="sr-Latn-CS" sz="2400" b="1" dirty="0">
              <a:solidFill>
                <a:srgbClr val="00FF00"/>
              </a:solidFill>
              <a:latin typeface="Bookman Old Style" pitchFamily="18" charset="0"/>
            </a:endParaRPr>
          </a:p>
          <a:p>
            <a:pPr algn="l"/>
            <a:r>
              <a:rPr lang="sr-Latn-CS" sz="2400" b="1" dirty="0">
                <a:solidFill>
                  <a:srgbClr val="00FF00"/>
                </a:solidFill>
                <a:latin typeface="Bookman Old Style" pitchFamily="18" charset="0"/>
              </a:rPr>
              <a:t>        </a:t>
            </a:r>
            <a:r>
              <a:rPr lang="sr-Latn-CS" sz="2400" b="1" dirty="0">
                <a:solidFill>
                  <a:srgbClr val="00B050"/>
                </a:solidFill>
                <a:latin typeface="Bookman Old Style" pitchFamily="18" charset="0"/>
              </a:rPr>
              <a:t> </a:t>
            </a:r>
            <a:r>
              <a:rPr lang="sr-Latn-CS" sz="2800" b="1" dirty="0">
                <a:solidFill>
                  <a:srgbClr val="00B050"/>
                </a:solidFill>
                <a:latin typeface="Cambria" pitchFamily="18" charset="0"/>
              </a:rPr>
              <a:t>zapremina provodnika koji posmatramo</a:t>
            </a:r>
            <a:r>
              <a:rPr lang="sr-Latn-CS" sz="2400" b="1" dirty="0">
                <a:solidFill>
                  <a:srgbClr val="00B050"/>
                </a:solidFill>
                <a:latin typeface="Bookman Old Style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Bookman Old Style" pitchFamily="18" charset="0"/>
            </a:endParaRPr>
          </a:p>
          <a:p>
            <a:pPr algn="l"/>
            <a:r>
              <a:rPr lang="sr-Latn-CS" sz="2400" b="1" dirty="0">
                <a:latin typeface="Bookman Old Style" pitchFamily="18" charset="0"/>
              </a:rPr>
              <a:t>     </a:t>
            </a:r>
            <a:endParaRPr lang="en-US" sz="2400" dirty="0">
              <a:latin typeface="Bookman Old Style" pitchFamily="18" charset="0"/>
            </a:endParaRPr>
          </a:p>
          <a:p>
            <a:pPr algn="l"/>
            <a:r>
              <a:rPr lang="sr-Latn-CS" sz="2400" b="1" dirty="0">
                <a:latin typeface="Bookman Old Style" pitchFamily="18" charset="0"/>
              </a:rPr>
              <a:t>                                        </a:t>
            </a:r>
            <a:endParaRPr lang="en-US" sz="2400" dirty="0">
              <a:latin typeface="Bookman Old Style" pitchFamily="18" charset="0"/>
            </a:endParaRPr>
          </a:p>
          <a:p>
            <a:pPr algn="l"/>
            <a:r>
              <a:rPr lang="sr-Latn-CS" sz="2400" b="1" dirty="0">
                <a:latin typeface="Bookman Old Style" pitchFamily="18" charset="0"/>
              </a:rPr>
              <a:t>                                                                             </a:t>
            </a:r>
            <a:endParaRPr lang="en-US" sz="2400" dirty="0">
              <a:latin typeface="Bookman Old Style" pitchFamily="18" charset="0"/>
            </a:endParaRPr>
          </a:p>
          <a:p>
            <a:pPr algn="l"/>
            <a:r>
              <a:rPr lang="sr-Latn-CS" sz="2400" b="1" dirty="0">
                <a:latin typeface="Bookman Old Style" pitchFamily="18" charset="0"/>
              </a:rPr>
              <a:t>               </a:t>
            </a:r>
          </a:p>
          <a:p>
            <a:pPr algn="l"/>
            <a:endParaRPr lang="en-US" sz="2400" dirty="0">
              <a:latin typeface="Bookman Old Style" pitchFamily="18" charset="0"/>
            </a:endParaRPr>
          </a:p>
          <a:p>
            <a:pPr algn="l"/>
            <a:endParaRPr lang="en-US" sz="2400" dirty="0">
              <a:latin typeface="Bookman Old Style" pitchFamily="18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28600" y="4572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3" imgW="253670" imgH="177569" progId="Equation.3">
                  <p:embed/>
                </p:oleObj>
              </mc:Choice>
              <mc:Fallback>
                <p:oleObj name="Equation" r:id="rId3" imgW="253670" imgH="17756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"/>
                        <a:ext cx="609600" cy="4572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-838200" y="1524000"/>
            <a:ext cx="91440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sr-Latn-C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      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sr-Latn-C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28600" y="1295400"/>
          <a:ext cx="6096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5" imgW="291847" imgH="177646" progId="Equation.3">
                  <p:embed/>
                </p:oleObj>
              </mc:Choice>
              <mc:Fallback>
                <p:oleObj name="Equation" r:id="rId5" imgW="291847" imgH="17764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609600" cy="44767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429000" y="2438400"/>
          <a:ext cx="2057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7" imgW="596641" imgH="177723" progId="Equation.3">
                  <p:embed/>
                </p:oleObj>
              </mc:Choice>
              <mc:Fallback>
                <p:oleObj name="Equation" r:id="rId7" imgW="596641" imgH="17772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2057400" cy="676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28600" y="35814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9" imgW="266353" imgH="177569" progId="Equation.3">
                  <p:embed/>
                </p:oleObj>
              </mc:Choice>
              <mc:Fallback>
                <p:oleObj name="Equation" r:id="rId9" imgW="266353" imgH="17756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81400"/>
                        <a:ext cx="609600" cy="4572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276600" y="4572000"/>
          <a:ext cx="23622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1" imgW="672516" imgH="177646" progId="Equation.3">
                  <p:embed/>
                </p:oleObj>
              </mc:Choice>
              <mc:Fallback>
                <p:oleObj name="Equation" r:id="rId11" imgW="672516" imgH="177646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72000"/>
                        <a:ext cx="2362200" cy="695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2895600" y="5715000"/>
          <a:ext cx="3124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13" imgW="837836" imgH="177723" progId="Equation.3">
                  <p:embed/>
                </p:oleObj>
              </mc:Choice>
              <mc:Fallback>
                <p:oleObj name="Equation" r:id="rId13" imgW="837836" imgH="177723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715000"/>
                        <a:ext cx="3124200" cy="7620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>
                <a:solidFill>
                  <a:srgbClr val="0070C0"/>
                </a:solidFill>
                <a:latin typeface="Cambria" pitchFamily="18" charset="0"/>
              </a:rPr>
              <a:t>Lorencova sila koja djeluje na jednu naelektrisanu česticu koja se kreće unutar provodnika brzinom  normalno na pravac vektora          računa se po formuli</a:t>
            </a:r>
            <a:endParaRPr lang="en-US" sz="2800" dirty="0">
              <a:solidFill>
                <a:srgbClr val="0070C0"/>
              </a:solidFill>
              <a:latin typeface="Cambria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8229600" y="609600"/>
          <a:ext cx="4572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Equation" r:id="rId3" imgW="126725" imgH="177415" progId="Equation.3">
                  <p:embed/>
                </p:oleObj>
              </mc:Choice>
              <mc:Fallback>
                <p:oleObj name="Equation" r:id="rId3" imgW="126725" imgH="17741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609600"/>
                        <a:ext cx="457200" cy="47625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800600" y="10668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Equation" r:id="rId5" imgW="152268" imgH="203024" progId="Equation.3">
                  <p:embed/>
                </p:oleObj>
              </mc:Choice>
              <mc:Fallback>
                <p:oleObj name="Equation" r:id="rId5" imgW="152268" imgH="20302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066800"/>
                        <a:ext cx="457200" cy="5334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57200" y="2438400"/>
          <a:ext cx="815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Equation" r:id="rId7" imgW="2425700" imgH="228600" progId="Equation.3">
                  <p:embed/>
                </p:oleObj>
              </mc:Choice>
              <mc:Fallback>
                <p:oleObj name="Equation" r:id="rId7" imgW="24257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38400"/>
                        <a:ext cx="8153400" cy="8382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048000" y="3886200"/>
          <a:ext cx="2590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Equation" r:id="rId9" imgW="812447" imgH="228501" progId="Equation.3">
                  <p:embed/>
                </p:oleObj>
              </mc:Choice>
              <mc:Fallback>
                <p:oleObj name="Equation" r:id="rId9" imgW="812447" imgH="228501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886200"/>
                        <a:ext cx="2590800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28600" y="5410200"/>
          <a:ext cx="685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Equation" r:id="rId11" imgW="304668" imgH="228501" progId="Equation.3">
                  <p:embed/>
                </p:oleObj>
              </mc:Choice>
              <mc:Fallback>
                <p:oleObj name="Equation" r:id="rId11" imgW="304668" imgH="228501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410200"/>
                        <a:ext cx="685800" cy="51435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990600" y="54102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naelektrisanje jedne čestice.</a:t>
            </a:r>
            <a:endParaRPr lang="en-US" sz="2800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905000"/>
          </a:xfrm>
        </p:spPr>
        <p:txBody>
          <a:bodyPr>
            <a:noAutofit/>
          </a:bodyPr>
          <a:lstStyle/>
          <a:p>
            <a:pPr algn="l"/>
            <a:r>
              <a:rPr lang="sr-Latn-CS" sz="2400" b="1" dirty="0">
                <a:solidFill>
                  <a:srgbClr val="00FF00"/>
                </a:solidFill>
                <a:latin typeface="Bookman Old Style" pitchFamily="18" charset="0"/>
              </a:rPr>
              <a:t>    </a:t>
            </a:r>
            <a:r>
              <a:rPr lang="en-US" sz="2400" dirty="0">
                <a:solidFill>
                  <a:srgbClr val="00FF00"/>
                </a:solidFill>
                <a:latin typeface="Bookman Old Style" pitchFamily="18" charset="0"/>
              </a:rPr>
              <a:t/>
            </a:r>
            <a:br>
              <a:rPr lang="en-US" sz="2400" dirty="0">
                <a:solidFill>
                  <a:srgbClr val="00FF00"/>
                </a:solidFill>
                <a:latin typeface="Bookman Old Style" pitchFamily="18" charset="0"/>
              </a:rPr>
            </a:br>
            <a:r>
              <a:rPr lang="sr-Latn-CS" sz="2400" b="1" dirty="0">
                <a:solidFill>
                  <a:srgbClr val="00FF00"/>
                </a:solidFill>
                <a:latin typeface="Bookman Old Style" pitchFamily="18" charset="0"/>
              </a:rPr>
              <a:t> </a:t>
            </a:r>
            <a:r>
              <a:rPr lang="en-US" sz="2400" dirty="0">
                <a:solidFill>
                  <a:srgbClr val="00FF00"/>
                </a:solidFill>
                <a:latin typeface="Bookman Old Style" pitchFamily="18" charset="0"/>
              </a:rPr>
              <a:t/>
            </a:r>
            <a:br>
              <a:rPr lang="en-US" sz="2400" dirty="0">
                <a:solidFill>
                  <a:srgbClr val="00FF00"/>
                </a:solidFill>
                <a:latin typeface="Bookman Old Style" pitchFamily="18" charset="0"/>
              </a:rPr>
            </a:br>
            <a:r>
              <a:rPr lang="sr-Latn-CS" sz="2800" b="1" i="1" dirty="0">
                <a:solidFill>
                  <a:srgbClr val="C00000"/>
                </a:solidFill>
                <a:latin typeface="Cambria" pitchFamily="18" charset="0"/>
              </a:rPr>
              <a:t>Sila kojom magnetno polje djeluje na provodnik kroz koji protiče električna struja jednaka je rezultanti svih Lorencovih sila koje djeluju na pojedinačno naelektrisane čestice.</a:t>
            </a:r>
            <a:r>
              <a:rPr lang="en-US" sz="2400" dirty="0">
                <a:solidFill>
                  <a:srgbClr val="FF00FF"/>
                </a:solidFill>
                <a:latin typeface="Bookman Old Style" pitchFamily="18" charset="0"/>
              </a:rPr>
              <a:t/>
            </a:r>
            <a:br>
              <a:rPr lang="en-US" sz="2400" dirty="0">
                <a:solidFill>
                  <a:srgbClr val="FF00FF"/>
                </a:solidFill>
                <a:latin typeface="Bookman Old Style" pitchFamily="18" charset="0"/>
              </a:rPr>
            </a:br>
            <a:endParaRPr lang="en-US" sz="2400" dirty="0">
              <a:solidFill>
                <a:srgbClr val="FF00FF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9144000" cy="1447800"/>
          </a:xfrm>
        </p:spPr>
        <p:txBody>
          <a:bodyPr>
            <a:noAutofit/>
          </a:bodyPr>
          <a:lstStyle/>
          <a:p>
            <a:pPr algn="l"/>
            <a:r>
              <a:rPr lang="sr-Latn-CS" sz="2800" b="1" dirty="0">
                <a:solidFill>
                  <a:srgbClr val="00B050"/>
                </a:solidFill>
                <a:latin typeface="Cambria" pitchFamily="18" charset="0"/>
              </a:rPr>
              <a:t>Svih         čestica proći će kroz         za vrijeme  </a:t>
            </a:r>
            <a:endParaRPr lang="en-US" sz="2800" dirty="0">
              <a:solidFill>
                <a:srgbClr val="00B050"/>
              </a:solidFill>
              <a:latin typeface="Cambria" pitchFamily="18" charset="0"/>
            </a:endParaRPr>
          </a:p>
          <a:p>
            <a:pPr algn="l"/>
            <a:r>
              <a:rPr lang="sr-Latn-CS" sz="2800" b="1" dirty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l"/>
            <a:r>
              <a:rPr lang="sr-Latn-CS" sz="2800" b="1" dirty="0">
                <a:solidFill>
                  <a:schemeClr val="tx1"/>
                </a:solidFill>
                <a:latin typeface="Cambria" pitchFamily="18" charset="0"/>
              </a:rPr>
              <a:t>                                             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l"/>
            <a:r>
              <a:rPr lang="sr-Latn-CS" sz="2800" b="1" dirty="0">
                <a:solidFill>
                  <a:schemeClr val="tx1"/>
                </a:solidFill>
                <a:latin typeface="Cambria" pitchFamily="18" charset="0"/>
              </a:rPr>
              <a:t> 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l"/>
            <a:r>
              <a:rPr lang="sr-Latn-CS" sz="2800" b="1" dirty="0">
                <a:solidFill>
                  <a:srgbClr val="00B050"/>
                </a:solidFill>
                <a:latin typeface="Cambria" pitchFamily="18" charset="0"/>
              </a:rPr>
              <a:t>pri čemu će prenijeti naelektrisanje </a:t>
            </a:r>
            <a:endParaRPr lang="en-US" sz="2800" dirty="0">
              <a:solidFill>
                <a:srgbClr val="00B050"/>
              </a:solidFill>
              <a:latin typeface="Cambria" pitchFamily="18" charset="0"/>
            </a:endParaRPr>
          </a:p>
          <a:p>
            <a:pPr algn="l"/>
            <a:endParaRPr lang="en-US" sz="2400" dirty="0">
              <a:latin typeface="Bookman Old Style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200400" y="2133600"/>
          <a:ext cx="2438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" imgW="736280" imgH="177723" progId="Equation.3">
                  <p:embed/>
                </p:oleObj>
              </mc:Choice>
              <mc:Fallback>
                <p:oleObj name="Equation" r:id="rId3" imgW="736280" imgH="17772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2438400" cy="67627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828800" y="3048001"/>
          <a:ext cx="5715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5" imgW="1498600" imgH="228600" progId="Equation.3">
                  <p:embed/>
                </p:oleObj>
              </mc:Choice>
              <mc:Fallback>
                <p:oleObj name="Equation" r:id="rId5" imgW="14986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1"/>
                        <a:ext cx="5715000" cy="83820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914400" y="40386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7" imgW="177492" imgH="177492" progId="Equation.3">
                  <p:embed/>
                </p:oleObj>
              </mc:Choice>
              <mc:Fallback>
                <p:oleObj name="Equation" r:id="rId7" imgW="177492" imgH="177492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57200" cy="5334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4876800" y="41148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9" imgW="139579" imgH="177646" progId="Equation.3">
                  <p:embed/>
                </p:oleObj>
              </mc:Choice>
              <mc:Fallback>
                <p:oleObj name="Equation" r:id="rId9" imgW="139579" imgH="177646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14800"/>
                        <a:ext cx="381000" cy="5334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3581400" y="4876800"/>
          <a:ext cx="1600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1" imgW="558558" imgH="393529" progId="Equation.3">
                  <p:embed/>
                </p:oleObj>
              </mc:Choice>
              <mc:Fallback>
                <p:oleObj name="Equation" r:id="rId11" imgW="558558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76800"/>
                        <a:ext cx="1600200" cy="12192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sr-Latn-CS" sz="2800" b="1" dirty="0">
                <a:solidFill>
                  <a:srgbClr val="00B050"/>
                </a:solidFill>
                <a:latin typeface="Cambria" pitchFamily="18" charset="0"/>
              </a:rPr>
              <a:t>što čini struju     .</a:t>
            </a:r>
            <a:r>
              <a:rPr lang="en-US" sz="2400" dirty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en-US" sz="2400" dirty="0">
                <a:solidFill>
                  <a:srgbClr val="00B050"/>
                </a:solidFill>
                <a:latin typeface="Bookman Old Style" pitchFamily="18" charset="0"/>
              </a:rPr>
            </a:br>
            <a:endParaRPr lang="en-US" sz="24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3276600" y="152400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3" imgW="723586" imgH="228501" progId="Equation.3">
                  <p:embed/>
                </p:oleObj>
              </mc:Choice>
              <mc:Fallback>
                <p:oleObj name="Equation" r:id="rId3" imgW="723586" imgH="228501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52400"/>
                        <a:ext cx="2514600" cy="838200"/>
                      </a:xfrm>
                      <a:prstGeom prst="rect">
                        <a:avLst/>
                      </a:prstGeom>
                      <a:solidFill>
                        <a:srgbClr val="00FF00">
                          <a:alpha val="2599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209800" y="990600"/>
          <a:ext cx="4572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5" imgW="126780" imgH="164814" progId="Equation.3">
                  <p:embed/>
                </p:oleObj>
              </mc:Choice>
              <mc:Fallback>
                <p:oleObj name="Equation" r:id="rId5" imgW="126780" imgH="16481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90600"/>
                        <a:ext cx="457200" cy="59055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429000" y="1828800"/>
          <a:ext cx="2057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7" imgW="482391" imgH="393529" progId="Equation.3">
                  <p:embed/>
                </p:oleObj>
              </mc:Choice>
              <mc:Fallback>
                <p:oleObj name="Equation" r:id="rId7" imgW="482391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828800"/>
                        <a:ext cx="2057400" cy="1447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52400" y="3733800"/>
          <a:ext cx="87630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9" imgW="2298700" imgH="596900" progId="Equation.3">
                  <p:embed/>
                </p:oleObj>
              </mc:Choice>
              <mc:Fallback>
                <p:oleObj name="Equation" r:id="rId9" imgW="2298700" imgH="5969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33800"/>
                        <a:ext cx="8763000" cy="24765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25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25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286000" y="2209800"/>
          <a:ext cx="434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3" imgW="914400" imgH="165100" progId="Equation.3">
                  <p:embed/>
                </p:oleObj>
              </mc:Choice>
              <mc:Fallback>
                <p:oleObj name="Equation" r:id="rId3" imgW="914400" imgH="165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09800"/>
                        <a:ext cx="4343400" cy="838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971800" y="533400"/>
          <a:ext cx="2819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5" imgW="927100" imgH="228600" progId="Equation.3">
                  <p:embed/>
                </p:oleObj>
              </mc:Choice>
              <mc:Fallback>
                <p:oleObj name="Equation" r:id="rId5" imgW="9271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33400"/>
                        <a:ext cx="2819400" cy="838200"/>
                      </a:xfrm>
                      <a:prstGeom prst="rect">
                        <a:avLst/>
                      </a:prstGeom>
                      <a:solidFill>
                        <a:srgbClr val="00FF00">
                          <a:alpha val="37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36576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i="1" dirty="0">
                <a:solidFill>
                  <a:srgbClr val="002060"/>
                </a:solidFill>
                <a:latin typeface="Cambria" pitchFamily="18" charset="0"/>
              </a:rPr>
              <a:t>Ovo je formula za Amperov zakon u slučaju kada je pravac provodnika normalan na pravac vektora        .</a:t>
            </a:r>
            <a:endParaRPr lang="en-US" sz="2800" dirty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848600" y="40386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7" imgW="152268" imgH="203024" progId="Equation.3">
                  <p:embed/>
                </p:oleObj>
              </mc:Choice>
              <mc:Fallback>
                <p:oleObj name="Equation" r:id="rId7" imgW="152268" imgH="203024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038600"/>
                        <a:ext cx="381000" cy="5334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52400" y="5410200"/>
          <a:ext cx="1143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9" imgW="368140" imgH="165028" progId="Equation.3">
                  <p:embed/>
                </p:oleObj>
              </mc:Choice>
              <mc:Fallback>
                <p:oleObj name="Equation" r:id="rId9" imgW="368140" imgH="165028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410200"/>
                        <a:ext cx="1143000" cy="5334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990600" y="54102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>
                <a:latin typeface="Cambria" pitchFamily="18" charset="0"/>
              </a:rPr>
              <a:t>    </a:t>
            </a:r>
            <a:r>
              <a:rPr lang="sr-Latn-CS" sz="2800" b="1" dirty="0">
                <a:solidFill>
                  <a:srgbClr val="00B050"/>
                </a:solidFill>
                <a:latin typeface="Cambria" pitchFamily="18" charset="0"/>
              </a:rPr>
              <a:t>Amperova sila.</a:t>
            </a:r>
            <a:endParaRPr lang="en-US" sz="2800" dirty="0">
              <a:solidFill>
                <a:srgbClr val="00B050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743199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248400"/>
          </a:xfrm>
        </p:spPr>
        <p:txBody>
          <a:bodyPr>
            <a:normAutofit/>
          </a:bodyPr>
          <a:lstStyle/>
          <a:p>
            <a:pPr algn="l"/>
            <a:r>
              <a:rPr lang="sr-Latn-CS" b="1" i="1" dirty="0">
                <a:solidFill>
                  <a:srgbClr val="FF0000"/>
                </a:solidFill>
                <a:latin typeface="Cambria" pitchFamily="18" charset="0"/>
              </a:rPr>
              <a:t>Amperova sila je sila kojom magnetno polje djeluje na provodnik kroz koji protiče električna struja odnosno to je sila kojom magnetno polje djeluje na više naelektrisanih čestica koje se kreću u tom polju.</a:t>
            </a:r>
          </a:p>
          <a:p>
            <a:pPr algn="l"/>
            <a:endParaRPr lang="en-US" dirty="0">
              <a:latin typeface="Bookman Old Style" pitchFamily="18" charset="0"/>
            </a:endParaRPr>
          </a:p>
          <a:p>
            <a:pPr algn="l"/>
            <a:r>
              <a:rPr lang="sr-Latn-CS" b="1" i="1" dirty="0">
                <a:solidFill>
                  <a:srgbClr val="002060"/>
                </a:solidFill>
                <a:latin typeface="Cambria" pitchFamily="18" charset="0"/>
              </a:rPr>
              <a:t>Amperov zakon glasi:</a:t>
            </a:r>
          </a:p>
          <a:p>
            <a:pPr algn="l"/>
            <a:r>
              <a:rPr lang="sr-Latn-CS" b="1" i="1" dirty="0">
                <a:solidFill>
                  <a:srgbClr val="00B050"/>
                </a:solidFill>
                <a:latin typeface="Cambria" pitchFamily="18" charset="0"/>
              </a:rPr>
              <a:t>Intenzitet sile kojom magnetno polje djeluje na provodnik kroz koji protiče električna struja jednak je proizvodu jačine te struje,dužine provodnika i intenziteta vektora magnetne indukcije.</a:t>
            </a:r>
            <a:endParaRPr lang="en-US" dirty="0">
              <a:solidFill>
                <a:srgbClr val="00B050"/>
              </a:solidFill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7800"/>
            <a:ext cx="9296400" cy="1371600"/>
          </a:xfrm>
        </p:spPr>
        <p:txBody>
          <a:bodyPr>
            <a:noAutofit/>
          </a:bodyPr>
          <a:lstStyle/>
          <a:p>
            <a:pPr algn="l"/>
            <a:r>
              <a:rPr lang="sr-Latn-CS" sz="2800" b="1" dirty="0">
                <a:solidFill>
                  <a:srgbClr val="0070C0"/>
                </a:solidFill>
                <a:latin typeface="Cambria" pitchFamily="18" charset="0"/>
              </a:rPr>
              <a:t>Ako provodnik nije normalan na pravac vektora         , onda Amperov zakon pišemo u obliku</a:t>
            </a:r>
            <a:r>
              <a:rPr lang="sr-Latn-CS" sz="2400" b="1" dirty="0">
                <a:latin typeface="Bookman Old Style" pitchFamily="18" charset="0"/>
              </a:rPr>
              <a:t/>
            </a:r>
            <a:br>
              <a:rPr lang="sr-Latn-CS" sz="2400" b="1" dirty="0">
                <a:latin typeface="Bookman Old Style" pitchFamily="18" charset="0"/>
              </a:rPr>
            </a:b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                                                            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       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                                                             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endParaRPr lang="en-US" sz="2400" dirty="0">
              <a:latin typeface="Bookman Old Style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7924800" y="44958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152268" imgH="203024" progId="Equation.3">
                  <p:embed/>
                </p:oleObj>
              </mc:Choice>
              <mc:Fallback>
                <p:oleObj name="Equation" r:id="rId4" imgW="152268" imgH="203024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495800"/>
                        <a:ext cx="457200" cy="5334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743200" y="5715000"/>
          <a:ext cx="2971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977900" imgH="228600" progId="Equation.3">
                  <p:embed/>
                </p:oleObj>
              </mc:Choice>
              <mc:Fallback>
                <p:oleObj name="Equation" r:id="rId6" imgW="9779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715000"/>
                        <a:ext cx="2971800" cy="762000"/>
                      </a:xfrm>
                      <a:prstGeom prst="rect">
                        <a:avLst/>
                      </a:prstGeom>
                      <a:solidFill>
                        <a:srgbClr val="00FF00">
                          <a:alpha val="44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</TotalTime>
  <Words>209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Cambria</vt:lpstr>
      <vt:lpstr>Ravie</vt:lpstr>
      <vt:lpstr>Times New Roman</vt:lpstr>
      <vt:lpstr>Office Theme</vt:lpstr>
      <vt:lpstr>Equation</vt:lpstr>
      <vt:lpstr>DJELOVANJE MAGNETNOG POLJA NA PROVODNIK KROZ KOJI PROTIČE ELEKTRIČNA  STRUJA.AMPEROV ZAKON     Posmatramo pravolinijski provodnik male dužine             koji se nalazi u magnetnom polju i kroz koji protiče električna struja.    Električnu struju čini usmjereno kretanje naelektrisanih čestica.  </vt:lpstr>
      <vt:lpstr>         broj naelektrisanih čestica koje se nalaze u          jedinici zapremine provodnika;            dužina malog dijela provodnika; </vt:lpstr>
      <vt:lpstr>         površina poprečnog presjeka provodnika;               ukupan broj naelektrisanih čestica u provodniku             koji posmatramo.  </vt:lpstr>
      <vt:lpstr>PowerPoint Presentation</vt:lpstr>
      <vt:lpstr>       Sila kojom magnetno polje djeluje na provodnik kroz koji protiče električna struja jednaka je rezultanti svih Lorencovih sila koje djeluju na pojedinačno naelektrisane čestice. </vt:lpstr>
      <vt:lpstr>što čini struju     . </vt:lpstr>
      <vt:lpstr>PowerPoint Presentation</vt:lpstr>
      <vt:lpstr> </vt:lpstr>
      <vt:lpstr>Ako provodnik nije normalan na pravac vektora         , onda Amperov zakon pišemo u obliku                                                                                                                                     </vt:lpstr>
      <vt:lpstr>           ugao između pravca provodnika i pravca            vektora        .                                                                Formula za Amperov zakon u vektorskom obliku je   </vt:lpstr>
      <vt:lpstr>PowerPoint Presentation</vt:lpstr>
    </vt:vector>
  </TitlesOfParts>
  <Company>NONE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CHANGE_ME</dc:creator>
  <cp:lastModifiedBy>Microsoft account</cp:lastModifiedBy>
  <cp:revision>13</cp:revision>
  <dcterms:created xsi:type="dcterms:W3CDTF">2017-02-27T21:20:00Z</dcterms:created>
  <dcterms:modified xsi:type="dcterms:W3CDTF">2021-10-05T20:37:25Z</dcterms:modified>
</cp:coreProperties>
</file>