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2" r:id="rId5"/>
    <p:sldId id="263" r:id="rId6"/>
    <p:sldId id="265" r:id="rId7"/>
    <p:sldId id="266" r:id="rId8"/>
    <p:sldId id="264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161455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5976" y="6096000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sr-Latn-R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Profesor: Nikolija Kaljević</a:t>
            </a:r>
            <a:endParaRPr kumimoji="0"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8520" y="1219200"/>
            <a:ext cx="622548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altLang="ko-KR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Namjena uzemljivača i i</a:t>
            </a:r>
            <a:r>
              <a:rPr lang="sr-Latn-RS" altLang="ko-KR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zračunavanje otpora uzemljivača </a:t>
            </a:r>
            <a:endParaRPr lang="en-US" altLang="ko-KR" sz="4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Prstenasti uzemljivač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447800"/>
            <a:ext cx="673170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752600" y="4038600"/>
          <a:ext cx="5366328" cy="2133600"/>
        </p:xfrm>
        <a:graphic>
          <a:graphicData uri="http://schemas.openxmlformats.org/presentationml/2006/ole">
            <p:oleObj spid="_x0000_s2051" name="Equation" r:id="rId4" imgW="2108160" imgH="8380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ko-KR" dirty="0" smtClean="0"/>
              <a:t>Otpor uzemljivača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304800" y="1524000"/>
            <a:ext cx="8392344" cy="48768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Latn-RS" altLang="ko-KR" sz="2400" b="1" dirty="0" smtClean="0">
                <a:latin typeface="Arial" pitchFamily="34" charset="0"/>
                <a:cs typeface="Arial" pitchFamily="34" charset="0"/>
              </a:rPr>
              <a:t>Otpor uzemljenja predstavlja zbir otpora zemljovodnog provodnika, prelazni otpor između uzemljivača i zemlje i otpora rasprostiranja uzemljivača.</a:t>
            </a:r>
          </a:p>
          <a:p>
            <a:r>
              <a:rPr lang="sr-Latn-RS" altLang="ko-KR" sz="2400" dirty="0" smtClean="0"/>
              <a:t>Kako je otpor zemljovodnog provodnika mali, a prelazni otpor kod dobro izvedenog uzemljenja neznatan, to se ova dva otpora zanemaruju prilikom proračuna uzemljenja.</a:t>
            </a:r>
          </a:p>
          <a:p>
            <a:endParaRPr lang="sr-Latn-RS" altLang="ko-KR" sz="2400" dirty="0" smtClean="0"/>
          </a:p>
          <a:p>
            <a:r>
              <a:rPr lang="sr-Latn-RS" altLang="ko-KR" sz="2400" dirty="0" smtClean="0">
                <a:solidFill>
                  <a:srgbClr val="C00000"/>
                </a:solidFill>
              </a:rPr>
              <a:t>Prelazni otpor uzemljivača </a:t>
            </a:r>
            <a:r>
              <a:rPr lang="sr-Latn-RS" altLang="ko-KR" sz="2400" dirty="0" smtClean="0"/>
              <a:t>je onaj otpor na koji nailazi struja pri prelazu sa uzemljivača na zemlju.</a:t>
            </a:r>
          </a:p>
          <a:p>
            <a:r>
              <a:rPr lang="sr-Latn-RS" altLang="ko-KR" sz="2400" dirty="0" smtClean="0">
                <a:latin typeface="Arial" pitchFamily="34" charset="0"/>
                <a:cs typeface="Arial" pitchFamily="34" charset="0"/>
              </a:rPr>
              <a:t>Prelazni otpor se smanjuje dobrim nabijanjem zemlje oko uzemljivača.</a:t>
            </a:r>
          </a:p>
          <a:p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3124200"/>
            <a:ext cx="8077200" cy="1219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176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ko-KR" dirty="0" smtClean="0"/>
              <a:t>Otpor uzemljivača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1295400"/>
            <a:ext cx="8229600" cy="4876800"/>
          </a:xfrm>
        </p:spPr>
        <p:txBody>
          <a:bodyPr/>
          <a:lstStyle/>
          <a:p>
            <a:r>
              <a:rPr lang="sr-Latn-RS" sz="2800" b="1" dirty="0" smtClean="0">
                <a:solidFill>
                  <a:srgbClr val="C00000"/>
                </a:solidFill>
              </a:rPr>
              <a:t>Otpor širenja struje </a:t>
            </a:r>
            <a:r>
              <a:rPr lang="sr-Latn-RS" sz="2800" dirty="0" smtClean="0"/>
              <a:t>u zemlji je omski otpor na </a:t>
            </a:r>
          </a:p>
          <a:p>
            <a:r>
              <a:rPr lang="sr-Latn-RS" sz="2800" dirty="0" smtClean="0"/>
              <a:t>koji nailazi struja prilikom prolaska kroz zemlju.</a:t>
            </a:r>
          </a:p>
          <a:p>
            <a:endParaRPr lang="sr-Latn-RS" sz="2800" dirty="0" smtClean="0"/>
          </a:p>
          <a:p>
            <a:r>
              <a:rPr lang="sr-Latn-RS" sz="2800" dirty="0" smtClean="0"/>
              <a:t>Ukoliko je zemlja homogena tada će se struja </a:t>
            </a:r>
          </a:p>
          <a:p>
            <a:r>
              <a:rPr lang="sr-Latn-RS" sz="2800" dirty="0" smtClean="0"/>
              <a:t>kroz tlo širiti zrakasto.</a:t>
            </a:r>
          </a:p>
          <a:p>
            <a:endParaRPr lang="sr-Latn-RS" sz="2800" dirty="0" smtClean="0"/>
          </a:p>
          <a:p>
            <a:r>
              <a:rPr lang="sr-Latn-RS" sz="2800" dirty="0" smtClean="0"/>
              <a:t>Vrijednost otpora uzemljivača zavisi od: </a:t>
            </a:r>
            <a:r>
              <a:rPr lang="sr-Latn-RS" sz="2800" b="1" dirty="0" smtClean="0"/>
              <a:t>oblika i </a:t>
            </a:r>
          </a:p>
          <a:p>
            <a:r>
              <a:rPr lang="sr-Latn-RS" sz="2800" b="1" dirty="0" smtClean="0"/>
              <a:t>dimenzija uzemljivača, podataka o udarnom </a:t>
            </a:r>
          </a:p>
          <a:p>
            <a:r>
              <a:rPr lang="sr-Latn-RS" sz="2800" b="1" dirty="0" smtClean="0"/>
              <a:t>atmosferskom naponu i specifičnog otpora </a:t>
            </a:r>
          </a:p>
          <a:p>
            <a:r>
              <a:rPr lang="sr-Latn-RS" sz="2800" b="1" dirty="0" smtClean="0"/>
              <a:t>tla</a:t>
            </a:r>
            <a:r>
              <a:rPr lang="sr-Latn-RS" sz="2800" dirty="0" smtClean="0"/>
              <a:t>.</a:t>
            </a:r>
          </a:p>
          <a:p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85800" y="4267200"/>
            <a:ext cx="7696200" cy="2057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Naponski lijevak uzemljivača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Naponski lijevak uzemljivača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1524000"/>
            <a:ext cx="8229600" cy="4876800"/>
          </a:xfrm>
        </p:spPr>
        <p:txBody>
          <a:bodyPr/>
          <a:lstStyle/>
          <a:p>
            <a:r>
              <a:rPr lang="sr-Latn-RS" sz="2800" dirty="0" smtClean="0"/>
              <a:t>Kriva predstavlja raspodjelu potencijala u zemlji oko uzemljivača a ima oblik lijevka pa se naziva </a:t>
            </a:r>
            <a:r>
              <a:rPr lang="sr-Latn-RS" sz="2800" b="1" dirty="0" smtClean="0">
                <a:solidFill>
                  <a:srgbClr val="C00000"/>
                </a:solidFill>
              </a:rPr>
              <a:t>naponski lijevak uzemljivača</a:t>
            </a:r>
          </a:p>
          <a:p>
            <a:endParaRPr lang="sr-Latn-RS" sz="2800" b="1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sr-Latn-RS" sz="2800" b="1" dirty="0" smtClean="0">
                <a:solidFill>
                  <a:srgbClr val="C00000"/>
                </a:solidFill>
              </a:rPr>
              <a:t> Uk</a:t>
            </a:r>
            <a:r>
              <a:rPr lang="sr-Latn-RS" sz="2800" dirty="0" smtClean="0"/>
              <a:t>- je napon koraka (ja napon koji na </a:t>
            </a:r>
          </a:p>
          <a:p>
            <a:r>
              <a:rPr lang="sr-Latn-RS" sz="2800" dirty="0" smtClean="0"/>
              <a:t>naponskom lijevku obuhvataju čovjekove noge)</a:t>
            </a:r>
          </a:p>
          <a:p>
            <a:pPr>
              <a:buFont typeface="Wingdings" pitchFamily="2" charset="2"/>
              <a:buChar char="q"/>
            </a:pPr>
            <a:r>
              <a:rPr lang="sr-Latn-RS" sz="2800" b="1" dirty="0" smtClean="0">
                <a:solidFill>
                  <a:srgbClr val="C00000"/>
                </a:solidFill>
              </a:rPr>
              <a:t> Ud</a:t>
            </a:r>
            <a:r>
              <a:rPr lang="sr-Latn-RS" sz="2800" dirty="0" smtClean="0"/>
              <a:t>- napon dodira (napon koji se uspostavlja </a:t>
            </a:r>
          </a:p>
          <a:p>
            <a:r>
              <a:rPr lang="sr-Latn-RS" sz="2800" dirty="0" smtClean="0"/>
              <a:t>između čovjeka i zemlje kada ovaj dodirne </a:t>
            </a:r>
          </a:p>
          <a:p>
            <a:r>
              <a:rPr lang="sr-Latn-RS" sz="2800" dirty="0" smtClean="0"/>
              <a:t>provodni dio uređaja koji je pod naponom)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200" dirty="0" smtClean="0"/>
              <a:t>Naponski lijevak za dvije dubine ukopavanja </a:t>
            </a:r>
            <a:br>
              <a:rPr lang="sr-Latn-RS" sz="3200" dirty="0" smtClean="0"/>
            </a:br>
            <a:r>
              <a:rPr lang="sr-Latn-RS" sz="3200" dirty="0" smtClean="0"/>
              <a:t>cjevastog uzemljivača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1447800"/>
            <a:ext cx="8229600" cy="4314055"/>
          </a:xfrm>
        </p:spPr>
        <p:txBody>
          <a:bodyPr/>
          <a:lstStyle/>
          <a:p>
            <a:r>
              <a:rPr lang="sr-Latn-RS" sz="2800" dirty="0" smtClean="0">
                <a:solidFill>
                  <a:srgbClr val="C00000"/>
                </a:solidFill>
              </a:rPr>
              <a:t>Ukupan otpor uzemljivača predstavlja zbir </a:t>
            </a:r>
          </a:p>
          <a:p>
            <a:r>
              <a:rPr lang="sr-Latn-RS" sz="2800" dirty="0" smtClean="0">
                <a:solidFill>
                  <a:srgbClr val="C00000"/>
                </a:solidFill>
              </a:rPr>
              <a:t>prelaznog otpora i otpora širenja.</a:t>
            </a:r>
          </a:p>
          <a:p>
            <a:endParaRPr lang="sr-Latn-RS" sz="2800" dirty="0" smtClean="0"/>
          </a:p>
          <a:p>
            <a:r>
              <a:rPr lang="sr-Latn-RS" sz="2800" dirty="0" smtClean="0"/>
              <a:t>Vrijednost ovog otpora utvrđuje se mjerenjem ili proračunom koji je komplikovan.</a:t>
            </a:r>
          </a:p>
          <a:p>
            <a:endParaRPr lang="sr-Latn-RS" sz="2800" dirty="0" smtClean="0"/>
          </a:p>
          <a:p>
            <a:r>
              <a:rPr lang="sr-Latn-RS" sz="2800" dirty="0" smtClean="0"/>
              <a:t>Dublje ukopan uzemljivač ima manje strm lijevak i manji napon dodira i napon koraka, kao što je </a:t>
            </a:r>
          </a:p>
          <a:p>
            <a:r>
              <a:rPr lang="sr-Latn-RS" sz="2800" dirty="0" smtClean="0"/>
              <a:t>prikazano na sledećem slajdu.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200" dirty="0" smtClean="0"/>
              <a:t>Naponski lijevak za dvije dubine ukopavanja </a:t>
            </a:r>
            <a:br>
              <a:rPr lang="sr-Latn-RS" sz="3200" dirty="0" smtClean="0"/>
            </a:br>
            <a:r>
              <a:rPr lang="sr-Latn-RS" sz="3200" dirty="0" smtClean="0"/>
              <a:t>cjevastog uzemljivača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123728" y="228600"/>
            <a:ext cx="6563072" cy="1219200"/>
          </a:xfrm>
        </p:spPr>
        <p:txBody>
          <a:bodyPr/>
          <a:lstStyle/>
          <a:p>
            <a:pPr lvl="0"/>
            <a:r>
              <a:rPr lang="sr-Latn-CS" sz="4000" b="1" dirty="0" smtClean="0"/>
              <a:t>Trakasti uzemljivač</a:t>
            </a:r>
            <a:endParaRPr lang="en-US" altLang="ko-KR" sz="4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85999" y="4114800"/>
          <a:ext cx="6594565" cy="1981200"/>
        </p:xfrm>
        <a:graphic>
          <a:graphicData uri="http://schemas.openxmlformats.org/presentationml/2006/ole">
            <p:oleObj spid="_x0000_s1026" name="Equation" r:id="rId3" imgW="2958840" imgH="888840" progId="Equation.DSMT4">
              <p:embed/>
            </p:oleObj>
          </a:graphicData>
        </a:graphic>
      </p:graphicFrame>
      <p:pic>
        <p:nvPicPr>
          <p:cNvPr id="6" name="Picture 4"/>
          <p:cNvPicPr>
            <a:picLocks noGrp="1" noChangeAspect="1" noChangeArrowheads="1"/>
          </p:cNvPicPr>
          <p:nvPr>
            <p:ph idx="10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981200" y="1219200"/>
            <a:ext cx="640808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Štapni uzemljivač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" y="1752600"/>
            <a:ext cx="4383088" cy="391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343400" y="2743200"/>
          <a:ext cx="4498781" cy="2844390"/>
        </p:xfrm>
        <a:graphic>
          <a:graphicData uri="http://schemas.openxmlformats.org/presentationml/2006/ole">
            <p:oleObj spid="_x0000_s3074" name="Equation" r:id="rId4" imgW="1968480" imgH="12445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266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Custom Design</vt:lpstr>
      <vt:lpstr>MathType 6.0 Equation</vt:lpstr>
      <vt:lpstr>Slide 1</vt:lpstr>
      <vt:lpstr>Otpor uzemljivača</vt:lpstr>
      <vt:lpstr>Otpor uzemljivača</vt:lpstr>
      <vt:lpstr>Naponski lijevak uzemljivača</vt:lpstr>
      <vt:lpstr>Naponski lijevak uzemljivača</vt:lpstr>
      <vt:lpstr>Naponski lijevak za dvije dubine ukopavanja  cjevastog uzemljivača</vt:lpstr>
      <vt:lpstr>Naponski lijevak za dvije dubine ukopavanja  cjevastog uzemljivača</vt:lpstr>
      <vt:lpstr> </vt:lpstr>
      <vt:lpstr>Štapni uzemljivač</vt:lpstr>
      <vt:lpstr>Prstenasti uzemljivač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damjanovic</cp:lastModifiedBy>
  <cp:revision>35</cp:revision>
  <dcterms:created xsi:type="dcterms:W3CDTF">2014-04-01T16:35:38Z</dcterms:created>
  <dcterms:modified xsi:type="dcterms:W3CDTF">2018-05-07T21:10:31Z</dcterms:modified>
</cp:coreProperties>
</file>