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723B16-0EAF-4E15-A18B-CD15DC9F5A45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B99817-3195-49B2-BD38-51058B69E0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1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99817-3195-49B2-BD38-51058B69E0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5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99817-3195-49B2-BD38-51058B69E0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96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8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87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30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794903"/>
            <a:ext cx="5292080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772" y="2947030"/>
            <a:ext cx="5292080" cy="4888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640" y="657349"/>
            <a:ext cx="17653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581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4743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90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1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4" y="1238202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720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93211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31591"/>
            <a:ext cx="7230270" cy="36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13482" y="1626258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67544" y="3363839"/>
            <a:ext cx="302433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5582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0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6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50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98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46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5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6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08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B1BBE-7193-448D-BF43-F8E0735E44BF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9ED5B-CFB0-472C-AC99-BA0C6F49E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85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altLang="ko-KR" sz="4000" dirty="0" smtClean="0">
                <a:ea typeface="맑은 고딕" pitchFamily="50" charset="-127"/>
              </a:rPr>
              <a:t>Tehnike za pronalaženje biznis ideje</a:t>
            </a:r>
            <a:endParaRPr lang="en-US" altLang="ko-KR" sz="4000" dirty="0">
              <a:ea typeface="맑은 고딕" pitchFamily="50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962400" y="3600451"/>
            <a:ext cx="5292080" cy="48881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sr-Latn-ME" altLang="ko-KR" sz="2400" b="1" dirty="0" smtClean="0"/>
              <a:t>                           prof. Budrak Aleksandra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356410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TEHNIKE ZA PRONALAŽENJE BIZNIS IDEJA</a:t>
            </a:r>
            <a:endParaRPr lang="en-US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6600" y="884151"/>
            <a:ext cx="5791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Kako doći do biznis ideje - put je koji se može preći korišćenjem raznih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jednostavnih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, ali i komplikovanijih tehnika kao što su: Brainstorming, Delphi metod,</a:t>
            </a:r>
          </a:p>
          <a:p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Sinektika itd.</a:t>
            </a:r>
          </a:p>
          <a:p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Postoje ljudi koji imaju u sebi preduzetnički duh i koji se bave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određenim</a:t>
            </a:r>
            <a:r>
              <a:rPr lang="sr-Latn-ME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biznisom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, a većina njih ima želju i veliko srce da nešto uradi, ali često ne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zna</a:t>
            </a:r>
            <a:r>
              <a:rPr lang="sr-Latn-ME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kako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Tehnike mogu biti i: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kopiranje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postojećih </a:t>
            </a:r>
            <a:r>
              <a:rPr lang="sr-Latn-ME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proizvoda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ili usluga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mapiranje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pretvaranje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hobija u potencijalni posao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korišćenje radnog iskustva i određenih sposobnosti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za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pokretanje posla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brainstorming tehnika – oluja ideja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vi-VN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inovacije novih proizvoda ili </a:t>
            </a:r>
            <a:r>
              <a:rPr lang="vi-VN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usluga.</a:t>
            </a:r>
            <a:endParaRPr lang="en-US" dirty="0">
              <a:solidFill>
                <a:schemeClr val="accent3">
                  <a:lumMod val="20000"/>
                  <a:lumOff val="8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4822" y="1352550"/>
            <a:ext cx="2636234" cy="3200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„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Budući preduzetnici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t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reba da budu svjesni 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vojih dobrih strana, da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b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udu hrabri i istrajni na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vom putu i da ne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o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dustanu u trenutku 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k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ada su to mnogi učinili.</a:t>
            </a:r>
          </a:p>
          <a:p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Moraju biti spremni na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n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eizvjesnost  sjutrašnjeg</a:t>
            </a:r>
          </a:p>
          <a:p>
            <a:r>
              <a:rPr lang="sr-Latn-ME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d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ana i shvatiti ga kao </a:t>
            </a:r>
          </a:p>
          <a:p>
            <a:r>
              <a:rPr lang="en-US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zazov, a ne kao p</a:t>
            </a:r>
            <a:r>
              <a:rPr lang="en-US" i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rijet</a:t>
            </a:r>
            <a:r>
              <a:rPr lang="sr-Latn-M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nju.</a:t>
            </a:r>
            <a:r>
              <a:rPr lang="sr-Latn-ME" sz="2000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“</a:t>
            </a:r>
            <a:endParaRPr lang="en-US" sz="20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ounded Rectangle 51">
            <a:extLst>
              <a:ext uri="{FF2B5EF4-FFF2-40B4-BE49-F238E27FC236}">
                <a16:creationId xmlns="" xmlns:a16="http://schemas.microsoft.com/office/drawing/2014/main" id="{C4DC59AF-DC3F-4CF2-B6B9-78AA9367D365}"/>
              </a:ext>
            </a:extLst>
          </p:cNvPr>
          <p:cNvSpPr/>
          <p:nvPr/>
        </p:nvSpPr>
        <p:spPr>
          <a:xfrm rot="16200000" flipH="1">
            <a:off x="8601075" y="-38098"/>
            <a:ext cx="400051" cy="53339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Rounded Rectangle 51">
            <a:extLst>
              <a:ext uri="{FF2B5EF4-FFF2-40B4-BE49-F238E27FC236}">
                <a16:creationId xmlns="" xmlns:a16="http://schemas.microsoft.com/office/drawing/2014/main" id="{C4DC59AF-DC3F-4CF2-B6B9-78AA9367D365}"/>
              </a:ext>
            </a:extLst>
          </p:cNvPr>
          <p:cNvSpPr/>
          <p:nvPr/>
        </p:nvSpPr>
        <p:spPr>
          <a:xfrm rot="16200000" flipH="1">
            <a:off x="148097" y="-38098"/>
            <a:ext cx="400051" cy="53339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28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/>
          <p:cNvSpPr txBox="1">
            <a:spLocks/>
          </p:cNvSpPr>
          <p:nvPr/>
        </p:nvSpPr>
        <p:spPr>
          <a:xfrm>
            <a:off x="204124" y="51470"/>
            <a:ext cx="3605876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r-Latn-ME" altLang="ko-KR" sz="28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Kopiranje postojećih proizvoda ili usluga</a:t>
            </a:r>
            <a:endParaRPr lang="en-US" altLang="ko-KR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4124" y="1143000"/>
            <a:ext cx="40630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altLang="ko-KR" dirty="0" smtClean="0">
                <a:solidFill>
                  <a:schemeClr val="bg1"/>
                </a:solidFill>
                <a:cs typeface="Arial" pitchFamily="34" charset="0"/>
              </a:rPr>
              <a:t>Ideja može „doći“ iz vašeg mjesta, iz nekog drugog grada ili iz inostranstva. Prednost se ogleda u činjenici da možete posmatrati pozitivne i negativne strane već pokrenute poslovne aktivnosti, prije nego što pokrenete svoju vlastitu. Morate znati odgovor na pitanje: „Zašto bi neko postao kupac vaših proizvoda ili usluga kada takvi već postoje na</a:t>
            </a:r>
            <a:r>
              <a:rPr lang="en-US" altLang="ko-KR" dirty="0" smtClean="0">
                <a:solidFill>
                  <a:schemeClr val="bg1"/>
                </a:solidFill>
                <a:cs typeface="Arial" pitchFamily="34" charset="0"/>
              </a:rPr>
              <a:t>  </a:t>
            </a:r>
            <a:r>
              <a:rPr lang="sr-Latn-ME" altLang="ko-KR" dirty="0" smtClean="0">
                <a:solidFill>
                  <a:schemeClr val="bg1"/>
                </a:solidFill>
                <a:cs typeface="Arial" pitchFamily="34" charset="0"/>
              </a:rPr>
              <a:t>tržištu</a:t>
            </a:r>
            <a:r>
              <a:rPr lang="sr-Latn-ME" altLang="ko-KR" dirty="0">
                <a:solidFill>
                  <a:schemeClr val="bg1"/>
                </a:solidFill>
                <a:cs typeface="Arial" pitchFamily="34" charset="0"/>
              </a:rPr>
              <a:t>? </a:t>
            </a:r>
            <a:r>
              <a:rPr lang="sr-Latn-ME" altLang="ko-KR" dirty="0" smtClean="0">
                <a:solidFill>
                  <a:schemeClr val="bg1"/>
                </a:solidFill>
                <a:cs typeface="Arial" pitchFamily="34" charset="0"/>
              </a:rPr>
              <a:t>"</a:t>
            </a:r>
            <a:r>
              <a:rPr lang="en-US" altLang="ko-KR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sr-Latn-ME" altLang="ko-KR" dirty="0" smtClean="0">
                <a:solidFill>
                  <a:schemeClr val="bg1"/>
                </a:solidFill>
                <a:cs typeface="Arial" pitchFamily="34" charset="0"/>
              </a:rPr>
              <a:t>(kvalitetniji proizvod, povoljnija cijena, bolji asortiman, povoljnije radno vrijeme, bolji način isporuke, adekvatnije skladištenje i sl.)</a:t>
            </a:r>
          </a:p>
          <a:p>
            <a:endParaRPr lang="en-US" altLang="ko-KR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Picture Placeholder 5" descr="JAVNI POZIV PROIZVOĐAČIMA SUVENIRA - 2018 - Park prirode Lastovsko otočje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1" r="21861"/>
          <a:stretch>
            <a:fillRect/>
          </a:stretch>
        </p:blipFill>
        <p:spPr bwMode="auto">
          <a:xfrm>
            <a:off x="6781800" y="28575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6"/>
          <p:cNvSpPr>
            <a:spLocks noGrp="1"/>
          </p:cNvSpPr>
          <p:nvPr>
            <p:ph type="pic" idx="12"/>
          </p:nvPr>
        </p:nvSpPr>
        <p:spPr>
          <a:xfrm>
            <a:off x="4343469" y="2659100"/>
            <a:ext cx="2160000" cy="2160000"/>
          </a:xfrm>
        </p:spPr>
      </p:sp>
      <p:sp>
        <p:nvSpPr>
          <p:cNvPr id="14" name="Picture Placeholder 6"/>
          <p:cNvSpPr txBox="1">
            <a:spLocks/>
          </p:cNvSpPr>
          <p:nvPr/>
        </p:nvSpPr>
        <p:spPr>
          <a:xfrm>
            <a:off x="4343469" y="2654889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69" y="2654889"/>
            <a:ext cx="2160000" cy="2166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Brendiranje pekare LULU Standardne Reklame | Izrada reklama - Reclamare  Beograd | Put Do Dobre Reklame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0" r="16520"/>
          <a:stretch>
            <a:fillRect/>
          </a:stretch>
        </p:blipFill>
        <p:spPr bwMode="auto">
          <a:xfrm>
            <a:off x="6781800" y="2661828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py Centar: O nama"/>
          <p:cNvPicPr>
            <a:picLocks noGrp="1" noChangeAspect="1" noChangeArrowheads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7" r="16767"/>
          <a:stretch>
            <a:fillRect/>
          </a:stretch>
        </p:blipFill>
        <p:spPr bwMode="auto">
          <a:xfrm>
            <a:off x="4329031" y="285750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35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21198" y="2148"/>
            <a:ext cx="9144000" cy="342901"/>
          </a:xfrm>
        </p:spPr>
        <p:txBody>
          <a:bodyPr>
            <a:noAutofit/>
          </a:bodyPr>
          <a:lstStyle/>
          <a:p>
            <a:r>
              <a:rPr lang="sr-Latn-ME" sz="3200" b="1" dirty="0" smtClean="0">
                <a:solidFill>
                  <a:schemeClr val="tx2"/>
                </a:solidFill>
              </a:rPr>
              <a:t>Mapiranje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>
          <a:xfrm>
            <a:off x="4572001" y="1657351"/>
            <a:ext cx="3465217" cy="2562605"/>
          </a:xfrm>
        </p:spPr>
      </p:sp>
      <p:sp>
        <p:nvSpPr>
          <p:cNvPr id="5" name="TextBox 4"/>
          <p:cNvSpPr txBox="1"/>
          <p:nvPr/>
        </p:nvSpPr>
        <p:spPr>
          <a:xfrm>
            <a:off x="0" y="400050"/>
            <a:ext cx="441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S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uština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tehnike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je da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izađete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napolje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posmatrate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i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jednostavno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bilježite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(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ucrtate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mapi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)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ono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čega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ima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u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određenom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području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(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zajednici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opštini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regionu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…)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npr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pekare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mesare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razni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pogoni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za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proizvodnju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prodavnice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različitih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proizvoda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Poslije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toga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vršite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analizu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broja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evidentiranih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biznisa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njihove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lokacije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prednosti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ili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nedostatke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Zatim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identifikujete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šta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nedostaje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zajednici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/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opštini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i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razmotrite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da li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imate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kapaciteta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da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pokrenete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odre</a:t>
            </a:r>
            <a:r>
              <a:rPr lang="sr-Latn-C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đ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enu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poslovnu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aktivnost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" y="3371850"/>
            <a:ext cx="3029712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icture Placeholder 3"/>
          <p:cNvSpPr txBox="1">
            <a:spLocks/>
          </p:cNvSpPr>
          <p:nvPr/>
        </p:nvSpPr>
        <p:spPr>
          <a:xfrm>
            <a:off x="4572001" y="1678885"/>
            <a:ext cx="3465217" cy="25626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sp>
      <p:sp>
        <p:nvSpPr>
          <p:cNvPr id="8" name="Picture Placeholder 3"/>
          <p:cNvSpPr txBox="1">
            <a:spLocks/>
          </p:cNvSpPr>
          <p:nvPr/>
        </p:nvSpPr>
        <p:spPr>
          <a:xfrm>
            <a:off x="4571999" y="1656024"/>
            <a:ext cx="3465218" cy="2585466"/>
          </a:xfrm>
          <a:prstGeom prst="rect">
            <a:avLst/>
          </a:prstGeom>
          <a:solidFill>
            <a:schemeClr val="accent5"/>
          </a:solidFill>
        </p:spPr>
      </p:sp>
      <p:pic>
        <p:nvPicPr>
          <p:cNvPr id="2052" name="Picture 4" descr="Digital інновації у бізнес-освіті — Strategic Business Revi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508" y="1947878"/>
            <a:ext cx="31242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pl-PL" sz="2800" b="1" dirty="0">
                <a:solidFill>
                  <a:schemeClr val="tx2"/>
                </a:solidFill>
              </a:rPr>
              <a:t>Pretvaranje hobija u potencijalni posao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29000" y="1257300"/>
            <a:ext cx="533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Hobi je često izvor biznis ideja. </a:t>
            </a:r>
            <a:endParaRPr lang="sr-Latn-ME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Posebne </a:t>
            </a:r>
            <a:r>
              <a:rPr lang="vi-VN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vještine i zanimanja kojima se ljudi bave u slobodno vrijeme, mogu se pretvoriti u dobre poslovne mogućnosti. </a:t>
            </a:r>
            <a:endParaRPr lang="sr-Latn-ME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vi-VN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Danas </a:t>
            </a:r>
            <a:r>
              <a:rPr lang="vi-VN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se često susrijećemo sa poslovnim idejama koje su proizašle iz hobija, kao što su određene rukotvorine, pravljenje suvenira, proizvodnja meda, zdrave hrane i sl.</a:t>
            </a:r>
            <a:endParaRPr lang="en-US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524762"/>
            <a:ext cx="2438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r-Latn-ME" sz="2400" dirty="0" smtClean="0">
                <a:solidFill>
                  <a:schemeClr val="bg1"/>
                </a:solidFill>
              </a:rPr>
              <a:t>„</a:t>
            </a:r>
            <a:r>
              <a:rPr lang="en-US" sz="2400" i="1" dirty="0" err="1" smtClean="0">
                <a:solidFill>
                  <a:schemeClr val="bg1"/>
                </a:solidFill>
              </a:rPr>
              <a:t>posebne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vještine</a:t>
            </a:r>
            <a:r>
              <a:rPr lang="en-US" sz="2400" i="1" dirty="0">
                <a:solidFill>
                  <a:schemeClr val="bg1"/>
                </a:solidFill>
              </a:rPr>
              <a:t> i </a:t>
            </a:r>
            <a:r>
              <a:rPr lang="en-US" sz="2400" i="1" dirty="0" err="1">
                <a:solidFill>
                  <a:schemeClr val="bg1"/>
                </a:solidFill>
              </a:rPr>
              <a:t>zanimanja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kojima</a:t>
            </a:r>
            <a:r>
              <a:rPr lang="en-US" sz="2400" i="1" dirty="0">
                <a:solidFill>
                  <a:schemeClr val="bg1"/>
                </a:solidFill>
              </a:rPr>
              <a:t> se </a:t>
            </a:r>
            <a:r>
              <a:rPr lang="en-US" sz="2400" i="1" dirty="0" err="1">
                <a:solidFill>
                  <a:schemeClr val="bg1"/>
                </a:solidFill>
              </a:rPr>
              <a:t>ljudi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bave</a:t>
            </a:r>
            <a:r>
              <a:rPr lang="en-US" sz="2400" i="1" dirty="0">
                <a:solidFill>
                  <a:schemeClr val="bg1"/>
                </a:solidFill>
              </a:rPr>
              <a:t> u </a:t>
            </a:r>
            <a:r>
              <a:rPr lang="en-US" sz="2400" i="1" dirty="0" err="1">
                <a:solidFill>
                  <a:schemeClr val="bg1"/>
                </a:solidFill>
              </a:rPr>
              <a:t>slobodno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vrijeme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mogu</a:t>
            </a:r>
            <a:r>
              <a:rPr lang="en-US" sz="2400" i="1" dirty="0">
                <a:solidFill>
                  <a:schemeClr val="bg1"/>
                </a:solidFill>
              </a:rPr>
              <a:t> se </a:t>
            </a:r>
            <a:r>
              <a:rPr lang="en-US" sz="2400" i="1" dirty="0" err="1">
                <a:solidFill>
                  <a:schemeClr val="bg1"/>
                </a:solidFill>
              </a:rPr>
              <a:t>pretvoriti</a:t>
            </a:r>
            <a:r>
              <a:rPr lang="en-US" sz="2400" i="1" dirty="0">
                <a:solidFill>
                  <a:schemeClr val="bg1"/>
                </a:solidFill>
              </a:rPr>
              <a:t> u </a:t>
            </a:r>
            <a:r>
              <a:rPr lang="en-US" sz="2400" i="1" dirty="0" err="1">
                <a:solidFill>
                  <a:schemeClr val="bg1"/>
                </a:solidFill>
              </a:rPr>
              <a:t>dobre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>
                <a:solidFill>
                  <a:schemeClr val="bg1"/>
                </a:solidFill>
              </a:rPr>
              <a:t>poslovne</a:t>
            </a:r>
            <a:r>
              <a:rPr lang="en-US" sz="2400" i="1" dirty="0">
                <a:solidFill>
                  <a:schemeClr val="bg1"/>
                </a:solidFill>
              </a:rPr>
              <a:t> </a:t>
            </a:r>
            <a:r>
              <a:rPr lang="en-US" sz="2400" i="1" dirty="0" err="1" smtClean="0">
                <a:solidFill>
                  <a:schemeClr val="bg1"/>
                </a:solidFill>
              </a:rPr>
              <a:t>mogućnosti</a:t>
            </a:r>
            <a:r>
              <a:rPr lang="sr-Latn-ME" sz="2400" i="1" dirty="0" smtClean="0">
                <a:solidFill>
                  <a:schemeClr val="bg1"/>
                </a:solidFill>
              </a:rPr>
              <a:t>“</a:t>
            </a:r>
            <a:endParaRPr lang="en-US" sz="2400" i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6800" y="3790950"/>
            <a:ext cx="1752599" cy="120015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54057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57150"/>
            <a:ext cx="5257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Korišćenje radnog </a:t>
            </a:r>
            <a:r>
              <a:rPr lang="vi-VN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iskustva</a:t>
            </a:r>
            <a:endParaRPr lang="sr-Latn-ME" sz="28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vi-VN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vi-VN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određenih sposobnosti za pokretanje posla 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154305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+mj-lt"/>
              </a:rPr>
              <a:t>istraživanja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u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svijetu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su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pokazala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da se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najveći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broj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biznis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ideja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temelji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na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znanjima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i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vještinama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stečenim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na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osnovu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prethodnog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radnog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iskustva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(49%) a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na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osnovu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hobija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(28%). </a:t>
            </a:r>
          </a:p>
        </p:txBody>
      </p:sp>
      <p:pic>
        <p:nvPicPr>
          <p:cNvPr id="9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8" r="16238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krojac Archives - Zenicablo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" y="3473974"/>
            <a:ext cx="2504287" cy="166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odijeljeno oko 3.500 ulaznica, sprema se spektakl u &quot;Morači&quot; (foto i  video) - Vijesti.m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201" y="3473973"/>
            <a:ext cx="2507438" cy="166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rnogorski ski centri u sezoni 2018/19 » Skijanje.rs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8" r="1957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57606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Brainstorming </a:t>
            </a:r>
            <a:r>
              <a:rPr lang="en-US" sz="2800" b="1" dirty="0" err="1">
                <a:solidFill>
                  <a:schemeClr val="tx2"/>
                </a:solidFill>
              </a:rPr>
              <a:t>tehnika</a:t>
            </a:r>
            <a:r>
              <a:rPr lang="en-US" sz="2800" b="1" dirty="0">
                <a:solidFill>
                  <a:schemeClr val="tx2"/>
                </a:solidFill>
              </a:rPr>
              <a:t> – </a:t>
            </a:r>
            <a:r>
              <a:rPr lang="en-US" sz="2800" b="1" dirty="0" err="1">
                <a:solidFill>
                  <a:schemeClr val="tx2"/>
                </a:solidFill>
              </a:rPr>
              <a:t>oluja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ideja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768" y="3409950"/>
            <a:ext cx="3151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Ovo je uobičajna tehnika, ne samo za dolazak do određene biznis ideje, već i za rješavanje određenih problema u </a:t>
            </a:r>
            <a:r>
              <a:rPr lang="vi-VN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poslovanju</a:t>
            </a:r>
            <a:r>
              <a:rPr lang="sr-Latn-ME" sz="1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n-US" sz="1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76200" y="575548"/>
            <a:ext cx="46482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</a:t>
            </a:r>
            <a:r>
              <a:rPr lang="sr-Latn-ME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O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kupi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se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grupa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od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nekoliko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osoba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koje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bi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trebalo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da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izlože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što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više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ideja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u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određenom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vremenskom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periodu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ali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tako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da se ne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vrši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njihova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procjena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tj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ne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smiju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biti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kritikovane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jednom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riječju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uzdahom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ili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grimasom.Jedna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osoba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sr-Latn-ME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p</a:t>
            </a:r>
            <a:r>
              <a:rPr lang="en-US" sz="16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opisuje</a:t>
            </a: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sve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predložene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ideje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Kada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se brainstorming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završi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nastupa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kritikovanje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i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branjenje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predloženih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ideja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i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otpisivanja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neodgovarajućih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Sesije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se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održavaju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dok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se ne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izabere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najbolja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biznis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ideja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</a:t>
            </a:r>
          </a:p>
        </p:txBody>
      </p:sp>
      <p:pic>
        <p:nvPicPr>
          <p:cNvPr id="3074" name="Picture 2" descr="Pravila igre „brainstorminga“ | Poslovna učinkovitost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" r="498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22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2800" b="1" dirty="0" err="1">
                <a:solidFill>
                  <a:schemeClr val="tx2"/>
                </a:solidFill>
              </a:rPr>
              <a:t>Inovacija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novih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proizvoda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ili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usluga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00" y="1445175"/>
            <a:ext cx="556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u="sng" dirty="0">
                <a:solidFill>
                  <a:srgbClr val="002060"/>
                </a:solidFill>
              </a:rPr>
              <a:t>I</a:t>
            </a:r>
            <a:r>
              <a:rPr lang="en-US" b="1" u="sng" dirty="0" err="1" smtClean="0">
                <a:solidFill>
                  <a:srgbClr val="002060"/>
                </a:solidFill>
                <a:latin typeface="+mj-lt"/>
              </a:rPr>
              <a:t>novacija</a:t>
            </a:r>
            <a:r>
              <a:rPr lang="en-US" b="1" u="sng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je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pronalazak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i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primjena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novog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i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boljeg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rješenja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za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funkcionisanje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postojećeg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proizvoda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ili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djelatnosti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npr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bolja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konstrukcija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proizvoda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inovacija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procesa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proizvodnje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organizacija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rada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ili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poslovanja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marketinga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inovacija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usluga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…).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3181350"/>
            <a:ext cx="42672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81772" y="1415006"/>
            <a:ext cx="851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Izum</a:t>
            </a:r>
            <a:endParaRPr lang="en-US" sz="2400" b="1" i="1" dirty="0">
              <a:solidFill>
                <a:schemeClr val="accent1">
                  <a:lumMod val="20000"/>
                  <a:lumOff val="80000"/>
                </a:schemeClr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2786" y="1858149"/>
            <a:ext cx="2445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je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tehničko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otkriće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tj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.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ono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što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je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novostvoreno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ili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konst</a:t>
            </a:r>
            <a:r>
              <a:rPr lang="sr-Latn-ME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ituisano</a:t>
            </a:r>
            <a:r>
              <a:rPr lang="en-US" smtClean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na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temelju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prirodnih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zakonitosti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; </a:t>
            </a:r>
            <a:r>
              <a:rPr lang="en-US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pronalazak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>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44" y="3632535"/>
            <a:ext cx="1423986" cy="99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06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</TotalTime>
  <Words>638</Words>
  <Application>Microsoft Office PowerPoint</Application>
  <PresentationFormat>On-screen Show (16:9)</PresentationFormat>
  <Paragraphs>45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aleksbudrak@gmail.com</dc:creator>
  <cp:lastModifiedBy>aleksbudrak@gmail.com</cp:lastModifiedBy>
  <cp:revision>32</cp:revision>
  <dcterms:created xsi:type="dcterms:W3CDTF">2020-10-21T15:53:40Z</dcterms:created>
  <dcterms:modified xsi:type="dcterms:W3CDTF">2021-12-30T15:52:40Z</dcterms:modified>
</cp:coreProperties>
</file>