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56" r:id="rId9"/>
    <p:sldId id="257" r:id="rId10"/>
    <p:sldId id="259" r:id="rId11"/>
    <p:sldId id="260" r:id="rId12"/>
    <p:sldId id="261" r:id="rId13"/>
    <p:sldId id="258" r:id="rId14"/>
    <p:sldId id="262" r:id="rId15"/>
    <p:sldId id="263" r:id="rId16"/>
    <p:sldId id="264" r:id="rId17"/>
    <p:sldId id="277" r:id="rId18"/>
    <p:sldId id="279" r:id="rId19"/>
    <p:sldId id="266" r:id="rId20"/>
    <p:sldId id="267" r:id="rId21"/>
    <p:sldId id="268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CE4C8-CFDF-443B-8005-70021F836CCB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5DE24-2C0F-4398-8D20-FAB96E767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3310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5DE24-2C0F-4398-8D20-FAB96E7677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 i="1" spc="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Fangsong Std R" pitchFamily="18" charset="-128"/>
                <a:ea typeface="Adobe Fangsong Std R" pitchFamily="18" charset="-128"/>
              </a:rPr>
              <a:t>TCP / IP</a:t>
            </a:r>
          </a:p>
          <a:p>
            <a:pPr marL="0" indent="0" algn="ctr">
              <a:buNone/>
            </a:pPr>
            <a:endParaRPr lang="en-US" sz="6000" b="1" i="1" spc="60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Fangsong Std R" pitchFamily="18" charset="-128"/>
              <a:ea typeface="Adobe Fangsong Std R" pitchFamily="18" charset="-128"/>
            </a:endParaRPr>
          </a:p>
          <a:p>
            <a:pPr marL="0" indent="0" algn="ctr">
              <a:buNone/>
            </a:pPr>
            <a:r>
              <a:rPr lang="en-US" sz="6000" b="1" i="1" spc="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Fangsong Std R" pitchFamily="18" charset="-128"/>
                <a:ea typeface="Adobe Fangsong Std R" pitchFamily="18" charset="-128"/>
              </a:rPr>
              <a:t>PROTOKOL</a:t>
            </a:r>
            <a:endParaRPr lang="en-US" sz="6000" b="1" i="1" spc="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46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66800" y="1862931"/>
            <a:ext cx="70104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segment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r-Latn-ME" dirty="0" smtClean="0"/>
              <a:t>	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Osnovna jedinica prenosa podataka kod TCP protokola je </a:t>
            </a:r>
            <a:r>
              <a:rPr lang="en-US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>
              <a:buNone/>
            </a:pP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>
              <a:buNone/>
            </a:pPr>
            <a:r>
              <a:rPr lang="en-US" i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Segment se sastoji 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en-US" noProof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zaglavlja 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(koje generiše i interpretira sam protokol) i </a:t>
            </a:r>
            <a:r>
              <a:rPr lang="en-US" noProof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aplikativnih podataka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(koje generiše/preuzima aplikativni sloj).</a:t>
            </a:r>
            <a:endParaRPr lang="sr-Latn-ME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sr-Latn-ME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Zaglavlje TCP segmenta se sastoji od polja fiksne dužine koja sadrže informacije vezane za protokol. </a:t>
            </a:r>
          </a:p>
          <a:p>
            <a:pPr algn="just"/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Bitska dužina zaglavlja je </a:t>
            </a:r>
            <a:r>
              <a:rPr lang="en-US" b="1" noProof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5x32 bita 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ukoliko nisu uključene opcije.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444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219200"/>
                <a:gridCol w="4267200"/>
              </a:tblGrid>
              <a:tr h="69063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ource</a:t>
                      </a:r>
                      <a:r>
                        <a:rPr lang="sr-Latn-ME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port number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sr-Latn-ME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zvorišni port – port preko koga se komunikacija vrši na strani koja šalje segment.</a:t>
                      </a:r>
                      <a:endParaRPr 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3031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Destination port number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r-Latn-ME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Odredišni port –</a:t>
                      </a:r>
                      <a:r>
                        <a:rPr lang="sr-Latn-ME" sz="16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port preko koga se komunikacija vrši na strani koja prima segment</a:t>
                      </a:r>
                      <a:endParaRPr 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9476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Sequence number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32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kern="1200" baseline="0" noProof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Broj koji označava redni broj prvog bajta podataka u segmentu u odnosu na celokupan niz podataka koji se prenosi.</a:t>
                      </a:r>
                      <a:endParaRPr lang="en-US" sz="1400" b="1" noProof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13031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Acknowledgment</a:t>
                      </a:r>
                      <a:r>
                        <a:rPr lang="sr-Latn-ME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number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32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kern="1200" baseline="0" noProof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Broj koji služi za utvrđivanje koji paketi su regularno isporučeni na odredište.</a:t>
                      </a:r>
                      <a:endParaRPr lang="en-US" sz="1400" b="1" noProof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13031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Header</a:t>
                      </a:r>
                      <a:r>
                        <a:rPr lang="sr-Latn-ME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length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kern="1200" baseline="0" noProof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Broj reči dužine 32 bita koje se nalaze u zaglavlju (podrazumevana vrednost je 5).</a:t>
                      </a:r>
                      <a:endParaRPr lang="en-US" sz="1400" b="1" noProof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13031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Reserved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Bitovi rezervisani za buduće proširenje protokola.</a:t>
                      </a:r>
                      <a:endParaRPr 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13031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Indikatori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Indikatori</a:t>
                      </a:r>
                      <a:r>
                        <a:rPr lang="sr-Latn-ME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za potvrdu prijema, prekid itd.</a:t>
                      </a:r>
                      <a:endParaRPr 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13031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Window size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noProof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Veličina okvira tj. broj bajtova koje odredište može da prihvati preko segmenata koji su potvrđeni.</a:t>
                      </a:r>
                      <a:endParaRPr lang="en-US" sz="1400" b="1" noProof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09476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TCP checksum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noProof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Kontrolna suma koja se odnosi na zaglavlje i potatke i koristi se za proveru da li je segment izmenjen tokom prenosa</a:t>
                      </a:r>
                      <a:endParaRPr lang="en-US" sz="1400" b="1" noProof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13031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Urgent pointer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2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noProof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upućuje na poslednji bajt urgentnih podataka.</a:t>
                      </a:r>
                      <a:endParaRPr lang="en-US" sz="1400" b="1" noProof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vi-VN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Pri korišćenju TCP protokola </a:t>
            </a:r>
            <a:r>
              <a:rPr lang="sr-Latn-ME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obje</a:t>
            </a:r>
            <a:r>
              <a:rPr lang="vi-VN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strane moraju da uspostave vezu između sebe</a:t>
            </a:r>
            <a:r>
              <a:rPr lang="sr-Latn-ME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pl-PL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kao preduslov za dalju razmenu podataka.</a:t>
            </a:r>
          </a:p>
          <a:p>
            <a:pPr algn="just"/>
            <a:r>
              <a:rPr lang="en-US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Strana koja inicira uspostavljanje veze izvršava </a:t>
            </a:r>
            <a:r>
              <a:rPr lang="en-US" sz="2800" b="1" i="1" noProof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aktivno uspostavljanje veze</a:t>
            </a:r>
            <a:r>
              <a:rPr lang="en-US" sz="2800" i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dok strana koja prihvata </a:t>
            </a:r>
            <a:r>
              <a:rPr lang="en-US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uspostavljanje veze izvršava </a:t>
            </a:r>
            <a:r>
              <a:rPr lang="sr-Latn-ME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noProof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pasivno uspostavljanje veze</a:t>
            </a:r>
            <a:r>
              <a:rPr lang="en-US" sz="2800" i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r-Latn-ME" sz="2800" i="1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sr-Latn-ME" sz="2800" i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Jednom uspostavljena veza ostaje aktivna dok god se ne zaht</a:t>
            </a:r>
            <a:r>
              <a:rPr lang="sr-Latn-ME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en-US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 njen prekid ili dok se izgubi evidenciju o </a:t>
            </a:r>
            <a:r>
              <a:rPr lang="sr-Latn-ME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jednoj strani </a:t>
            </a:r>
            <a:r>
              <a:rPr lang="en-US" sz="2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(npr. resetovanjem računara).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Uspostavljanje i prekid veze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just"/>
            <a:endParaRPr lang="sr-Latn-ME" b="1" noProof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 prekida uspostavljene veze 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potrebno je da obje strane dobiju informaciju da je veza prekinuta i da dalji prenos podataka nije moguć. </a:t>
            </a:r>
          </a:p>
          <a:p>
            <a:pPr algn="just">
              <a:buNone/>
            </a:pP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Prekid veze može inicirati svaka od strana, bez obzira na to koja strana je inicirala uspostavljanje veze.</a:t>
            </a:r>
            <a:endParaRPr lang="en-U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protokol </a:t>
            </a:r>
            <a:r>
              <a:rPr lang="en-US" u="sng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podržava broadcasting i multicasting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već omogućava komunikaciju između isključivo dv</a:t>
            </a:r>
            <a:r>
              <a:rPr lang="sr-Latn-ME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ij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strane. </a:t>
            </a:r>
          </a:p>
          <a:p>
            <a:pPr algn="just"/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Međutim, glavna karakteristika TCP protokola je </a:t>
            </a:r>
            <a:r>
              <a:rPr lang="en-US" b="1" i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pouzdanost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sr-Latn-ME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sr-Latn-ME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q"/>
            </a:pPr>
            <a:r>
              <a:rPr lang="sr-Latn-M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noProof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Pouzdanost TCP protokola se ostvaruje putem sledećih pravila:</a:t>
            </a:r>
            <a:endParaRPr lang="en-US" b="1" noProof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Pouzdanost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800" noProof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Podatke koje aplikacija dostavlja transportnom sloju TCP dijeli u segmente koje šalje pojedinačno.</a:t>
            </a:r>
            <a:endParaRPr lang="sr-Latn-ME" sz="2800" noProof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noProof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zahteva potvrdu da je svaki od poslatih segmenata isporučen.</a:t>
            </a:r>
            <a:r>
              <a:rPr lang="sr-Latn-ME" sz="2800" noProof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Ukoliko potvrda o isporučivanju ne stigne u određenom vremenskom roku, segment se šalje ponovo.</a:t>
            </a:r>
            <a:endParaRPr lang="sr-Latn-ME" sz="2400" noProof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</a:t>
            </a:r>
            <a:r>
              <a:rPr lang="en-US" sz="2800" noProof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eliminiše iste segmente koje je mrežni sloj greškom dostavio dva ili više puta.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noProof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reorganizuje primljene segmente po izvornom redosledu bez obzira na redosled kojim ih mrežni sloj dostavlja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algn="just">
              <a:buFont typeface="Wingdings" pitchFamily="2" charset="2"/>
              <a:buChar char="§"/>
            </a:pPr>
            <a:r>
              <a:rPr lang="vi-VN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prilagođava frekvenciju slanja segmenata</a:t>
            </a:r>
            <a:r>
              <a:rPr lang="sr-Latn-ME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čime sprečava odbacivanje segmenta.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§"/>
            </a:pPr>
            <a:endParaRPr lang="en-US" sz="2400" noProof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§"/>
            </a:pPr>
            <a:endParaRPr lang="en-US" sz="2800" noProof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TCP </a:t>
            </a:r>
            <a:r>
              <a:rPr lang="en-US" smtClean="0"/>
              <a:t>se bavi i kontrolom  </a:t>
            </a:r>
            <a:r>
              <a:rPr lang="en-US"/>
              <a:t>protoka. Kod TCP-ja, prijemnik je u mogućnosti da kontroliše tempo kojim predajnik šalje podatke. </a:t>
            </a:r>
            <a:endParaRPr lang="en-US" smtClean="0"/>
          </a:p>
          <a:p>
            <a:r>
              <a:rPr lang="en-US" smtClean="0"/>
              <a:t>Kontrola </a:t>
            </a:r>
            <a:r>
              <a:rPr lang="en-US"/>
              <a:t>protoka je neophodna kako prijemnik ne bi bio pretrpan podacima koje predajnik šalje isuviše velikom brzinom. </a:t>
            </a:r>
            <a:endParaRPr lang="en-US" smtClean="0"/>
          </a:p>
          <a:p>
            <a:r>
              <a:rPr lang="en-US" smtClean="0"/>
              <a:t>Zahvaljujući </a:t>
            </a:r>
            <a:r>
              <a:rPr lang="en-US"/>
              <a:t>rednim brojevima, TCP je u mogućnosti da sprovodi kontrolu protoka do nivoa bajtova.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protoka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0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971800"/>
          </a:xfrm>
        </p:spPr>
        <p:txBody>
          <a:bodyPr/>
          <a:lstStyle/>
          <a:p>
            <a:pPr algn="just"/>
            <a:r>
              <a:rPr lang="vi-VN" smtClean="0"/>
              <a:t>TCP</a:t>
            </a:r>
            <a:r>
              <a:rPr lang="sr-Latn-ME" smtClean="0"/>
              <a:t> </a:t>
            </a:r>
            <a:r>
              <a:rPr lang="vi-VN" smtClean="0"/>
              <a:t>vodi </a:t>
            </a:r>
            <a:r>
              <a:rPr lang="vi-VN"/>
              <a:t>računa o zagušenjima u </a:t>
            </a:r>
            <a:r>
              <a:rPr lang="vi-VN" smtClean="0"/>
              <a:t>mreži.</a:t>
            </a:r>
            <a:endParaRPr lang="sr-Latn-ME" smtClean="0"/>
          </a:p>
          <a:p>
            <a:pPr algn="just"/>
            <a:r>
              <a:rPr lang="vi-VN" smtClean="0"/>
              <a:t>Količinu </a:t>
            </a:r>
            <a:r>
              <a:rPr lang="vi-VN"/>
              <a:t>podataka koje predajnik šalje, ne kontroliše samo prijemnik (</a:t>
            </a:r>
            <a:r>
              <a:rPr lang="vi-VN" smtClean="0"/>
              <a:t>kotrola</a:t>
            </a:r>
            <a:r>
              <a:rPr lang="sr-Latn-ME" smtClean="0"/>
              <a:t> </a:t>
            </a:r>
            <a:r>
              <a:rPr lang="vi-VN" smtClean="0"/>
              <a:t>protoka</a:t>
            </a:r>
            <a:r>
              <a:rPr lang="vi-VN"/>
              <a:t>), već je određena i nivoom zagušenja </a:t>
            </a:r>
            <a:r>
              <a:rPr lang="vi-VN" smtClean="0"/>
              <a:t>mreže</a:t>
            </a:r>
            <a:r>
              <a:rPr lang="sr-Latn-ME" smtClean="0"/>
              <a:t>.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</a:t>
            </a:r>
            <a:r>
              <a:rPr lang="sr-Latn-ME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zagušenja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4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  <a:alpha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sr-Latn-CS" sz="8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04800" dist="965200" dir="12600000" sx="35000" sy="35000" algn="tl">
                    <a:schemeClr val="bg2">
                      <a:lumMod val="25000"/>
                      <a:alpha val="92000"/>
                    </a:schemeClr>
                  </a:outerShdw>
                </a:effectLst>
              </a:rPr>
              <a:t>IP  protokol</a:t>
            </a:r>
            <a:endParaRPr lang="sr-Latn-CS" sz="8800" b="1" dirty="0">
              <a:solidFill>
                <a:schemeClr val="accent4">
                  <a:lumMod val="75000"/>
                </a:schemeClr>
              </a:solidFill>
              <a:effectLst>
                <a:outerShdw blurRad="304800" dist="965200" dir="12600000" sx="35000" sy="35000" algn="tl">
                  <a:schemeClr val="bg2">
                    <a:lumMod val="25000"/>
                    <a:alpha val="92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59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vi-VN"/>
              <a:t>TCP/IP (Transmission Control Protocol/Internet Protocol - Protokol za kontrolu </a:t>
            </a:r>
            <a:r>
              <a:rPr lang="vi-VN" sz="3100" smtClean="0"/>
              <a:t>prenosa</a:t>
            </a:r>
            <a:r>
              <a:rPr lang="en-US" sz="3100" smtClean="0"/>
              <a:t>, </a:t>
            </a:r>
            <a:r>
              <a:rPr lang="en-US" sz="3100" smtClean="0">
                <a:latin typeface="Arial" panose="020B0604020202020204" pitchFamily="34" charset="0"/>
                <a:cs typeface="Arial" panose="020B0604020202020204" pitchFamily="34" charset="0"/>
              </a:rPr>
              <a:t>odnosno to je</a:t>
            </a:r>
            <a:r>
              <a:rPr lang="vi-VN" sz="31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/>
              <a:t>referentni model koji se koristi na Internetu. </a:t>
            </a:r>
            <a:endParaRPr lang="en-US" smtClean="0"/>
          </a:p>
          <a:p>
            <a:pPr algn="just"/>
            <a:r>
              <a:rPr lang="vi-VN" smtClean="0"/>
              <a:t>Razvijen </a:t>
            </a:r>
            <a:r>
              <a:rPr lang="vi-VN"/>
              <a:t>je </a:t>
            </a:r>
            <a:r>
              <a:rPr lang="vi-VN" smtClean="0"/>
              <a:t>pr</a:t>
            </a:r>
            <a:r>
              <a:rPr lang="en-US" smtClean="0"/>
              <a:t>ij</a:t>
            </a:r>
            <a:r>
              <a:rPr lang="vi-VN" smtClean="0"/>
              <a:t>e </a:t>
            </a:r>
            <a:r>
              <a:rPr lang="vi-VN"/>
              <a:t>OSI modela, tako da se slojevi ova dva modela ne poklapaju u potpunosti. </a:t>
            </a:r>
            <a:endParaRPr lang="en-US" smtClean="0"/>
          </a:p>
          <a:p>
            <a:pPr algn="just"/>
            <a:r>
              <a:rPr lang="vi-VN" smtClean="0"/>
              <a:t>TCP/IP </a:t>
            </a:r>
            <a:r>
              <a:rPr lang="vi-VN"/>
              <a:t>model čini pet slojeva: fizički, sloj veze, mrežni, transportni i </a:t>
            </a:r>
            <a:r>
              <a:rPr lang="vi-VN" smtClean="0"/>
              <a:t>aplikacioni.</a:t>
            </a:r>
            <a:endParaRPr lang="en-US" smtClean="0"/>
          </a:p>
          <a:p>
            <a:pPr algn="just"/>
            <a:r>
              <a:rPr lang="vi-VN" smtClean="0"/>
              <a:t>Zajedno</a:t>
            </a:r>
            <a:r>
              <a:rPr lang="vi-VN"/>
              <a:t>, ova dva sloja se tretiraju kao ˝</a:t>
            </a:r>
            <a:r>
              <a:rPr lang="vi-VN" smtClean="0"/>
              <a:t>host-mreža˝</a:t>
            </a:r>
            <a:r>
              <a:rPr lang="vi-VN"/>
              <a:t>sloj. TCP/IP ne nameće neke posebne </a:t>
            </a:r>
            <a:r>
              <a:rPr lang="vi-VN" smtClean="0"/>
              <a:t>zaht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vi-VN" smtClean="0"/>
              <a:t>eve </a:t>
            </a:r>
            <a:r>
              <a:rPr lang="vi-VN"/>
              <a:t>koji se tiču ovih slojeva (pretpostavlja se da mreža poseduje protokole koji pokrivaju funkcije tih slojeva), a naglasak stavlja na sloj mreže, transportni i aplikacioni sloj.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06746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Protokol (IP) je protokol koji se koristi za prenos podataka u i između "packet switched" mreža.</a:t>
            </a:r>
          </a:p>
          <a:p>
            <a:pPr algn="just"/>
            <a:r>
              <a:rPr lang="en-US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Glavna uloga IP protokola je </a:t>
            </a:r>
            <a:r>
              <a:rPr lang="sr-Latn-M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U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obezbijedi </a:t>
            </a:r>
            <a:r>
              <a:rPr lang="en-US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jedinstven sistem za globalno adresiranje računara i time obezbedi jedinstvenu identifikaciju svakog od njih.</a:t>
            </a:r>
          </a:p>
          <a:p>
            <a:pPr algn="just"/>
            <a:r>
              <a:rPr lang="en-US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Protokoli nižih nivoa (protokoli sloja veze) imaju sopstvene načine adresiranja a za pronalaženje njihove adrese preko IP adrese zadužen je Address Resolution Protocol.</a:t>
            </a: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Protocol - 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658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Protokol </a:t>
            </a:r>
            <a:r>
              <a:rPr lang="sr-Latn-ME" noProof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garantuje dostavu paketa</a:t>
            </a:r>
            <a:r>
              <a:rPr lang="sr-Latn-M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Takođe, ovaj protokol </a:t>
            </a:r>
            <a:r>
              <a:rPr lang="sr-Latn-ME" noProof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garantuje ispravnost podataka</a:t>
            </a:r>
            <a:r>
              <a:rPr lang="sr-Latn-M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(npr. da li je sadržaj paketa oštećen pri transportu), </a:t>
            </a:r>
            <a:r>
              <a:rPr lang="sr-Latn-ME" noProof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dozvoljava dupliranje paketa</a:t>
            </a:r>
            <a:r>
              <a:rPr lang="sr-Latn-M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r-Latn-ME" noProof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prenos paketa u izmenjenom redosledu</a:t>
            </a:r>
            <a:r>
              <a:rPr lang="sr-Latn-M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en-US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r-Latn-M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 tome, IP protokol je nepouzdan protokol bez uspostavljanje veze.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546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457200" y="685800"/>
            <a:ext cx="8229600" cy="9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ME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ME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ME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sr-Latn-ME" sz="67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ormat IP datagrama</a:t>
            </a:r>
            <a:br>
              <a:rPr lang="sr-Latn-ME" sz="67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sz="6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sastavljenog od </a:t>
            </a:r>
            <a:r>
              <a:rPr lang="sr-Latn-ME" sz="67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ZAGLAVLJA</a:t>
            </a:r>
            <a:r>
              <a:rPr lang="sr-Latn-ME" sz="6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čiji je fiksni dio dugačak </a:t>
            </a:r>
            <a:r>
              <a:rPr lang="sr-Latn-ME" sz="6700" b="1" dirty="0" smtClean="0"/>
              <a:t>20B</a:t>
            </a:r>
            <a:r>
              <a:rPr lang="sr-Latn-ME" sz="6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i </a:t>
            </a:r>
            <a:r>
              <a:rPr lang="sr-Latn-ME" sz="67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korisničkih podataka</a:t>
            </a:r>
            <a:r>
              <a:rPr lang="sr-Latn-ME" sz="6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sr-Latn-ME" sz="6700" dirty="0" smtClean="0"/>
              <a:t/>
            </a:r>
            <a:br>
              <a:rPr lang="sr-Latn-ME" sz="6700" dirty="0" smtClean="0"/>
            </a:br>
            <a:r>
              <a:rPr lang="sr-Latn-ME" sz="67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ME" sz="67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7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938" y="1447800"/>
            <a:ext cx="8763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521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o\Desktop\Untitle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80772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92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895600"/>
          </a:xfrm>
        </p:spPr>
        <p:txBody>
          <a:bodyPr/>
          <a:lstStyle/>
          <a:p>
            <a:r>
              <a:rPr lang="en-US"/>
              <a:t>TCP/IP protokoli koriste tri nivoa adresiranja: fizičke adrese, logičke ili mrežne (IP) adrese i adrese portova. </a:t>
            </a:r>
            <a:endParaRPr lang="en-US" smtClean="0"/>
          </a:p>
          <a:p>
            <a:r>
              <a:rPr lang="en-US" smtClean="0"/>
              <a:t>Svaki </a:t>
            </a:r>
            <a:r>
              <a:rPr lang="en-US"/>
              <a:t>tip adresa vezan je za jedan sloj TCP/IP </a:t>
            </a:r>
            <a:r>
              <a:rPr lang="en-US" smtClean="0"/>
              <a:t>arhitekture.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52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>
                <a:solidFill>
                  <a:srgbClr val="FF0000"/>
                </a:solidFill>
              </a:rPr>
              <a:t>Fizička </a:t>
            </a:r>
            <a:r>
              <a:rPr lang="en-US" smtClean="0">
                <a:solidFill>
                  <a:srgbClr val="FF0000"/>
                </a:solidFill>
              </a:rPr>
              <a:t>adresa </a:t>
            </a:r>
            <a:r>
              <a:rPr lang="en-US"/>
              <a:t>je adresa čvora na LAN-u. Ovo je adresa najnižeg nivoa koja se koristi na nivou sloja veze za identifikaciju prijemnog i predajnog čvora povezanih na zajednički prenosni medijum (ili link</a:t>
            </a:r>
            <a:r>
              <a:rPr lang="en-US" smtClean="0"/>
              <a:t>).</a:t>
            </a:r>
          </a:p>
          <a:p>
            <a:pPr algn="just"/>
            <a:r>
              <a:rPr lang="en-US" smtClean="0"/>
              <a:t>Važnost </a:t>
            </a:r>
            <a:r>
              <a:rPr lang="en-US"/>
              <a:t>fizičke adrese je ograničena na lokalnu mrežu (LAN). Veličina i format fizičke adrese zavisi od tipa lokalne mreže. </a:t>
            </a:r>
            <a:endParaRPr lang="en-US" smtClean="0"/>
          </a:p>
          <a:p>
            <a:pPr algn="just"/>
            <a:r>
              <a:rPr lang="en-US" smtClean="0"/>
              <a:t>Fizičke </a:t>
            </a:r>
            <a:r>
              <a:rPr lang="en-US"/>
              <a:t>adrese se prenose u zaglavlju okvira sloja veze i identifikuju primaoca ili primaoce okvira. Adrese mogu biti: unicast ili jednoznačne (samo jedan primalac okvira), multicast ili grupne (okvir je namenjen grupi čvorova) i broadcast ili opšte (okvir je namenjen svim sistemima koji su priključeni na lokalnu mrežu).</a:t>
            </a:r>
          </a:p>
        </p:txBody>
      </p:sp>
    </p:spTree>
    <p:extLst>
      <p:ext uri="{BB962C8B-B14F-4D97-AF65-F5344CB8AC3E}">
        <p14:creationId xmlns:p14="http://schemas.microsoft.com/office/powerpoint/2010/main" xmlns="" val="21926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vi-VN">
                <a:solidFill>
                  <a:srgbClr val="FF0000"/>
                </a:solidFill>
              </a:rPr>
              <a:t>Logičke adrese </a:t>
            </a:r>
            <a:r>
              <a:rPr lang="vi-VN"/>
              <a:t>se koriste kao adrese hostova i rutera na Internetu. </a:t>
            </a:r>
            <a:endParaRPr lang="en-US" smtClean="0"/>
          </a:p>
          <a:p>
            <a:pPr algn="just"/>
            <a:r>
              <a:rPr lang="vi-VN" smtClean="0"/>
              <a:t>To </a:t>
            </a:r>
            <a:r>
              <a:rPr lang="vi-VN"/>
              <a:t>su univerzalne, globalne adrese koje ne zavise od tipa fizičke mreže na koju je sistem priključen</a:t>
            </a:r>
            <a:r>
              <a:rPr lang="vi-VN" smtClean="0"/>
              <a:t>. </a:t>
            </a:r>
            <a:endParaRPr lang="en-US" smtClean="0"/>
          </a:p>
          <a:p>
            <a:pPr algn="just"/>
            <a:r>
              <a:rPr lang="vi-VN" smtClean="0"/>
              <a:t>Logičke </a:t>
            </a:r>
            <a:r>
              <a:rPr lang="vi-VN"/>
              <a:t>adrese na Internetu su 32-bitne. Ne postoje dva javno vidljiva i dostupna hosta na Internetu sa istom IP adresom.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3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vi-VN"/>
              <a:t>IP adrese i fizičke adrese su neophodne kako bi se podaci </a:t>
            </a:r>
            <a:r>
              <a:rPr lang="vi-VN" smtClean="0"/>
              <a:t>pren</a:t>
            </a:r>
            <a:r>
              <a:rPr lang="en-US" smtClean="0"/>
              <a:t>ij</a:t>
            </a:r>
            <a:r>
              <a:rPr lang="vi-VN" smtClean="0"/>
              <a:t>eli </a:t>
            </a:r>
            <a:r>
              <a:rPr lang="vi-VN"/>
              <a:t>od izvornog do odredišnog </a:t>
            </a:r>
            <a:r>
              <a:rPr lang="vi-VN" smtClean="0"/>
              <a:t>hosta.</a:t>
            </a:r>
            <a:endParaRPr lang="en-US" smtClean="0"/>
          </a:p>
          <a:p>
            <a:pPr algn="just"/>
            <a:r>
              <a:rPr lang="vi-VN" smtClean="0"/>
              <a:t>Međutim</a:t>
            </a:r>
            <a:r>
              <a:rPr lang="vi-VN"/>
              <a:t>, isporuka podataka odredišnom hostu, nije krajnji cilj komunikacije preko Interneta. </a:t>
            </a:r>
            <a:endParaRPr lang="en-US" smtClean="0"/>
          </a:p>
          <a:p>
            <a:pPr algn="just"/>
            <a:r>
              <a:rPr lang="vi-VN" smtClean="0"/>
              <a:t>Komunikacioni </a:t>
            </a:r>
            <a:r>
              <a:rPr lang="vi-VN"/>
              <a:t>sistem koji omogućava prenos podataka sa jednog na neki drugi računar nije kompletan. </a:t>
            </a:r>
            <a:endParaRPr lang="en-US" smtClean="0"/>
          </a:p>
          <a:p>
            <a:pPr algn="just"/>
            <a:r>
              <a:rPr lang="vi-VN" smtClean="0"/>
              <a:t>Današnji </a:t>
            </a:r>
            <a:r>
              <a:rPr lang="vi-VN"/>
              <a:t>računari mogu da izvršavaju više procesa u isto vreme. </a:t>
            </a:r>
            <a:endParaRPr lang="en-US" smtClean="0"/>
          </a:p>
          <a:p>
            <a:pPr algn="just"/>
            <a:r>
              <a:rPr lang="vi-VN" smtClean="0"/>
              <a:t>Krajnji </a:t>
            </a:r>
            <a:r>
              <a:rPr lang="vi-VN"/>
              <a:t>cilj komunikacije preko Interneta je komunikacija između udaljenih procesa. </a:t>
            </a:r>
            <a:endParaRPr lang="en-US" smtClean="0"/>
          </a:p>
          <a:p>
            <a:pPr algn="just"/>
            <a:r>
              <a:rPr lang="vi-VN" smtClean="0"/>
              <a:t>Iz </a:t>
            </a:r>
            <a:r>
              <a:rPr lang="vi-VN"/>
              <a:t>tog razloga neophodan je metod za identifikaciju procesa. Kod TCP/IP arhitekture, </a:t>
            </a:r>
            <a:r>
              <a:rPr lang="vi-VN" smtClean="0"/>
              <a:t>ova</a:t>
            </a:r>
            <a:r>
              <a:rPr lang="en-US" smtClean="0"/>
              <a:t> </a:t>
            </a:r>
            <a:r>
              <a:rPr lang="vi-VN" smtClean="0"/>
              <a:t>identifikacija </a:t>
            </a:r>
            <a:r>
              <a:rPr lang="vi-VN"/>
              <a:t>se naziva </a:t>
            </a:r>
            <a:r>
              <a:rPr lang="vi-VN">
                <a:solidFill>
                  <a:srgbClr val="FF0000"/>
                </a:solidFill>
              </a:rPr>
              <a:t>adresom porta</a:t>
            </a:r>
            <a:r>
              <a:rPr lang="vi-VN"/>
              <a:t>. </a:t>
            </a:r>
            <a:endParaRPr lang="en-US" smtClean="0"/>
          </a:p>
          <a:p>
            <a:pPr algn="just"/>
            <a:r>
              <a:rPr lang="vi-VN" smtClean="0"/>
              <a:t>Adrese </a:t>
            </a:r>
            <a:r>
              <a:rPr lang="vi-VN"/>
              <a:t>porta su 16-bitne. Svi procesi koji se izvršavaju na istom hostu imaju različite adrese portova.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5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loud 4"/>
          <p:cNvSpPr/>
          <p:nvPr/>
        </p:nvSpPr>
        <p:spPr>
          <a:xfrm>
            <a:off x="0" y="1066800"/>
            <a:ext cx="9144000" cy="43434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TCP  protokol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pPr algn="just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(protokol za upravljanje prenosom) je protokol zadužen za rad sa podacima </a:t>
            </a:r>
            <a:r>
              <a:rPr lang="en-US" sz="2400" u="sng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transportnom sloju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je protokol  dizajniran da za podatke koristi </a:t>
            </a:r>
            <a:r>
              <a:rPr lang="en-US" sz="2400" u="sng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nizove bajtova i obezbijedi pouzdan prenos podataka u oba smjera (full-duplex).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Ovaj protokol je pogodan za rad na komunikacionim kanalima visoke pouzdanosti (npr. UTP i optički kablovi) a pokazuje slabije performanse na komunikacionim kanalima sa čestim oštećenjem podataka pri prenosu (npr. bežična komunikacija).</a:t>
            </a:r>
            <a:r>
              <a:rPr lang="en-US" sz="2400" dirty="0" smtClean="0"/>
              <a:t> </a:t>
            </a:r>
            <a:endParaRPr lang="sr-Latn-ME" sz="2400" dirty="0" smtClean="0"/>
          </a:p>
          <a:p>
            <a:pPr algn="just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znači da ovaj protokol predstavlja </a:t>
            </a:r>
            <a:r>
              <a:rPr lang="en-US" sz="2400" i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facto standard za 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 distribuiranog softvera koji zahteva pouzdan prenos podataka. Neki od najpopularnijih servisa interneta (Web, e-mail, FTP itd) se baziraju na TCP protokolu.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sr-Latn-ME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 (Transmission Control Protocol)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529</TotalTime>
  <Words>1112</Words>
  <Application>Microsoft Office PowerPoint</Application>
  <PresentationFormat>On-screen Show (4:3)</PresentationFormat>
  <Paragraphs>100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TCP (Transmission Control Protocol)</vt:lpstr>
      <vt:lpstr>TCP segment</vt:lpstr>
      <vt:lpstr>Slide 11</vt:lpstr>
      <vt:lpstr>Slide 12</vt:lpstr>
      <vt:lpstr>Uspostavljanje i prekid veze</vt:lpstr>
      <vt:lpstr>Slide 14</vt:lpstr>
      <vt:lpstr>Pouzdanost</vt:lpstr>
      <vt:lpstr>Slide 16</vt:lpstr>
      <vt:lpstr>Kontrola protoka</vt:lpstr>
      <vt:lpstr>Kontrola zagušenja</vt:lpstr>
      <vt:lpstr>IP  protokol</vt:lpstr>
      <vt:lpstr>Internet Protocol - IP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</dc:creator>
  <cp:lastModifiedBy>Dragica</cp:lastModifiedBy>
  <cp:revision>26</cp:revision>
  <dcterms:created xsi:type="dcterms:W3CDTF">2006-08-16T00:00:00Z</dcterms:created>
  <dcterms:modified xsi:type="dcterms:W3CDTF">2020-09-13T04:58:52Z</dcterms:modified>
</cp:coreProperties>
</file>