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43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6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777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6488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959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4904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5576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905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06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3E0537F-EC39-48F6-A0B9-70B97A08F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838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36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42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87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70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780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574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318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2D3324-0212-4733-B619-71DFB035A0F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E0537F-EC39-48F6-A0B9-70B97A08F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029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44137"/>
            <a:ext cx="9144000" cy="1326727"/>
          </a:xfrm>
        </p:spPr>
        <p:txBody>
          <a:bodyPr>
            <a:normAutofit/>
          </a:bodyPr>
          <a:lstStyle/>
          <a:p>
            <a:r>
              <a:rPr lang="en-US" dirty="0" smtClean="0"/>
              <a:t>English Grammar Lesson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4628" y="5828419"/>
            <a:ext cx="9144000" cy="65882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Ana </a:t>
            </a:r>
            <a:r>
              <a:rPr lang="en-US" dirty="0" err="1" smtClean="0"/>
              <a:t>Markovic</a:t>
            </a:r>
            <a:endParaRPr lang="en-US" dirty="0" smtClean="0"/>
          </a:p>
          <a:p>
            <a:pPr algn="l"/>
            <a:r>
              <a:rPr lang="en-US" dirty="0" smtClean="0"/>
              <a:t>Ana </a:t>
            </a:r>
            <a:r>
              <a:rPr lang="en-US" dirty="0" err="1" smtClean="0"/>
              <a:t>Delic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98617" y="2316161"/>
            <a:ext cx="698862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VERB </a:t>
            </a:r>
          </a:p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PATTERNS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8399417" y="2316161"/>
            <a:ext cx="2743200" cy="1423852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Verb + ‘TO INF’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>
            <a:off x="161109" y="2220686"/>
            <a:ext cx="2913017" cy="1519327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Verb + ‘ING’</a:t>
            </a:r>
            <a:endParaRPr lang="en-US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95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verb follows another verb , the structure we use is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Verb + ‘</a:t>
            </a:r>
            <a:r>
              <a:rPr lang="en-US" dirty="0" err="1" smtClean="0"/>
              <a:t>ing</a:t>
            </a:r>
            <a:r>
              <a:rPr lang="en-US" dirty="0" smtClean="0"/>
              <a:t>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Verb+ ‘to’ infinitive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Verb + ‘</a:t>
            </a:r>
            <a:r>
              <a:rPr lang="en-US" dirty="0" err="1" smtClean="0"/>
              <a:t>ing</a:t>
            </a:r>
            <a:r>
              <a:rPr lang="en-US" dirty="0" smtClean="0"/>
              <a:t>’ or ‘to’ infinitive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Verb + somebody + ‘to’ infinitive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972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8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Verbs + ‘</a:t>
            </a:r>
            <a:r>
              <a:rPr lang="en-US" dirty="0" err="1" smtClean="0"/>
              <a:t>ing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6" y="1031966"/>
            <a:ext cx="11743508" cy="55647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Like*                                 </a:t>
            </a:r>
          </a:p>
          <a:p>
            <a:r>
              <a:rPr lang="en-US" dirty="0" smtClean="0"/>
              <a:t>Love*</a:t>
            </a:r>
          </a:p>
          <a:p>
            <a:r>
              <a:rPr lang="en-US" dirty="0" smtClean="0"/>
              <a:t>Adore</a:t>
            </a:r>
          </a:p>
          <a:p>
            <a:r>
              <a:rPr lang="en-US" dirty="0" smtClean="0"/>
              <a:t> enjoy</a:t>
            </a:r>
          </a:p>
          <a:p>
            <a:r>
              <a:rPr lang="en-US" dirty="0" smtClean="0"/>
              <a:t>Prefer* </a:t>
            </a:r>
          </a:p>
          <a:p>
            <a:r>
              <a:rPr lang="en-US" dirty="0" smtClean="0"/>
              <a:t>Hate *</a:t>
            </a:r>
          </a:p>
          <a:p>
            <a:r>
              <a:rPr lang="en-US" dirty="0" smtClean="0"/>
              <a:t>Finish                                                                  Examples:</a:t>
            </a:r>
          </a:p>
          <a:p>
            <a:r>
              <a:rPr lang="en-US" dirty="0" smtClean="0"/>
              <a:t>Don’t mind                                                        1. I </a:t>
            </a:r>
            <a:r>
              <a:rPr lang="en-US" dirty="0" smtClean="0">
                <a:solidFill>
                  <a:srgbClr val="C00000"/>
                </a:solidFill>
              </a:rPr>
              <a:t>love</a:t>
            </a:r>
            <a:r>
              <a:rPr lang="en-US" dirty="0" smtClean="0"/>
              <a:t> </a:t>
            </a:r>
            <a:r>
              <a:rPr lang="en-US" u="sng" dirty="0" smtClean="0"/>
              <a:t>fishing</a:t>
            </a:r>
            <a:r>
              <a:rPr lang="en-US" dirty="0" smtClean="0"/>
              <a:t>.                  </a:t>
            </a:r>
          </a:p>
          <a:p>
            <a:r>
              <a:rPr lang="en-US" dirty="0" smtClean="0"/>
              <a:t>Can’t stand                                                        2. I </a:t>
            </a:r>
            <a:r>
              <a:rPr lang="en-US" dirty="0" smtClean="0">
                <a:solidFill>
                  <a:srgbClr val="C00000"/>
                </a:solidFill>
              </a:rPr>
              <a:t>adore</a:t>
            </a:r>
            <a:r>
              <a:rPr lang="en-US" dirty="0" smtClean="0"/>
              <a:t> </a:t>
            </a:r>
            <a:r>
              <a:rPr lang="en-US" u="sng" dirty="0" smtClean="0"/>
              <a:t>spending</a:t>
            </a:r>
            <a:r>
              <a:rPr lang="en-US" dirty="0" smtClean="0"/>
              <a:t> time with my family.</a:t>
            </a:r>
          </a:p>
          <a:p>
            <a:pPr lvl="0"/>
            <a:r>
              <a:rPr lang="en-US" dirty="0" smtClean="0"/>
              <a:t> look forward                                                    </a:t>
            </a:r>
            <a:r>
              <a:rPr lang="en-US" dirty="0" smtClean="0">
                <a:solidFill>
                  <a:prstClr val="black"/>
                </a:solidFill>
              </a:rPr>
              <a:t>3</a:t>
            </a:r>
            <a:r>
              <a:rPr lang="en-US" dirty="0">
                <a:solidFill>
                  <a:prstClr val="black"/>
                </a:solidFill>
              </a:rPr>
              <a:t>. I </a:t>
            </a:r>
            <a:r>
              <a:rPr lang="en-US" dirty="0">
                <a:solidFill>
                  <a:srgbClr val="C00000"/>
                </a:solidFill>
              </a:rPr>
              <a:t>look forward to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u="sng" dirty="0">
                <a:solidFill>
                  <a:prstClr val="black"/>
                </a:solidFill>
              </a:rPr>
              <a:t>meeting</a:t>
            </a:r>
            <a:r>
              <a:rPr lang="en-US" dirty="0">
                <a:solidFill>
                  <a:prstClr val="black"/>
                </a:solidFill>
              </a:rPr>
              <a:t> you again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r>
              <a:rPr lang="en-US" dirty="0" smtClean="0"/>
              <a:t>                                                  </a:t>
            </a:r>
          </a:p>
          <a:p>
            <a:r>
              <a:rPr lang="en-US" dirty="0" smtClean="0"/>
              <a:t>Miss</a:t>
            </a:r>
          </a:p>
          <a:p>
            <a:r>
              <a:rPr lang="en-US" dirty="0" smtClean="0"/>
              <a:t>Avoid</a:t>
            </a:r>
          </a:p>
          <a:p>
            <a:r>
              <a:rPr lang="en-US" dirty="0" smtClean="0"/>
              <a:t>Spend time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6309359" y="849085"/>
            <a:ext cx="5228217" cy="216843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r>
              <a:rPr lang="en-US" sz="2400" dirty="0" smtClean="0"/>
              <a:t>We can sometimes use with ‘to’ but ‘</a:t>
            </a:r>
            <a:r>
              <a:rPr lang="en-US" sz="2400" dirty="0" err="1" smtClean="0"/>
              <a:t>ing</a:t>
            </a:r>
            <a:r>
              <a:rPr lang="en-US" sz="2400" dirty="0" smtClean="0"/>
              <a:t>’ is more usual.</a:t>
            </a:r>
          </a:p>
          <a:p>
            <a:pPr algn="ctr"/>
            <a:r>
              <a:rPr lang="en-US" sz="2400" dirty="0" smtClean="0"/>
              <a:t>I like to go…</a:t>
            </a:r>
          </a:p>
          <a:p>
            <a:pPr algn="ctr"/>
            <a:r>
              <a:rPr lang="en-US" sz="2400" dirty="0" smtClean="0"/>
              <a:t>I like going…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7969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n-US" dirty="0" smtClean="0"/>
              <a:t>Verb + ‘</a:t>
            </a:r>
            <a:r>
              <a:rPr lang="en-US" dirty="0" err="1" smtClean="0"/>
              <a:t>to’+infinitive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" y="1097280"/>
            <a:ext cx="11573691" cy="54994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Agree                            -choose</a:t>
            </a:r>
          </a:p>
          <a:p>
            <a:r>
              <a:rPr lang="en-US" dirty="0" smtClean="0"/>
              <a:t>Decide                          -expect</a:t>
            </a:r>
          </a:p>
          <a:p>
            <a:r>
              <a:rPr lang="en-US" dirty="0" smtClean="0"/>
              <a:t>Forget                           - help </a:t>
            </a:r>
          </a:p>
          <a:p>
            <a:r>
              <a:rPr lang="en-US" dirty="0" smtClean="0"/>
              <a:t>Learn                            - manage</a:t>
            </a:r>
          </a:p>
          <a:p>
            <a:r>
              <a:rPr lang="en-US" dirty="0" smtClean="0"/>
              <a:t>Need</a:t>
            </a:r>
          </a:p>
          <a:p>
            <a:r>
              <a:rPr lang="en-US" dirty="0" smtClean="0"/>
              <a:t>Offer</a:t>
            </a:r>
          </a:p>
          <a:p>
            <a:r>
              <a:rPr lang="en-US" dirty="0" smtClean="0"/>
              <a:t>Promise</a:t>
            </a:r>
          </a:p>
          <a:p>
            <a:r>
              <a:rPr lang="en-US" dirty="0" smtClean="0"/>
              <a:t>Refuse</a:t>
            </a:r>
          </a:p>
          <a:p>
            <a:r>
              <a:rPr lang="en-US" dirty="0" smtClean="0"/>
              <a:t>Seem</a:t>
            </a:r>
          </a:p>
          <a:p>
            <a:r>
              <a:rPr lang="en-US" dirty="0" smtClean="0"/>
              <a:t>Want</a:t>
            </a:r>
          </a:p>
          <a:p>
            <a:r>
              <a:rPr lang="en-US" dirty="0" smtClean="0"/>
              <a:t>Would like </a:t>
            </a:r>
          </a:p>
          <a:p>
            <a:r>
              <a:rPr lang="en-US" dirty="0" smtClean="0"/>
              <a:t>Would prefer</a:t>
            </a:r>
          </a:p>
          <a:p>
            <a:r>
              <a:rPr lang="en-US" dirty="0" smtClean="0"/>
              <a:t>Can’t afford</a:t>
            </a:r>
          </a:p>
          <a:p>
            <a:r>
              <a:rPr lang="en-US" dirty="0" smtClean="0"/>
              <a:t>consider</a:t>
            </a:r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4323805" y="2364377"/>
            <a:ext cx="7524205" cy="423236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Examples:</a:t>
            </a:r>
          </a:p>
          <a:p>
            <a:pPr marL="342900" indent="-342900" algn="ctr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I </a:t>
            </a:r>
            <a:r>
              <a:rPr lang="en-US" sz="2400" dirty="0" smtClean="0">
                <a:solidFill>
                  <a:srgbClr val="C00000"/>
                </a:solidFill>
              </a:rPr>
              <a:t>choose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u="sng" dirty="0" smtClean="0">
                <a:solidFill>
                  <a:schemeClr val="tx1"/>
                </a:solidFill>
              </a:rPr>
              <a:t>to wear </a:t>
            </a:r>
            <a:r>
              <a:rPr lang="en-US" sz="2400" dirty="0" smtClean="0">
                <a:solidFill>
                  <a:schemeClr val="tx1"/>
                </a:solidFill>
              </a:rPr>
              <a:t>a suit to work.</a:t>
            </a:r>
          </a:p>
          <a:p>
            <a:pPr marL="342900" indent="-342900" algn="ctr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He </a:t>
            </a:r>
            <a:r>
              <a:rPr lang="en-US" sz="2400" dirty="0" smtClean="0">
                <a:solidFill>
                  <a:srgbClr val="C00000"/>
                </a:solidFill>
              </a:rPr>
              <a:t>expects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u="sng" dirty="0" smtClean="0">
                <a:solidFill>
                  <a:schemeClr val="tx1"/>
                </a:solidFill>
              </a:rPr>
              <a:t>to come </a:t>
            </a:r>
            <a:r>
              <a:rPr lang="en-US" sz="2400" dirty="0" smtClean="0">
                <a:solidFill>
                  <a:schemeClr val="tx1"/>
                </a:solidFill>
              </a:rPr>
              <a:t>on time.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She </a:t>
            </a:r>
            <a:r>
              <a:rPr lang="en-US" sz="2400" dirty="0" smtClean="0">
                <a:solidFill>
                  <a:srgbClr val="C00000"/>
                </a:solidFill>
              </a:rPr>
              <a:t>seems </a:t>
            </a:r>
            <a:r>
              <a:rPr lang="en-US" sz="2400" u="sng" dirty="0" smtClean="0">
                <a:solidFill>
                  <a:schemeClr val="tx1"/>
                </a:solidFill>
              </a:rPr>
              <a:t>to be </a:t>
            </a:r>
            <a:r>
              <a:rPr lang="en-US" sz="2400" dirty="0" smtClean="0">
                <a:solidFill>
                  <a:schemeClr val="tx1"/>
                </a:solidFill>
              </a:rPr>
              <a:t>a little nervous.</a:t>
            </a:r>
          </a:p>
          <a:p>
            <a:pPr marL="342900" indent="-342900" algn="ctr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Don’t </a:t>
            </a:r>
            <a:r>
              <a:rPr lang="en-US" sz="2400" dirty="0" smtClean="0">
                <a:solidFill>
                  <a:srgbClr val="C00000"/>
                </a:solidFill>
              </a:rPr>
              <a:t>forget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u="sng" dirty="0" smtClean="0">
                <a:solidFill>
                  <a:schemeClr val="tx1"/>
                </a:solidFill>
              </a:rPr>
              <a:t>to pick </a:t>
            </a:r>
            <a:r>
              <a:rPr lang="en-US" sz="2400" dirty="0" smtClean="0">
                <a:solidFill>
                  <a:schemeClr val="tx1"/>
                </a:solidFill>
              </a:rPr>
              <a:t>me</a:t>
            </a:r>
            <a:r>
              <a:rPr lang="en-US" sz="2400" u="sng" dirty="0" smtClean="0">
                <a:solidFill>
                  <a:schemeClr val="tx1"/>
                </a:solidFill>
              </a:rPr>
              <a:t> up </a:t>
            </a:r>
            <a:r>
              <a:rPr lang="en-US" sz="2400" dirty="0" smtClean="0">
                <a:solidFill>
                  <a:schemeClr val="tx1"/>
                </a:solidFill>
              </a:rPr>
              <a:t>at 8 o’clock.</a:t>
            </a:r>
          </a:p>
          <a:p>
            <a:pPr marL="342900" indent="-342900" algn="ctr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I </a:t>
            </a:r>
            <a:r>
              <a:rPr lang="en-US" sz="2400" dirty="0" smtClean="0">
                <a:solidFill>
                  <a:srgbClr val="C00000"/>
                </a:solidFill>
              </a:rPr>
              <a:t>would love </a:t>
            </a:r>
            <a:r>
              <a:rPr lang="en-US" sz="2400" u="sng" dirty="0" smtClean="0">
                <a:solidFill>
                  <a:schemeClr val="tx1"/>
                </a:solidFill>
              </a:rPr>
              <a:t>to visit </a:t>
            </a:r>
            <a:r>
              <a:rPr lang="en-US" sz="2400" dirty="0" smtClean="0">
                <a:solidFill>
                  <a:schemeClr val="tx1"/>
                </a:solidFill>
              </a:rPr>
              <a:t>London this summer.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30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Verbs +’</a:t>
            </a:r>
            <a:r>
              <a:rPr lang="en-US" sz="3600" dirty="0" err="1" smtClean="0"/>
              <a:t>ing</a:t>
            </a:r>
            <a:r>
              <a:rPr lang="en-US" sz="3600" dirty="0" smtClean="0"/>
              <a:t>’ or ‘to’ infinitive (no change in meaning)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</a:t>
            </a:r>
          </a:p>
          <a:p>
            <a:r>
              <a:rPr lang="en-US" dirty="0" smtClean="0"/>
              <a:t>Start </a:t>
            </a:r>
          </a:p>
          <a:p>
            <a:r>
              <a:rPr lang="en-US" dirty="0" smtClean="0"/>
              <a:t>Continue</a:t>
            </a:r>
          </a:p>
          <a:p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 smtClean="0">
                <a:solidFill>
                  <a:srgbClr val="C00000"/>
                </a:solidFill>
              </a:rPr>
              <a:t>began</a:t>
            </a:r>
            <a:r>
              <a:rPr lang="en-US" dirty="0" smtClean="0"/>
              <a:t> </a:t>
            </a:r>
            <a:r>
              <a:rPr lang="en-US" b="1" u="sng" dirty="0" smtClean="0"/>
              <a:t>to rain.       </a:t>
            </a:r>
            <a:r>
              <a:rPr lang="en-US" dirty="0" smtClean="0"/>
              <a:t>=      It </a:t>
            </a:r>
            <a:r>
              <a:rPr lang="en-US" dirty="0" smtClean="0">
                <a:solidFill>
                  <a:srgbClr val="C00000"/>
                </a:solidFill>
              </a:rPr>
              <a:t>began</a:t>
            </a:r>
            <a:r>
              <a:rPr lang="en-US" dirty="0" smtClean="0"/>
              <a:t> </a:t>
            </a:r>
            <a:r>
              <a:rPr lang="en-US" b="1" u="sng" dirty="0" smtClean="0"/>
              <a:t>raining.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331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Verbs +’</a:t>
            </a:r>
            <a:r>
              <a:rPr lang="en-US" sz="3600" dirty="0" err="1" smtClean="0"/>
              <a:t>ing</a:t>
            </a:r>
            <a:r>
              <a:rPr lang="en-US" sz="3600" dirty="0" smtClean="0"/>
              <a:t>’ or ‘to’ infinitive(with a change in meaning)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71" y="1223682"/>
            <a:ext cx="10990729" cy="58225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Vertical Scroll 3"/>
          <p:cNvSpPr/>
          <p:nvPr/>
        </p:nvSpPr>
        <p:spPr>
          <a:xfrm>
            <a:off x="363071" y="2117910"/>
            <a:ext cx="3294529" cy="403411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REMEMBER</a:t>
            </a:r>
          </a:p>
          <a:p>
            <a:pPr algn="ctr"/>
            <a:r>
              <a:rPr lang="en-US" sz="1600" dirty="0" smtClean="0"/>
              <a:t>1. </a:t>
            </a:r>
            <a:r>
              <a:rPr lang="en-US" sz="2000" dirty="0" smtClean="0"/>
              <a:t>I remember buying a chocolate.</a:t>
            </a:r>
          </a:p>
          <a:p>
            <a:pPr algn="ctr"/>
            <a:r>
              <a:rPr lang="en-US" sz="2000" dirty="0" smtClean="0"/>
              <a:t>(I have a memory)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2. I remembered to buy a chocolate.</a:t>
            </a:r>
          </a:p>
          <a:p>
            <a:pPr algn="ctr"/>
            <a:r>
              <a:rPr lang="en-US" sz="2000" dirty="0" smtClean="0"/>
              <a:t>(I reminded myself</a:t>
            </a:r>
            <a:r>
              <a:rPr lang="en-US" sz="1600" dirty="0" smtClean="0"/>
              <a:t>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Vertical Scroll 4"/>
          <p:cNvSpPr/>
          <p:nvPr/>
        </p:nvSpPr>
        <p:spPr>
          <a:xfrm>
            <a:off x="4235823" y="2117910"/>
            <a:ext cx="3039035" cy="403411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 smtClean="0">
              <a:solidFill>
                <a:srgbClr val="C00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STOP</a:t>
            </a:r>
          </a:p>
          <a:p>
            <a:pPr algn="ctr"/>
            <a:r>
              <a:rPr lang="en-US" dirty="0" smtClean="0"/>
              <a:t>1. I stopped eating chocolate.(I don’t eat it anymore)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2. I stopped to eat some chocolate.</a:t>
            </a:r>
          </a:p>
          <a:p>
            <a:pPr algn="ctr"/>
            <a:r>
              <a:rPr lang="en-US" dirty="0" smtClean="0"/>
              <a:t>(I stopped doing something)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Vertical Scroll 5"/>
          <p:cNvSpPr/>
          <p:nvPr/>
        </p:nvSpPr>
        <p:spPr>
          <a:xfrm>
            <a:off x="7853081" y="2117910"/>
            <a:ext cx="3254188" cy="403411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 smtClean="0">
              <a:solidFill>
                <a:srgbClr val="C00000"/>
              </a:solidFill>
            </a:endParaRPr>
          </a:p>
          <a:p>
            <a:pPr algn="ctr"/>
            <a:endParaRPr lang="en-US" b="1" i="1" dirty="0">
              <a:solidFill>
                <a:srgbClr val="C00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TRY</a:t>
            </a:r>
          </a:p>
          <a:p>
            <a:pPr algn="ctr"/>
            <a:r>
              <a:rPr lang="en-US" dirty="0" smtClean="0"/>
              <a:t>1. I tried to call his </a:t>
            </a:r>
            <a:r>
              <a:rPr lang="en-US" dirty="0" err="1" smtClean="0"/>
              <a:t>office,but</a:t>
            </a:r>
            <a:r>
              <a:rPr lang="en-US" dirty="0" smtClean="0"/>
              <a:t> the line was busy.</a:t>
            </a:r>
          </a:p>
          <a:p>
            <a:pPr algn="ctr"/>
            <a:r>
              <a:rPr lang="en-US" dirty="0" smtClean="0"/>
              <a:t>(I made the effort)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2. So I tried calling his mobile.</a:t>
            </a:r>
          </a:p>
          <a:p>
            <a:pPr algn="ctr"/>
            <a:r>
              <a:rPr lang="en-US" dirty="0" smtClean="0"/>
              <a:t> (Experiment with a new method.)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715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-1672046" y="3333094"/>
            <a:ext cx="5786846" cy="664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HOMEWORK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11" b="17625"/>
          <a:stretch/>
        </p:blipFill>
        <p:spPr>
          <a:xfrm>
            <a:off x="2050868" y="119631"/>
            <a:ext cx="9011872" cy="67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054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117</TotalTime>
  <Words>361</Words>
  <Application>Microsoft Office PowerPoint</Application>
  <PresentationFormat>Custom</PresentationFormat>
  <Paragraphs>87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Parallax</vt:lpstr>
      <vt:lpstr>English Grammar Lesson</vt:lpstr>
      <vt:lpstr>Verb patterns</vt:lpstr>
      <vt:lpstr>Verbs + ‘ing’</vt:lpstr>
      <vt:lpstr>Verb + ‘to’+infinitive</vt:lpstr>
      <vt:lpstr>Verbs +’ing’ or ‘to’ infinitive (no change in meaning)</vt:lpstr>
      <vt:lpstr>Verbs +’ing’ or ‘to’ infinitive(with a change in meaning)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Grammar Lesson</dc:title>
  <dc:creator>Veljko Marković</dc:creator>
  <cp:lastModifiedBy>EOP</cp:lastModifiedBy>
  <cp:revision>8</cp:revision>
  <dcterms:created xsi:type="dcterms:W3CDTF">2020-10-23T13:46:18Z</dcterms:created>
  <dcterms:modified xsi:type="dcterms:W3CDTF">2020-10-25T15:19:49Z</dcterms:modified>
</cp:coreProperties>
</file>