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1464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Title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Oval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08A887-AAAB-4DAC-B17C-862A875EA032}" type="datetimeFigureOut">
              <a:rPr lang="en-US" smtClean="0"/>
              <a:pPr/>
              <a:t>5/29/2021</a:t>
            </a:fld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36F8FCA-3EFC-4C54-8AD5-9658855A44B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08A887-AAAB-4DAC-B17C-862A875EA032}" type="datetimeFigureOut">
              <a:rPr lang="en-US" smtClean="0"/>
              <a:pPr/>
              <a:t>5/29/2021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F8FCA-3EFC-4C54-8AD5-9658855A44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08A887-AAAB-4DAC-B17C-862A875EA032}" type="datetimeFigureOut">
              <a:rPr lang="en-US" smtClean="0"/>
              <a:pPr/>
              <a:t>5/29/2021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F8FCA-3EFC-4C54-8AD5-9658855A44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6A08A887-AAAB-4DAC-B17C-862A875EA032}" type="datetimeFigureOut">
              <a:rPr lang="en-US" smtClean="0"/>
              <a:pPr/>
              <a:t>5/29/2021</a:t>
            </a:fld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836F8FCA-3EFC-4C54-8AD5-9658855A44B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08A887-AAAB-4DAC-B17C-862A875EA032}" type="datetimeFigureOut">
              <a:rPr lang="en-US" smtClean="0"/>
              <a:pPr/>
              <a:t>5/29/2021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F8FCA-3EFC-4C54-8AD5-9658855A44B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cxnSp>
        <p:nvCxnSpPr>
          <p:cNvPr id="7" name="Straight Connector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08A887-AAAB-4DAC-B17C-862A875EA032}" type="datetimeFigureOut">
              <a:rPr lang="en-US" smtClean="0"/>
              <a:pPr/>
              <a:t>5/29/2021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F8FCA-3EFC-4C54-8AD5-9658855A44B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F8FCA-3EFC-4C54-8AD5-9658855A44B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08A887-AAAB-4DAC-B17C-862A875EA032}" type="datetimeFigureOut">
              <a:rPr lang="en-US" smtClean="0"/>
              <a:pPr/>
              <a:t>5/29/2021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2" name="Content Placeholder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34" name="Content Placeholder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cxnSp>
        <p:nvCxnSpPr>
          <p:cNvPr id="10" name="Straight Connector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08A887-AAAB-4DAC-B17C-862A875EA032}" type="datetimeFigureOut">
              <a:rPr lang="en-US" smtClean="0"/>
              <a:pPr/>
              <a:t>5/29/2021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F8FCA-3EFC-4C54-8AD5-9658855A44B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08A887-AAAB-4DAC-B17C-862A875EA032}" type="datetimeFigureOut">
              <a:rPr lang="en-US" smtClean="0"/>
              <a:pPr/>
              <a:t>5/29/2021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F8FCA-3EFC-4C54-8AD5-9658855A44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Content Placeholder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1" name="Title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6A08A887-AAAB-4DAC-B17C-862A875EA032}" type="datetimeFigureOut">
              <a:rPr lang="en-US" smtClean="0"/>
              <a:pPr/>
              <a:t>5/29/2021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836F8FCA-3EFC-4C54-8AD5-9658855A44B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en-US" smtClean="0"/>
              <a:t>Click icon to add picture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08A887-AAAB-4DAC-B17C-862A875EA032}" type="datetimeFigureOut">
              <a:rPr lang="en-US" smtClean="0"/>
              <a:pPr/>
              <a:t>5/29/2021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36F8FCA-3EFC-4C54-8AD5-9658855A44B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6A08A887-AAAB-4DAC-B17C-862A875EA032}" type="datetimeFigureOut">
              <a:rPr lang="en-US" smtClean="0"/>
              <a:pPr/>
              <a:t>5/29/2021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836F8FCA-3EFC-4C54-8AD5-9658855A44B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Lirske</a:t>
            </a:r>
            <a:r>
              <a:rPr lang="en-US" dirty="0" smtClean="0"/>
              <a:t> </a:t>
            </a:r>
            <a:r>
              <a:rPr lang="en-US" dirty="0" err="1" smtClean="0"/>
              <a:t>narodne</a:t>
            </a:r>
            <a:r>
              <a:rPr lang="en-US" dirty="0" smtClean="0"/>
              <a:t> </a:t>
            </a:r>
            <a:r>
              <a:rPr lang="en-US" dirty="0" err="1" smtClean="0"/>
              <a:t>pjesme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05714605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CS" dirty="0" smtClean="0"/>
              <a:t>Pjevaju o porodičnim odnosima, prisutan motiv ljubavi između majke i đeteta, ljubav sestre prema bratu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CS" dirty="0" smtClean="0"/>
              <a:t>Porodične pjesme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1443357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CS" dirty="0" smtClean="0"/>
              <a:t>Najbrojnije narodne pjesme</a:t>
            </a:r>
          </a:p>
          <a:p>
            <a:r>
              <a:rPr lang="sr-Latn-CS" dirty="0" smtClean="0"/>
              <a:t>Najbogatije u motivima, jeziku i pjesničkim postupcima</a:t>
            </a:r>
          </a:p>
          <a:p>
            <a:r>
              <a:rPr lang="sr-Latn-CS" dirty="0" smtClean="0"/>
              <a:t>Dominantna uloga prirode, kao pozornice za sva dešavanja</a:t>
            </a:r>
          </a:p>
          <a:p>
            <a:r>
              <a:rPr lang="sr-Latn-CS" dirty="0" smtClean="0"/>
              <a:t>Slavile žensku ljepotu, dati susreti momka i đevojke, sastanci, čežnje, snovi, prkos, nadmudrivanje, tuga zbog rastanka...</a:t>
            </a:r>
          </a:p>
          <a:p>
            <a:r>
              <a:rPr lang="sr-Latn-CS" dirty="0" smtClean="0"/>
              <a:t>Ljubav diskretna, skrivena, samo nagoviještena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Ljubavne</a:t>
            </a:r>
            <a:r>
              <a:rPr lang="en-US" dirty="0"/>
              <a:t> </a:t>
            </a:r>
            <a:r>
              <a:rPr lang="en-US" dirty="0" err="1"/>
              <a:t>pjesme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="" xmlns:p14="http://schemas.microsoft.com/office/powerpoint/2010/main" val="139831915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r-Latn-CS" dirty="0" smtClean="0"/>
              <a:t>Nastale u procesu rada</a:t>
            </a:r>
          </a:p>
          <a:p>
            <a:r>
              <a:rPr lang="sr-Latn-CS" dirty="0" smtClean="0"/>
              <a:t>Kako su se razvijale ljudske djelatnosti, tako su nastajale i nove pjesme o njima</a:t>
            </a:r>
          </a:p>
          <a:p>
            <a:r>
              <a:rPr lang="sr-Latn-CS" dirty="0" smtClean="0"/>
              <a:t>Veliki broj pjesama o zemljoradničkim poslovima u kojima se ističe polet, radost, takmičarski duh</a:t>
            </a:r>
          </a:p>
          <a:p>
            <a:r>
              <a:rPr lang="sr-Latn-CS" dirty="0" smtClean="0"/>
              <a:t>Najčešće imaju dijalošku formu, glas momka i glas đevojke</a:t>
            </a:r>
          </a:p>
          <a:p>
            <a:r>
              <a:rPr lang="sr-Latn-CS" dirty="0" smtClean="0"/>
              <a:t>Takmičeći se u radu iskazuju svoja osjećanja, simpatije i ljubav i, gotovo uvijek, đevojka je mudrija i vrjednija, pa se ove pjesme nalaze na granici s ljubavnim 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CS" dirty="0" smtClean="0"/>
              <a:t>Posleničke pjesme 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7555845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r-Latn-CS" dirty="0" smtClean="0"/>
              <a:t>Lirske pjesm</a:t>
            </a:r>
            <a:r>
              <a:rPr lang="en-US" dirty="0" smtClean="0"/>
              <a:t>e</a:t>
            </a:r>
            <a:r>
              <a:rPr lang="sr-Latn-CS" dirty="0" smtClean="0"/>
              <a:t> su najstariji oblik narodnog stvaralaštva, nastale su prije pjesama i priča o ratovima i ljudskim sudbinama</a:t>
            </a:r>
          </a:p>
          <a:p>
            <a:endParaRPr lang="sr-Latn-CS" dirty="0" smtClean="0"/>
          </a:p>
          <a:p>
            <a:r>
              <a:rPr lang="sr-Latn-CS" dirty="0" smtClean="0"/>
              <a:t>Religijsko-obredni i magijski karakter</a:t>
            </a:r>
          </a:p>
          <a:p>
            <a:endParaRPr lang="sr-Latn-CS" dirty="0" smtClean="0"/>
          </a:p>
          <a:p>
            <a:r>
              <a:rPr lang="sr-Latn-CS" dirty="0" smtClean="0"/>
              <a:t>Povezan</a:t>
            </a:r>
            <a:r>
              <a:rPr lang="en-US" dirty="0" smtClean="0"/>
              <a:t>e</a:t>
            </a:r>
            <a:r>
              <a:rPr lang="sr-Latn-CS" dirty="0" smtClean="0"/>
              <a:t> sa procesom rada, prirodnim pojavama koje su ugrožavale čovjeka</a:t>
            </a:r>
            <a:r>
              <a:rPr lang="en-US" dirty="0" smtClean="0"/>
              <a:t>, </a:t>
            </a:r>
            <a:r>
              <a:rPr lang="sr-Latn-CS" dirty="0" smtClean="0"/>
              <a:t>u njima vidio natprirodne sile (poplave, grmljasvina, vatra, suša...)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CS" dirty="0" smtClean="0"/>
              <a:t>Lirske pjesme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0333828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CS" dirty="0"/>
              <a:t>Predstave o bogovima kojima su se prinosile žrtve, kako bi ih </a:t>
            </a:r>
            <a:r>
              <a:rPr lang="sr-Latn-CS" dirty="0" smtClean="0"/>
              <a:t>umilostivili</a:t>
            </a:r>
          </a:p>
          <a:p>
            <a:endParaRPr lang="sr-Latn-CS" dirty="0"/>
          </a:p>
          <a:p>
            <a:r>
              <a:rPr lang="sr-Latn-CS" dirty="0" smtClean="0"/>
              <a:t>Čin prinošenja žrtve bio je praćen plesom, pjesmom i ritualnim obredima</a:t>
            </a:r>
          </a:p>
          <a:p>
            <a:endParaRPr lang="sr-Latn-CS" dirty="0" smtClean="0"/>
          </a:p>
          <a:p>
            <a:r>
              <a:rPr lang="sr-Latn-CS" dirty="0" smtClean="0"/>
              <a:t>Pjesma se izdvaja i postaje dio horskog pjevanja ili se pjeva uz neki instrument, npr. </a:t>
            </a:r>
            <a:r>
              <a:rPr lang="sr-Latn-CS" b="1" i="1" dirty="0" smtClean="0"/>
              <a:t>LIRU</a:t>
            </a:r>
            <a:r>
              <a:rPr lang="sr-Latn-CS" dirty="0" smtClean="0"/>
              <a:t> u drevnoj Grčkoj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8347760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r-Latn-CS" dirty="0" smtClean="0"/>
              <a:t>Lirske pjesme, po Vuku, pjevaju ne samo žene i đevojke, već i muškarci, najčešće dvoje u jedan glas</a:t>
            </a:r>
          </a:p>
          <a:p>
            <a:endParaRPr lang="sr-Latn-CS" dirty="0" smtClean="0"/>
          </a:p>
          <a:p>
            <a:r>
              <a:rPr lang="sr-Latn-CS" dirty="0" smtClean="0"/>
              <a:t>Za lirsku pjesmu važna je melodija, samo pjevanje, a ne uvijek sadržaj, kako je slučaj sa epskom pjesmom</a:t>
            </a:r>
          </a:p>
          <a:p>
            <a:endParaRPr lang="sr-Latn-CS" dirty="0" smtClean="0"/>
          </a:p>
          <a:p>
            <a:r>
              <a:rPr lang="sr-Latn-CS" dirty="0" smtClean="0"/>
              <a:t>Lirske pjesme odlikuju osjećanja i raspoloženja: ljubav, bol, radost, tuga</a:t>
            </a:r>
          </a:p>
          <a:p>
            <a:endParaRPr lang="sr-Latn-CS" dirty="0" smtClean="0"/>
          </a:p>
          <a:p>
            <a:r>
              <a:rPr lang="sr-Latn-CS" dirty="0" smtClean="0"/>
              <a:t>U početku su imale isključivo sinkretički oblik (bile su prateći dio plesa i pjevanja)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CS" dirty="0" smtClean="0"/>
              <a:t>Odlike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7525723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r-Latn-CS" dirty="0" smtClean="0"/>
              <a:t>Mali broj stihova, ispjevane u osmercu ili lirskom desetercu</a:t>
            </a:r>
            <a:endParaRPr lang="en-US" dirty="0" smtClean="0"/>
          </a:p>
          <a:p>
            <a:endParaRPr lang="sr-Latn-CS" dirty="0" smtClean="0"/>
          </a:p>
          <a:p>
            <a:r>
              <a:rPr lang="sr-Latn-CS" dirty="0" smtClean="0"/>
              <a:t>Lirske pjesme pjevaju o međusobnim odnosima i svemu što čini život: odnos između dvoje mladih, majke i đeteta, sestre i brata, događajima kao što su ženidba, udaja, rođenje ili pak smrt, zatim, o prilikama kao što su žetva, moba, slave, obredi, običaji...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Odlike</a:t>
            </a:r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9822856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r-Latn-CS" dirty="0" smtClean="0"/>
              <a:t>U zavisnosti od teme pjesme se dijele na:</a:t>
            </a:r>
          </a:p>
          <a:p>
            <a:r>
              <a:rPr lang="sr-Latn-CS" dirty="0" smtClean="0"/>
              <a:t>Mitološke</a:t>
            </a:r>
          </a:p>
          <a:p>
            <a:r>
              <a:rPr lang="sr-Latn-CS" dirty="0" smtClean="0"/>
              <a:t>Obredne</a:t>
            </a:r>
          </a:p>
          <a:p>
            <a:r>
              <a:rPr lang="sr-Latn-CS" dirty="0" smtClean="0"/>
              <a:t>Običajne</a:t>
            </a:r>
          </a:p>
          <a:p>
            <a:r>
              <a:rPr lang="sr-Latn-CS" dirty="0" smtClean="0"/>
              <a:t>Porodične</a:t>
            </a:r>
          </a:p>
          <a:p>
            <a:r>
              <a:rPr lang="sr-Latn-CS" dirty="0" smtClean="0"/>
              <a:t>Posleničke (pjesme o radu)</a:t>
            </a:r>
          </a:p>
          <a:p>
            <a:r>
              <a:rPr lang="sr-Latn-CS" dirty="0" smtClean="0"/>
              <a:t>Ljubavne</a:t>
            </a:r>
          </a:p>
          <a:p>
            <a:r>
              <a:rPr lang="sr-Latn-CS" dirty="0" smtClean="0"/>
              <a:t>Šaljive</a:t>
            </a:r>
          </a:p>
          <a:p>
            <a:r>
              <a:rPr lang="sr-Latn-CS" dirty="0" smtClean="0"/>
              <a:t>Pobožne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CS" dirty="0" smtClean="0"/>
              <a:t>Podjela na vrste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5269988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CS" dirty="0" smtClean="0"/>
              <a:t>Najstarije</a:t>
            </a:r>
          </a:p>
          <a:p>
            <a:endParaRPr lang="sr-Latn-CS" dirty="0" smtClean="0"/>
          </a:p>
          <a:p>
            <a:r>
              <a:rPr lang="sr-Latn-CS" dirty="0" smtClean="0"/>
              <a:t>Nastale u paganskim vremenima, nose u sebi vjerovanja u natprirodna bića i kosmološke vizije drevnog čovjeka</a:t>
            </a:r>
          </a:p>
          <a:p>
            <a:endParaRPr lang="sr-Latn-CS" dirty="0" smtClean="0"/>
          </a:p>
          <a:p>
            <a:r>
              <a:rPr lang="sr-Latn-CS" dirty="0" smtClean="0"/>
              <a:t>Predstave o Suncu, Mjesecu, zvijezdama koje se personifikuju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CS" dirty="0" smtClean="0"/>
              <a:t>Mitološke pjesme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9161151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sr-Latn-CS" dirty="0" smtClean="0"/>
              <a:t>Pjesme koje se odnose na prirodne pojave</a:t>
            </a:r>
          </a:p>
          <a:p>
            <a:endParaRPr lang="sr-Latn-CS" dirty="0" smtClean="0"/>
          </a:p>
          <a:p>
            <a:r>
              <a:rPr lang="sr-Latn-CS" dirty="0" smtClean="0"/>
              <a:t>Prate ih kultne radnje, obredi</a:t>
            </a:r>
          </a:p>
          <a:p>
            <a:endParaRPr lang="sr-Latn-CS" dirty="0" smtClean="0"/>
          </a:p>
          <a:p>
            <a:r>
              <a:rPr lang="sr-Latn-CS" dirty="0" smtClean="0"/>
              <a:t>Okrenutost čovjeka prema prirodi od koje zavisi</a:t>
            </a:r>
          </a:p>
          <a:p>
            <a:endParaRPr lang="sr-Latn-CS" dirty="0" smtClean="0"/>
          </a:p>
          <a:p>
            <a:r>
              <a:rPr lang="sr-Latn-CS" dirty="0" smtClean="0"/>
              <a:t>Dodolske pjesme, </a:t>
            </a:r>
            <a:r>
              <a:rPr lang="en-US" dirty="0" smtClean="0"/>
              <a:t>k</a:t>
            </a:r>
            <a:r>
              <a:rPr lang="sr-Latn-CS" dirty="0" smtClean="0"/>
              <a:t>oledarske pjesme, </a:t>
            </a:r>
            <a:r>
              <a:rPr lang="en-US" dirty="0" smtClean="0"/>
              <a:t>k</a:t>
            </a:r>
            <a:r>
              <a:rPr lang="sr-Latn-CS" dirty="0" smtClean="0"/>
              <a:t>raljičke pjesme, </a:t>
            </a:r>
            <a:r>
              <a:rPr lang="sr-Latn-CS" dirty="0"/>
              <a:t>đ</a:t>
            </a:r>
            <a:r>
              <a:rPr lang="sr-Latn-CS" dirty="0" smtClean="0"/>
              <a:t>urđevske pjesme, ivanjske pjesme, lazaričke pjesme</a:t>
            </a:r>
          </a:p>
          <a:p>
            <a:endParaRPr lang="sr-Latn-CS" dirty="0" smtClean="0"/>
          </a:p>
          <a:p>
            <a:r>
              <a:rPr lang="sr-Latn-CS" dirty="0" smtClean="0"/>
              <a:t>Odnos prema prirodi, opraštanje od zime, dolazak proljeća, kupanje, branje cvijeća, pletenje vijenaca, kićenje mladih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CS" dirty="0" smtClean="0"/>
              <a:t>Obredne pjesme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92917834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CS" dirty="0" smtClean="0"/>
              <a:t>Bliske obrednim, prateći elemenat svetkovina:</a:t>
            </a:r>
          </a:p>
          <a:p>
            <a:r>
              <a:rPr lang="sr-Latn-CS" dirty="0" smtClean="0"/>
              <a:t>Slavske pjesme</a:t>
            </a:r>
          </a:p>
          <a:p>
            <a:endParaRPr lang="sr-Latn-CS" dirty="0" smtClean="0"/>
          </a:p>
          <a:p>
            <a:r>
              <a:rPr lang="sr-Latn-CS" dirty="0" smtClean="0"/>
              <a:t>Zdravice</a:t>
            </a:r>
          </a:p>
          <a:p>
            <a:endParaRPr lang="sr-Latn-CS" dirty="0" smtClean="0"/>
          </a:p>
          <a:p>
            <a:r>
              <a:rPr lang="sr-Latn-CS" dirty="0" smtClean="0"/>
              <a:t>Svatovske</a:t>
            </a:r>
          </a:p>
          <a:p>
            <a:endParaRPr lang="sr-Latn-CS" dirty="0" smtClean="0"/>
          </a:p>
          <a:p>
            <a:r>
              <a:rPr lang="sr-Latn-CS" dirty="0"/>
              <a:t>T</a:t>
            </a:r>
            <a:r>
              <a:rPr lang="sr-Latn-CS" dirty="0" smtClean="0"/>
              <a:t>užbalice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CS" dirty="0" smtClean="0"/>
              <a:t>Običajne pjesme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40134111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per">
  <a:themeElements>
    <a:clrScheme name="Paper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Paper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Paper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40</TotalTime>
  <Words>523</Words>
  <Application>Microsoft Office PowerPoint</Application>
  <PresentationFormat>On-screen Show (4:3)</PresentationFormat>
  <Paragraphs>73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Paper</vt:lpstr>
      <vt:lpstr>Lirske narodne pjesme</vt:lpstr>
      <vt:lpstr>Lirske pjesme</vt:lpstr>
      <vt:lpstr>Slide 3</vt:lpstr>
      <vt:lpstr>Odlike</vt:lpstr>
      <vt:lpstr>Odlike </vt:lpstr>
      <vt:lpstr>Podjela na vrste</vt:lpstr>
      <vt:lpstr>Mitološke pjesme</vt:lpstr>
      <vt:lpstr>Obredne pjesme</vt:lpstr>
      <vt:lpstr>Običajne pjesme</vt:lpstr>
      <vt:lpstr>Porodične pjesme</vt:lpstr>
      <vt:lpstr>Ljubavne pjesme </vt:lpstr>
      <vt:lpstr>Posleničke pjesme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Lirske narodne pjesme</dc:title>
  <dc:creator>AKTIV</dc:creator>
  <cp:lastModifiedBy>sadmin</cp:lastModifiedBy>
  <cp:revision>7</cp:revision>
  <dcterms:created xsi:type="dcterms:W3CDTF">2013-03-11T09:29:12Z</dcterms:created>
  <dcterms:modified xsi:type="dcterms:W3CDTF">2021-05-29T12:33:44Z</dcterms:modified>
</cp:coreProperties>
</file>